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4"/>
  </p:sldMasterIdLst>
  <p:notesMasterIdLst>
    <p:notesMasterId r:id="rId26"/>
  </p:notesMasterIdLst>
  <p:sldIdLst>
    <p:sldId id="301" r:id="rId5"/>
    <p:sldId id="294" r:id="rId6"/>
    <p:sldId id="293" r:id="rId7"/>
    <p:sldId id="270" r:id="rId8"/>
    <p:sldId id="299" r:id="rId9"/>
    <p:sldId id="268" r:id="rId10"/>
    <p:sldId id="271" r:id="rId11"/>
    <p:sldId id="290" r:id="rId12"/>
    <p:sldId id="265" r:id="rId13"/>
    <p:sldId id="291" r:id="rId14"/>
    <p:sldId id="282" r:id="rId15"/>
    <p:sldId id="288" r:id="rId16"/>
    <p:sldId id="292" r:id="rId17"/>
    <p:sldId id="275" r:id="rId18"/>
    <p:sldId id="300" r:id="rId19"/>
    <p:sldId id="295" r:id="rId20"/>
    <p:sldId id="296" r:id="rId21"/>
    <p:sldId id="297" r:id="rId22"/>
    <p:sldId id="298" r:id="rId23"/>
    <p:sldId id="273" r:id="rId24"/>
    <p:sldId id="267"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Red Hat Tex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1E24F-F8C8-F463-5E1C-B53850E06EF0}" name="melissa.a.wenzel@gmail.com" initials="me" userId="S::melissa.a.wenzel_gmail.com#ext#@stpaulmn.onmicrosoft.com::a746fcaa-b592-4f23-8586-4f18b083d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950DF-5037-8A46-6806-C414B5A365A5}" v="201" dt="2022-03-10T16:15:19.055"/>
    <p1510:client id="{096D508B-3AF5-BF7E-F77F-B67AE115744A}" v="550" dt="2022-04-18T02:30:35.036"/>
    <p1510:client id="{18B3CAE4-D183-E0AC-208A-CF1F17A622A3}" v="34" dt="2022-04-15T19:14:49.474"/>
    <p1510:client id="{1AC3657A-4D77-FA47-27BC-4BB1E29AEF09}" v="561" dt="2022-04-11T21:19:49.057"/>
    <p1510:client id="{1C869416-36F6-4827-A6B5-DD4BAF4DC186}" v="3" dt="2021-06-29T19:16:26.962"/>
    <p1510:client id="{3A05A165-B5AE-2BFE-C316-5736177A15BD}" v="3" dt="2022-04-11T15:24:46.713"/>
    <p1510:client id="{4145858C-4A8B-1789-3BE5-E4A3F93D09AA}" v="12" dt="2022-04-18T23:12:06.568"/>
    <p1510:client id="{48528DAC-5AD5-648E-E4C8-57742093F741}" v="217" dt="2022-04-15T12:45:12.220"/>
    <p1510:client id="{4F2BA721-CE46-B8B3-2368-6A7B730E136C}" v="185" dt="2022-04-18T17:50:46.113"/>
    <p1510:client id="{5D87983C-4FCD-9528-5753-DAABE3653C1A}" v="448" dt="2022-04-15T19:24:00.870"/>
    <p1510:client id="{6C81F0CF-3595-2490-7721-BA584B5F270E}" v="492" dt="2022-04-14T21:34:26.556"/>
    <p1510:client id="{799793F2-3C87-D9DF-4ED1-030D77396876}" v="236" dt="2022-04-11T15:39:31.379"/>
    <p1510:client id="{9911DA38-74FA-BBE1-97E5-496940728C27}" v="1" dt="2022-04-20T12:33:55.359"/>
    <p1510:client id="{9A8B5B94-5AA4-90CE-DA61-198208A7CC71}" v="52" dt="2022-03-11T02:05:31.728"/>
    <p1510:client id="{9EB8EA6C-5445-6A0A-DC66-B216B1185AA5}" v="431" dt="2022-04-14T00:29:21.699"/>
    <p1510:client id="{AE3EEC80-F851-13D0-163C-075B671EC2D3}" v="51" dt="2022-03-01T15:24:58.615"/>
    <p1510:client id="{C660E67F-CBED-4FDE-9E4D-8B8D18610F44}" v="54" dt="2022-04-08T18:25:18.687"/>
    <p1510:client id="{D7FF4755-3DF6-4B3E-AAB6-3E28D9C2D72C}" v="254" dt="2022-04-14T19:29:56.237"/>
    <p1510:client id="{D8361C82-BDA0-8C1E-5BAB-D6EBF41A3BB4}" v="110" dt="2022-04-15T19:17:26.281"/>
    <p1510:client id="{D8EA07AC-86EE-EECC-F26A-4235D4443890}" v="26" dt="2022-04-14T23:17:04.664"/>
    <p1510:client id="{E01238E2-E878-F397-360F-B000F89D1B90}" v="9" dt="2022-04-14T17:26:20.111"/>
    <p1510:client id="{FEAFF4BD-B814-0D86-2B10-C772381EA30E}" v="11" dt="2021-08-13T03:13:53.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206C4-768B-4A4C-BAA3-E0EB01A1A831}"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653DBDFA-9C6E-49AA-A068-E81767F80EE7}">
      <dgm:prSet/>
      <dgm:spPr/>
      <dgm:t>
        <a:bodyPr/>
        <a:lstStyle/>
        <a:p>
          <a:r>
            <a:rPr lang="en-US" b="1">
              <a:latin typeface="Open Sans"/>
              <a:ea typeface="Open Sans"/>
              <a:cs typeface="Open Sans"/>
            </a:rPr>
            <a:t>January 2021</a:t>
          </a:r>
        </a:p>
      </dgm:t>
    </dgm:pt>
    <dgm:pt modelId="{F0A7C289-DA55-40F7-A05D-22DA3512A069}" type="parTrans" cxnId="{DBD2CBB4-332A-470F-B9FF-E4A1F53F920D}">
      <dgm:prSet/>
      <dgm:spPr/>
      <dgm:t>
        <a:bodyPr/>
        <a:lstStyle/>
        <a:p>
          <a:endParaRPr lang="en-US"/>
        </a:p>
      </dgm:t>
    </dgm:pt>
    <dgm:pt modelId="{6573593D-1F48-4D76-9A51-258B2D6EDD11}" type="sibTrans" cxnId="{DBD2CBB4-332A-470F-B9FF-E4A1F53F920D}">
      <dgm:prSet/>
      <dgm:spPr/>
      <dgm:t>
        <a:bodyPr/>
        <a:lstStyle/>
        <a:p>
          <a:endParaRPr lang="en-US"/>
        </a:p>
      </dgm:t>
    </dgm:pt>
    <dgm:pt modelId="{1E4DD71D-77A6-49EC-ACC3-7F2ED623866C}">
      <dgm:prSet/>
      <dgm:spPr/>
      <dgm:t>
        <a:bodyPr/>
        <a:lstStyle/>
        <a:p>
          <a:pPr rtl="0"/>
          <a:r>
            <a:rPr lang="en-US">
              <a:latin typeface="Open Sans"/>
              <a:ea typeface="Open Sans"/>
              <a:cs typeface="Open Sans"/>
            </a:rPr>
            <a:t>Unanimously established CJAB on January 20, 2021</a:t>
          </a:r>
        </a:p>
      </dgm:t>
    </dgm:pt>
    <dgm:pt modelId="{5BE5C842-77C7-4DEB-B0B4-5FF2AE485B8E}" type="parTrans" cxnId="{7F56C3CB-EEAD-48CF-BE6F-0962355A4749}">
      <dgm:prSet/>
      <dgm:spPr/>
      <dgm:t>
        <a:bodyPr/>
        <a:lstStyle/>
        <a:p>
          <a:endParaRPr lang="en-US"/>
        </a:p>
      </dgm:t>
    </dgm:pt>
    <dgm:pt modelId="{2251DBDF-5482-4315-800B-0584ABB6DDB4}" type="sibTrans" cxnId="{7F56C3CB-EEAD-48CF-BE6F-0962355A4749}">
      <dgm:prSet/>
      <dgm:spPr/>
      <dgm:t>
        <a:bodyPr/>
        <a:lstStyle/>
        <a:p>
          <a:endParaRPr lang="en-US"/>
        </a:p>
      </dgm:t>
    </dgm:pt>
    <dgm:pt modelId="{CFA8BA71-DB8B-497A-B707-A0988884C688}">
      <dgm:prSet/>
      <dgm:spPr/>
      <dgm:t>
        <a:bodyPr/>
        <a:lstStyle/>
        <a:p>
          <a:pPr rtl="0"/>
          <a:r>
            <a:rPr lang="en-US">
              <a:latin typeface="Open Sans"/>
              <a:ea typeface="Open Sans"/>
              <a:cs typeface="Open Sans"/>
            </a:rPr>
            <a:t>Declared a climate emergency in Saint Paul, Minnesota on January 19, 2022. Issued joint climate action with cities and counties across the state</a:t>
          </a:r>
        </a:p>
      </dgm:t>
    </dgm:pt>
    <dgm:pt modelId="{3DCBFDC3-8AFC-4C9A-B09A-D008048EB356}" type="parTrans" cxnId="{95BD13CA-B34F-4D1F-A0ED-4142487DB318}">
      <dgm:prSet/>
      <dgm:spPr/>
      <dgm:t>
        <a:bodyPr/>
        <a:lstStyle/>
        <a:p>
          <a:endParaRPr lang="en-US"/>
        </a:p>
      </dgm:t>
    </dgm:pt>
    <dgm:pt modelId="{876D089B-86D7-4EC5-814C-A1B16E2AC3EE}" type="sibTrans" cxnId="{95BD13CA-B34F-4D1F-A0ED-4142487DB318}">
      <dgm:prSet/>
      <dgm:spPr/>
      <dgm:t>
        <a:bodyPr/>
        <a:lstStyle/>
        <a:p>
          <a:endParaRPr lang="en-US"/>
        </a:p>
      </dgm:t>
    </dgm:pt>
    <dgm:pt modelId="{475B2CB7-7541-468C-9F13-347B6661DF91}">
      <dgm:prSet phldr="0"/>
      <dgm:spPr/>
      <dgm:t>
        <a:bodyPr/>
        <a:lstStyle/>
        <a:p>
          <a:pPr rtl="0"/>
          <a:r>
            <a:rPr lang="en-US" b="1">
              <a:latin typeface="Open Sans"/>
              <a:ea typeface="Open Sans"/>
              <a:cs typeface="Open Sans"/>
            </a:rPr>
            <a:t>January 2022</a:t>
          </a:r>
        </a:p>
      </dgm:t>
    </dgm:pt>
    <dgm:pt modelId="{C0C02EB8-2923-44E8-8169-723E5B4CA9E3}" type="parTrans" cxnId="{0CD342D7-72F6-4619-B14E-EB5B84C01EAB}">
      <dgm:prSet/>
      <dgm:spPr/>
    </dgm:pt>
    <dgm:pt modelId="{DACDF406-FEE1-4BC1-9511-6755B66D5B95}" type="sibTrans" cxnId="{0CD342D7-72F6-4619-B14E-EB5B84C01EAB}">
      <dgm:prSet/>
      <dgm:spPr/>
    </dgm:pt>
    <dgm:pt modelId="{651A9E60-08FC-4E7C-83C1-B1F34FF17630}" type="pres">
      <dgm:prSet presAssocID="{9D0206C4-768B-4A4C-BAA3-E0EB01A1A831}" presName="Name0" presStyleCnt="0">
        <dgm:presLayoutVars>
          <dgm:chMax/>
          <dgm:chPref/>
          <dgm:animLvl val="lvl"/>
        </dgm:presLayoutVars>
      </dgm:prSet>
      <dgm:spPr/>
    </dgm:pt>
    <dgm:pt modelId="{8BF6FFBF-89DB-48A3-A6B3-ACC336059431}" type="pres">
      <dgm:prSet presAssocID="{653DBDFA-9C6E-49AA-A068-E81767F80EE7}" presName="composite" presStyleCnt="0"/>
      <dgm:spPr/>
    </dgm:pt>
    <dgm:pt modelId="{5AABCECA-B4F3-437C-8735-18D29AC17960}" type="pres">
      <dgm:prSet presAssocID="{653DBDFA-9C6E-49AA-A068-E81767F80EE7}" presName="parent" presStyleLbl="alignNode1" presStyleIdx="0" presStyleCnt="2">
        <dgm:presLayoutVars>
          <dgm:chMax val="1"/>
          <dgm:chPref val="1"/>
          <dgm:bulletEnabled val="1"/>
        </dgm:presLayoutVars>
      </dgm:prSet>
      <dgm:spPr/>
    </dgm:pt>
    <dgm:pt modelId="{7F804462-26A5-45B1-A899-8CAA769F9463}" type="pres">
      <dgm:prSet presAssocID="{653DBDFA-9C6E-49AA-A068-E81767F80EE7}" presName="Childtext" presStyleLbl="revTx" presStyleIdx="0" presStyleCnt="2">
        <dgm:presLayoutVars>
          <dgm:bulletEnabled val="1"/>
        </dgm:presLayoutVars>
      </dgm:prSet>
      <dgm:spPr/>
    </dgm:pt>
    <dgm:pt modelId="{9E354B1F-AA08-4393-BFCD-F7FA4F81C552}" type="pres">
      <dgm:prSet presAssocID="{653DBDFA-9C6E-49AA-A068-E81767F80EE7}" presName="ConnectLine" presStyleLbl="sibTrans1D1" presStyleIdx="0" presStyleCnt="2"/>
      <dgm:spPr>
        <a:noFill/>
        <a:ln w="9525" cap="flat" cmpd="sng" algn="ctr">
          <a:solidFill>
            <a:schemeClr val="accent1">
              <a:hueOff val="0"/>
              <a:satOff val="0"/>
              <a:lumOff val="0"/>
              <a:alphaOff val="0"/>
            </a:schemeClr>
          </a:solidFill>
          <a:prstDash val="dash"/>
        </a:ln>
        <a:effectLst/>
      </dgm:spPr>
    </dgm:pt>
    <dgm:pt modelId="{D8C486A5-2DF0-410B-8E73-3BA7CFBBA741}" type="pres">
      <dgm:prSet presAssocID="{653DBDFA-9C6E-49AA-A068-E81767F80EE7}" presName="ConnectLineEnd" presStyleLbl="lnNode1" presStyleIdx="0" presStyleCnt="2"/>
      <dgm:spPr/>
    </dgm:pt>
    <dgm:pt modelId="{F757782A-DB3B-49B5-8471-DE6BA96C8D52}" type="pres">
      <dgm:prSet presAssocID="{653DBDFA-9C6E-49AA-A068-E81767F80EE7}" presName="EmptyPane" presStyleCnt="0"/>
      <dgm:spPr/>
    </dgm:pt>
    <dgm:pt modelId="{9E80FD1E-A888-401B-B834-FE0FFF3F287C}" type="pres">
      <dgm:prSet presAssocID="{6573593D-1F48-4D76-9A51-258B2D6EDD11}" presName="spaceBetweenRectangles" presStyleCnt="0"/>
      <dgm:spPr/>
    </dgm:pt>
    <dgm:pt modelId="{A7E10D37-59F7-4383-9DAC-DBA4B6731313}" type="pres">
      <dgm:prSet presAssocID="{475B2CB7-7541-468C-9F13-347B6661DF91}" presName="composite" presStyleCnt="0"/>
      <dgm:spPr/>
    </dgm:pt>
    <dgm:pt modelId="{92590907-CFCC-4A2D-A9FA-40B73A878F51}" type="pres">
      <dgm:prSet presAssocID="{475B2CB7-7541-468C-9F13-347B6661DF91}" presName="parent" presStyleLbl="alignNode1" presStyleIdx="1" presStyleCnt="2">
        <dgm:presLayoutVars>
          <dgm:chMax val="1"/>
          <dgm:chPref val="1"/>
          <dgm:bulletEnabled val="1"/>
        </dgm:presLayoutVars>
      </dgm:prSet>
      <dgm:spPr/>
    </dgm:pt>
    <dgm:pt modelId="{8A02B2BB-3A31-4B90-A4E1-966D65F9B99D}" type="pres">
      <dgm:prSet presAssocID="{475B2CB7-7541-468C-9F13-347B6661DF91}" presName="Childtext" presStyleLbl="revTx" presStyleIdx="1" presStyleCnt="2">
        <dgm:presLayoutVars>
          <dgm:bulletEnabled val="1"/>
        </dgm:presLayoutVars>
      </dgm:prSet>
      <dgm:spPr/>
    </dgm:pt>
    <dgm:pt modelId="{FE98265F-61BA-4930-8AE9-E1245D5EDB54}" type="pres">
      <dgm:prSet presAssocID="{475B2CB7-7541-468C-9F13-347B6661DF91}" presName="ConnectLine" presStyleLbl="sibTrans1D1" presStyleIdx="1" presStyleCnt="2"/>
      <dgm:spPr>
        <a:noFill/>
        <a:ln w="9525" cap="flat" cmpd="sng" algn="ctr">
          <a:solidFill>
            <a:schemeClr val="accent1">
              <a:hueOff val="0"/>
              <a:satOff val="0"/>
              <a:lumOff val="0"/>
              <a:alphaOff val="0"/>
            </a:schemeClr>
          </a:solidFill>
          <a:prstDash val="dash"/>
        </a:ln>
        <a:effectLst/>
      </dgm:spPr>
    </dgm:pt>
    <dgm:pt modelId="{96127C7A-2322-4FE4-90DF-E63EEB42F7E2}" type="pres">
      <dgm:prSet presAssocID="{475B2CB7-7541-468C-9F13-347B6661DF91}" presName="ConnectLineEnd" presStyleLbl="lnNode1" presStyleIdx="1" presStyleCnt="2"/>
      <dgm:spPr/>
    </dgm:pt>
    <dgm:pt modelId="{D16E8860-6085-43C8-A680-624B09207D15}" type="pres">
      <dgm:prSet presAssocID="{475B2CB7-7541-468C-9F13-347B6661DF91}" presName="EmptyPane" presStyleCnt="0"/>
      <dgm:spPr/>
    </dgm:pt>
  </dgm:ptLst>
  <dgm:cxnLst>
    <dgm:cxn modelId="{36AF6311-6B85-45CF-A5B1-EC9C456ED51E}" type="presOf" srcId="{9D0206C4-768B-4A4C-BAA3-E0EB01A1A831}" destId="{651A9E60-08FC-4E7C-83C1-B1F34FF17630}" srcOrd="0" destOrd="0" presId="urn:microsoft.com/office/officeart/2016/7/layout/RoundedRectangleTimeline"/>
    <dgm:cxn modelId="{60B7B436-FBD1-437E-8184-32CA54BA0C16}" type="presOf" srcId="{653DBDFA-9C6E-49AA-A068-E81767F80EE7}" destId="{5AABCECA-B4F3-437C-8735-18D29AC17960}" srcOrd="0" destOrd="0" presId="urn:microsoft.com/office/officeart/2016/7/layout/RoundedRectangleTimeline"/>
    <dgm:cxn modelId="{CE70133F-B1DE-4E22-B6DB-ED84D0E56BF2}" type="presOf" srcId="{1E4DD71D-77A6-49EC-ACC3-7F2ED623866C}" destId="{7F804462-26A5-45B1-A899-8CAA769F9463}" srcOrd="0" destOrd="0" presId="urn:microsoft.com/office/officeart/2016/7/layout/RoundedRectangleTimeline"/>
    <dgm:cxn modelId="{BA010173-3B7D-495C-81CA-C54ADF41F6CF}" type="presOf" srcId="{475B2CB7-7541-468C-9F13-347B6661DF91}" destId="{92590907-CFCC-4A2D-A9FA-40B73A878F51}" srcOrd="0" destOrd="0" presId="urn:microsoft.com/office/officeart/2016/7/layout/RoundedRectangleTimeline"/>
    <dgm:cxn modelId="{C77759B4-6779-40BE-BE78-16151F86C1CF}" type="presOf" srcId="{CFA8BA71-DB8B-497A-B707-A0988884C688}" destId="{8A02B2BB-3A31-4B90-A4E1-966D65F9B99D}" srcOrd="0" destOrd="0" presId="urn:microsoft.com/office/officeart/2016/7/layout/RoundedRectangleTimeline"/>
    <dgm:cxn modelId="{DBD2CBB4-332A-470F-B9FF-E4A1F53F920D}" srcId="{9D0206C4-768B-4A4C-BAA3-E0EB01A1A831}" destId="{653DBDFA-9C6E-49AA-A068-E81767F80EE7}" srcOrd="0" destOrd="0" parTransId="{F0A7C289-DA55-40F7-A05D-22DA3512A069}" sibTransId="{6573593D-1F48-4D76-9A51-258B2D6EDD11}"/>
    <dgm:cxn modelId="{95BD13CA-B34F-4D1F-A0ED-4142487DB318}" srcId="{475B2CB7-7541-468C-9F13-347B6661DF91}" destId="{CFA8BA71-DB8B-497A-B707-A0988884C688}" srcOrd="0" destOrd="0" parTransId="{3DCBFDC3-8AFC-4C9A-B09A-D008048EB356}" sibTransId="{876D089B-86D7-4EC5-814C-A1B16E2AC3EE}"/>
    <dgm:cxn modelId="{7F56C3CB-EEAD-48CF-BE6F-0962355A4749}" srcId="{653DBDFA-9C6E-49AA-A068-E81767F80EE7}" destId="{1E4DD71D-77A6-49EC-ACC3-7F2ED623866C}" srcOrd="0" destOrd="0" parTransId="{5BE5C842-77C7-4DEB-B0B4-5FF2AE485B8E}" sibTransId="{2251DBDF-5482-4315-800B-0584ABB6DDB4}"/>
    <dgm:cxn modelId="{0CD342D7-72F6-4619-B14E-EB5B84C01EAB}" srcId="{9D0206C4-768B-4A4C-BAA3-E0EB01A1A831}" destId="{475B2CB7-7541-468C-9F13-347B6661DF91}" srcOrd="1" destOrd="0" parTransId="{C0C02EB8-2923-44E8-8169-723E5B4CA9E3}" sibTransId="{DACDF406-FEE1-4BC1-9511-6755B66D5B95}"/>
    <dgm:cxn modelId="{9024AF13-2C66-42FE-B0BB-390C7E8D1DD0}" type="presParOf" srcId="{651A9E60-08FC-4E7C-83C1-B1F34FF17630}" destId="{8BF6FFBF-89DB-48A3-A6B3-ACC336059431}" srcOrd="0" destOrd="0" presId="urn:microsoft.com/office/officeart/2016/7/layout/RoundedRectangleTimeline"/>
    <dgm:cxn modelId="{060C6F95-6546-4016-BAD7-F96DEB9F406E}" type="presParOf" srcId="{8BF6FFBF-89DB-48A3-A6B3-ACC336059431}" destId="{5AABCECA-B4F3-437C-8735-18D29AC17960}" srcOrd="0" destOrd="0" presId="urn:microsoft.com/office/officeart/2016/7/layout/RoundedRectangleTimeline"/>
    <dgm:cxn modelId="{431703EB-2DFA-4CF2-8C90-C3669A838E5A}" type="presParOf" srcId="{8BF6FFBF-89DB-48A3-A6B3-ACC336059431}" destId="{7F804462-26A5-45B1-A899-8CAA769F9463}" srcOrd="1" destOrd="0" presId="urn:microsoft.com/office/officeart/2016/7/layout/RoundedRectangleTimeline"/>
    <dgm:cxn modelId="{4AC91AD2-E29B-4970-A04F-69C347D3A0A8}" type="presParOf" srcId="{8BF6FFBF-89DB-48A3-A6B3-ACC336059431}" destId="{9E354B1F-AA08-4393-BFCD-F7FA4F81C552}" srcOrd="2" destOrd="0" presId="urn:microsoft.com/office/officeart/2016/7/layout/RoundedRectangleTimeline"/>
    <dgm:cxn modelId="{CA738167-9FCE-4AA6-A408-91B5A26B8C70}" type="presParOf" srcId="{8BF6FFBF-89DB-48A3-A6B3-ACC336059431}" destId="{D8C486A5-2DF0-410B-8E73-3BA7CFBBA741}" srcOrd="3" destOrd="0" presId="urn:microsoft.com/office/officeart/2016/7/layout/RoundedRectangleTimeline"/>
    <dgm:cxn modelId="{9930B00E-1A53-4218-9355-8BF9ACD99D56}" type="presParOf" srcId="{8BF6FFBF-89DB-48A3-A6B3-ACC336059431}" destId="{F757782A-DB3B-49B5-8471-DE6BA96C8D52}" srcOrd="4" destOrd="0" presId="urn:microsoft.com/office/officeart/2016/7/layout/RoundedRectangleTimeline"/>
    <dgm:cxn modelId="{4F67AE25-D334-44B8-8E75-C0E46C4A67DE}" type="presParOf" srcId="{651A9E60-08FC-4E7C-83C1-B1F34FF17630}" destId="{9E80FD1E-A888-401B-B834-FE0FFF3F287C}" srcOrd="1" destOrd="0" presId="urn:microsoft.com/office/officeart/2016/7/layout/RoundedRectangleTimeline"/>
    <dgm:cxn modelId="{8993B326-D4CF-4452-AA9E-924DA700BE64}" type="presParOf" srcId="{651A9E60-08FC-4E7C-83C1-B1F34FF17630}" destId="{A7E10D37-59F7-4383-9DAC-DBA4B6731313}" srcOrd="2" destOrd="0" presId="urn:microsoft.com/office/officeart/2016/7/layout/RoundedRectangleTimeline"/>
    <dgm:cxn modelId="{68850F4E-9A40-4CFE-8102-4D0EB879E140}" type="presParOf" srcId="{A7E10D37-59F7-4383-9DAC-DBA4B6731313}" destId="{92590907-CFCC-4A2D-A9FA-40B73A878F51}" srcOrd="0" destOrd="0" presId="urn:microsoft.com/office/officeart/2016/7/layout/RoundedRectangleTimeline"/>
    <dgm:cxn modelId="{186EA242-9DE3-4A34-8A67-981AE2092C20}" type="presParOf" srcId="{A7E10D37-59F7-4383-9DAC-DBA4B6731313}" destId="{8A02B2BB-3A31-4B90-A4E1-966D65F9B99D}" srcOrd="1" destOrd="0" presId="urn:microsoft.com/office/officeart/2016/7/layout/RoundedRectangleTimeline"/>
    <dgm:cxn modelId="{72FEE2E1-2119-4AEA-B891-449B3FE3515A}" type="presParOf" srcId="{A7E10D37-59F7-4383-9DAC-DBA4B6731313}" destId="{FE98265F-61BA-4930-8AE9-E1245D5EDB54}" srcOrd="2" destOrd="0" presId="urn:microsoft.com/office/officeart/2016/7/layout/RoundedRectangleTimeline"/>
    <dgm:cxn modelId="{C5F4E204-8171-4EB5-95A1-D04958F41C3B}" type="presParOf" srcId="{A7E10D37-59F7-4383-9DAC-DBA4B6731313}" destId="{96127C7A-2322-4FE4-90DF-E63EEB42F7E2}" srcOrd="3" destOrd="0" presId="urn:microsoft.com/office/officeart/2016/7/layout/RoundedRectangleTimeline"/>
    <dgm:cxn modelId="{F488E52E-F02B-4288-BD67-6C30DD4F12C9}" type="presParOf" srcId="{A7E10D37-59F7-4383-9DAC-DBA4B6731313}" destId="{D16E8860-6085-43C8-A680-624B09207D15}"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76B2C-44F6-488F-B07D-A399D288D9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50FAD19-3F42-41B0-B5D3-2903CD6A153D}">
      <dgm:prSet/>
      <dgm:spPr/>
      <dgm:t>
        <a:bodyPr/>
        <a:lstStyle/>
        <a:p>
          <a:r>
            <a:rPr lang="en-US"/>
            <a:t>Board Structure  </a:t>
          </a:r>
        </a:p>
      </dgm:t>
    </dgm:pt>
    <dgm:pt modelId="{8D57289F-22A5-42FF-ACEC-19399531E0AD}" type="parTrans" cxnId="{310FF7A2-4B32-4E50-9CD4-FE37BB1383C3}">
      <dgm:prSet/>
      <dgm:spPr/>
      <dgm:t>
        <a:bodyPr/>
        <a:lstStyle/>
        <a:p>
          <a:endParaRPr lang="en-US"/>
        </a:p>
      </dgm:t>
    </dgm:pt>
    <dgm:pt modelId="{77FE6162-FD99-4F4A-9539-E6D0ABC7CB3B}" type="sibTrans" cxnId="{310FF7A2-4B32-4E50-9CD4-FE37BB1383C3}">
      <dgm:prSet/>
      <dgm:spPr/>
      <dgm:t>
        <a:bodyPr/>
        <a:lstStyle/>
        <a:p>
          <a:endParaRPr lang="en-US"/>
        </a:p>
      </dgm:t>
    </dgm:pt>
    <dgm:pt modelId="{4E727141-80C3-4958-82BA-6F2C68063A8C}">
      <dgm:prSet/>
      <dgm:spPr/>
      <dgm:t>
        <a:bodyPr/>
        <a:lstStyle/>
        <a:p>
          <a:r>
            <a:rPr lang="en-US"/>
            <a:t>Climate Jusice Definition </a:t>
          </a:r>
        </a:p>
      </dgm:t>
    </dgm:pt>
    <dgm:pt modelId="{44AF5584-A1FA-4348-B2F4-F666199B8C8A}" type="parTrans" cxnId="{B9C1BFAF-3EDB-4767-966C-D28E1194CC00}">
      <dgm:prSet/>
      <dgm:spPr/>
      <dgm:t>
        <a:bodyPr/>
        <a:lstStyle/>
        <a:p>
          <a:endParaRPr lang="en-US"/>
        </a:p>
      </dgm:t>
    </dgm:pt>
    <dgm:pt modelId="{A535DC8A-70A1-4B56-8A11-5514C63D71B7}" type="sibTrans" cxnId="{B9C1BFAF-3EDB-4767-966C-D28E1194CC00}">
      <dgm:prSet/>
      <dgm:spPr/>
      <dgm:t>
        <a:bodyPr/>
        <a:lstStyle/>
        <a:p>
          <a:endParaRPr lang="en-US"/>
        </a:p>
      </dgm:t>
    </dgm:pt>
    <dgm:pt modelId="{C488F68A-1E76-4DE0-9C59-5E9299AADDD2}">
      <dgm:prSet/>
      <dgm:spPr/>
      <dgm:t>
        <a:bodyPr/>
        <a:lstStyle/>
        <a:p>
          <a:r>
            <a:rPr lang="en-US"/>
            <a:t>Community building </a:t>
          </a:r>
        </a:p>
      </dgm:t>
    </dgm:pt>
    <dgm:pt modelId="{497EBCEF-71A0-4AD6-B82A-643B6841C23C}" type="parTrans" cxnId="{248CA6B9-F35F-4254-AD4E-168E70B0C0C7}">
      <dgm:prSet/>
      <dgm:spPr/>
      <dgm:t>
        <a:bodyPr/>
        <a:lstStyle/>
        <a:p>
          <a:endParaRPr lang="en-US"/>
        </a:p>
      </dgm:t>
    </dgm:pt>
    <dgm:pt modelId="{942EA085-761C-46D6-9505-F8F19C0D69A9}" type="sibTrans" cxnId="{248CA6B9-F35F-4254-AD4E-168E70B0C0C7}">
      <dgm:prSet/>
      <dgm:spPr/>
      <dgm:t>
        <a:bodyPr/>
        <a:lstStyle/>
        <a:p>
          <a:endParaRPr lang="en-US"/>
        </a:p>
      </dgm:t>
    </dgm:pt>
    <dgm:pt modelId="{ED9A9123-B575-45C6-8579-B9A8C266E2EB}">
      <dgm:prSet/>
      <dgm:spPr/>
      <dgm:t>
        <a:bodyPr/>
        <a:lstStyle/>
        <a:p>
          <a:r>
            <a:rPr lang="en-US"/>
            <a:t>Defining our role </a:t>
          </a:r>
        </a:p>
      </dgm:t>
    </dgm:pt>
    <dgm:pt modelId="{1BF2D576-7AE0-4D06-86A8-D21B76A6B0F4}" type="parTrans" cxnId="{5ABE2C3A-DF67-4D20-9151-201A78D8BC70}">
      <dgm:prSet/>
      <dgm:spPr/>
      <dgm:t>
        <a:bodyPr/>
        <a:lstStyle/>
        <a:p>
          <a:endParaRPr lang="en-US"/>
        </a:p>
      </dgm:t>
    </dgm:pt>
    <dgm:pt modelId="{52A33FCE-CC09-48ED-BA75-76A6AAFADD7E}" type="sibTrans" cxnId="{5ABE2C3A-DF67-4D20-9151-201A78D8BC70}">
      <dgm:prSet/>
      <dgm:spPr/>
      <dgm:t>
        <a:bodyPr/>
        <a:lstStyle/>
        <a:p>
          <a:endParaRPr lang="en-US"/>
        </a:p>
      </dgm:t>
    </dgm:pt>
    <dgm:pt modelId="{504C760A-1F52-46BB-9FF2-79DD1686E9B0}" type="pres">
      <dgm:prSet presAssocID="{28676B2C-44F6-488F-B07D-A399D288D9EE}" presName="linear" presStyleCnt="0">
        <dgm:presLayoutVars>
          <dgm:animLvl val="lvl"/>
          <dgm:resizeHandles val="exact"/>
        </dgm:presLayoutVars>
      </dgm:prSet>
      <dgm:spPr/>
    </dgm:pt>
    <dgm:pt modelId="{97C06D96-0216-42A2-B7D8-00B539CEB81D}" type="pres">
      <dgm:prSet presAssocID="{050FAD19-3F42-41B0-B5D3-2903CD6A153D}" presName="parentText" presStyleLbl="node1" presStyleIdx="0" presStyleCnt="4">
        <dgm:presLayoutVars>
          <dgm:chMax val="0"/>
          <dgm:bulletEnabled val="1"/>
        </dgm:presLayoutVars>
      </dgm:prSet>
      <dgm:spPr/>
    </dgm:pt>
    <dgm:pt modelId="{66D5DC5B-119F-490A-9FD2-4CC8ED18D7FE}" type="pres">
      <dgm:prSet presAssocID="{77FE6162-FD99-4F4A-9539-E6D0ABC7CB3B}" presName="spacer" presStyleCnt="0"/>
      <dgm:spPr/>
    </dgm:pt>
    <dgm:pt modelId="{6896E505-AFAE-402D-B8B4-B1F9A0905735}" type="pres">
      <dgm:prSet presAssocID="{4E727141-80C3-4958-82BA-6F2C68063A8C}" presName="parentText" presStyleLbl="node1" presStyleIdx="1" presStyleCnt="4">
        <dgm:presLayoutVars>
          <dgm:chMax val="0"/>
          <dgm:bulletEnabled val="1"/>
        </dgm:presLayoutVars>
      </dgm:prSet>
      <dgm:spPr/>
    </dgm:pt>
    <dgm:pt modelId="{3220850C-0797-4FCB-B302-2084477C0DD3}" type="pres">
      <dgm:prSet presAssocID="{A535DC8A-70A1-4B56-8A11-5514C63D71B7}" presName="spacer" presStyleCnt="0"/>
      <dgm:spPr/>
    </dgm:pt>
    <dgm:pt modelId="{078F530B-3B27-456A-B734-7CA5B404B420}" type="pres">
      <dgm:prSet presAssocID="{C488F68A-1E76-4DE0-9C59-5E9299AADDD2}" presName="parentText" presStyleLbl="node1" presStyleIdx="2" presStyleCnt="4">
        <dgm:presLayoutVars>
          <dgm:chMax val="0"/>
          <dgm:bulletEnabled val="1"/>
        </dgm:presLayoutVars>
      </dgm:prSet>
      <dgm:spPr/>
    </dgm:pt>
    <dgm:pt modelId="{D5BDB29C-187B-4947-840C-86764C163F82}" type="pres">
      <dgm:prSet presAssocID="{942EA085-761C-46D6-9505-F8F19C0D69A9}" presName="spacer" presStyleCnt="0"/>
      <dgm:spPr/>
    </dgm:pt>
    <dgm:pt modelId="{4F9D602C-115F-44BB-B6C9-C5AF8B31A990}" type="pres">
      <dgm:prSet presAssocID="{ED9A9123-B575-45C6-8579-B9A8C266E2EB}" presName="parentText" presStyleLbl="node1" presStyleIdx="3" presStyleCnt="4">
        <dgm:presLayoutVars>
          <dgm:chMax val="0"/>
          <dgm:bulletEnabled val="1"/>
        </dgm:presLayoutVars>
      </dgm:prSet>
      <dgm:spPr/>
    </dgm:pt>
  </dgm:ptLst>
  <dgm:cxnLst>
    <dgm:cxn modelId="{CD3CFD00-3055-428B-A3BA-9B8BD44974DD}" type="presOf" srcId="{28676B2C-44F6-488F-B07D-A399D288D9EE}" destId="{504C760A-1F52-46BB-9FF2-79DD1686E9B0}" srcOrd="0" destOrd="0" presId="urn:microsoft.com/office/officeart/2005/8/layout/vList2"/>
    <dgm:cxn modelId="{82FFA024-D6CF-43E6-8EF5-0920682EE974}" type="presOf" srcId="{ED9A9123-B575-45C6-8579-B9A8C266E2EB}" destId="{4F9D602C-115F-44BB-B6C9-C5AF8B31A990}" srcOrd="0" destOrd="0" presId="urn:microsoft.com/office/officeart/2005/8/layout/vList2"/>
    <dgm:cxn modelId="{5ABE2C3A-DF67-4D20-9151-201A78D8BC70}" srcId="{28676B2C-44F6-488F-B07D-A399D288D9EE}" destId="{ED9A9123-B575-45C6-8579-B9A8C266E2EB}" srcOrd="3" destOrd="0" parTransId="{1BF2D576-7AE0-4D06-86A8-D21B76A6B0F4}" sibTransId="{52A33FCE-CC09-48ED-BA75-76A6AAFADD7E}"/>
    <dgm:cxn modelId="{310FF7A2-4B32-4E50-9CD4-FE37BB1383C3}" srcId="{28676B2C-44F6-488F-B07D-A399D288D9EE}" destId="{050FAD19-3F42-41B0-B5D3-2903CD6A153D}" srcOrd="0" destOrd="0" parTransId="{8D57289F-22A5-42FF-ACEC-19399531E0AD}" sibTransId="{77FE6162-FD99-4F4A-9539-E6D0ABC7CB3B}"/>
    <dgm:cxn modelId="{B9C1BFAF-3EDB-4767-966C-D28E1194CC00}" srcId="{28676B2C-44F6-488F-B07D-A399D288D9EE}" destId="{4E727141-80C3-4958-82BA-6F2C68063A8C}" srcOrd="1" destOrd="0" parTransId="{44AF5584-A1FA-4348-B2F4-F666199B8C8A}" sibTransId="{A535DC8A-70A1-4B56-8A11-5514C63D71B7}"/>
    <dgm:cxn modelId="{248CA6B9-F35F-4254-AD4E-168E70B0C0C7}" srcId="{28676B2C-44F6-488F-B07D-A399D288D9EE}" destId="{C488F68A-1E76-4DE0-9C59-5E9299AADDD2}" srcOrd="2" destOrd="0" parTransId="{497EBCEF-71A0-4AD6-B82A-643B6841C23C}" sibTransId="{942EA085-761C-46D6-9505-F8F19C0D69A9}"/>
    <dgm:cxn modelId="{30372DCF-83FC-4104-AF94-EE56D1F7BCFE}" type="presOf" srcId="{050FAD19-3F42-41B0-B5D3-2903CD6A153D}" destId="{97C06D96-0216-42A2-B7D8-00B539CEB81D}" srcOrd="0" destOrd="0" presId="urn:microsoft.com/office/officeart/2005/8/layout/vList2"/>
    <dgm:cxn modelId="{1F2F67D3-CC29-4BB4-B1D8-1F7C0B7CDA94}" type="presOf" srcId="{C488F68A-1E76-4DE0-9C59-5E9299AADDD2}" destId="{078F530B-3B27-456A-B734-7CA5B404B420}" srcOrd="0" destOrd="0" presId="urn:microsoft.com/office/officeart/2005/8/layout/vList2"/>
    <dgm:cxn modelId="{0F8A0CD9-8F93-40B2-B668-CEF432C50623}" type="presOf" srcId="{4E727141-80C3-4958-82BA-6F2C68063A8C}" destId="{6896E505-AFAE-402D-B8B4-B1F9A0905735}" srcOrd="0" destOrd="0" presId="urn:microsoft.com/office/officeart/2005/8/layout/vList2"/>
    <dgm:cxn modelId="{BE3DB0A8-11ED-4D39-B1B8-04E09C832720}" type="presParOf" srcId="{504C760A-1F52-46BB-9FF2-79DD1686E9B0}" destId="{97C06D96-0216-42A2-B7D8-00B539CEB81D}" srcOrd="0" destOrd="0" presId="urn:microsoft.com/office/officeart/2005/8/layout/vList2"/>
    <dgm:cxn modelId="{45CC55C5-AADF-4C5A-B033-72FDB11DB387}" type="presParOf" srcId="{504C760A-1F52-46BB-9FF2-79DD1686E9B0}" destId="{66D5DC5B-119F-490A-9FD2-4CC8ED18D7FE}" srcOrd="1" destOrd="0" presId="urn:microsoft.com/office/officeart/2005/8/layout/vList2"/>
    <dgm:cxn modelId="{4E19EF89-4898-4FB4-A4DC-D9A07D322998}" type="presParOf" srcId="{504C760A-1F52-46BB-9FF2-79DD1686E9B0}" destId="{6896E505-AFAE-402D-B8B4-B1F9A0905735}" srcOrd="2" destOrd="0" presId="urn:microsoft.com/office/officeart/2005/8/layout/vList2"/>
    <dgm:cxn modelId="{AEAA0E2F-3884-488C-92C9-ACE1818EC79B}" type="presParOf" srcId="{504C760A-1F52-46BB-9FF2-79DD1686E9B0}" destId="{3220850C-0797-4FCB-B302-2084477C0DD3}" srcOrd="3" destOrd="0" presId="urn:microsoft.com/office/officeart/2005/8/layout/vList2"/>
    <dgm:cxn modelId="{9F230C83-EA4A-4FEE-8C45-BF9C778E0A05}" type="presParOf" srcId="{504C760A-1F52-46BB-9FF2-79DD1686E9B0}" destId="{078F530B-3B27-456A-B734-7CA5B404B420}" srcOrd="4" destOrd="0" presId="urn:microsoft.com/office/officeart/2005/8/layout/vList2"/>
    <dgm:cxn modelId="{8AC2B6C1-EB36-4285-B936-8D33FE8BA4B0}" type="presParOf" srcId="{504C760A-1F52-46BB-9FF2-79DD1686E9B0}" destId="{D5BDB29C-187B-4947-840C-86764C163F82}" srcOrd="5" destOrd="0" presId="urn:microsoft.com/office/officeart/2005/8/layout/vList2"/>
    <dgm:cxn modelId="{97A5C912-02E0-4279-B8CF-BF80CC816C27}" type="presParOf" srcId="{504C760A-1F52-46BB-9FF2-79DD1686E9B0}" destId="{4F9D602C-115F-44BB-B6C9-C5AF8B31A99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BCECA-B4F3-437C-8735-18D29AC17960}">
      <dsp:nvSpPr>
        <dsp:cNvPr id="0" name=""/>
        <dsp:cNvSpPr/>
      </dsp:nvSpPr>
      <dsp:spPr>
        <a:xfrm rot="16200000">
          <a:off x="3308543" y="746326"/>
          <a:ext cx="581160" cy="4318948"/>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b="1" kern="1200">
              <a:latin typeface="Open Sans"/>
              <a:ea typeface="Open Sans"/>
              <a:cs typeface="Open Sans"/>
            </a:rPr>
            <a:t>January 2021</a:t>
          </a:r>
        </a:p>
      </dsp:txBody>
      <dsp:txXfrm rot="5400000">
        <a:off x="1468019" y="2643590"/>
        <a:ext cx="4290578" cy="524420"/>
      </dsp:txXfrm>
    </dsp:sp>
    <dsp:sp modelId="{7F804462-26A5-45B1-A899-8CAA769F9463}">
      <dsp:nvSpPr>
        <dsp:cNvPr id="0" name=""/>
        <dsp:cNvSpPr/>
      </dsp:nvSpPr>
      <dsp:spPr>
        <a:xfrm>
          <a:off x="1439649" y="0"/>
          <a:ext cx="4318948" cy="203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rtl="0">
            <a:lnSpc>
              <a:spcPct val="90000"/>
            </a:lnSpc>
            <a:spcBef>
              <a:spcPct val="0"/>
            </a:spcBef>
            <a:spcAft>
              <a:spcPct val="35000"/>
            </a:spcAft>
            <a:buNone/>
          </a:pPr>
          <a:r>
            <a:rPr lang="en-US" sz="1700" kern="1200">
              <a:latin typeface="Open Sans"/>
              <a:ea typeface="Open Sans"/>
              <a:cs typeface="Open Sans"/>
            </a:rPr>
            <a:t>Unanimously established CJAB on January 20, 2021</a:t>
          </a:r>
        </a:p>
      </dsp:txBody>
      <dsp:txXfrm>
        <a:off x="1439649" y="0"/>
        <a:ext cx="4318948" cy="2034060"/>
      </dsp:txXfrm>
    </dsp:sp>
    <dsp:sp modelId="{9E354B1F-AA08-4393-BFCD-F7FA4F81C552}">
      <dsp:nvSpPr>
        <dsp:cNvPr id="0" name=""/>
        <dsp:cNvSpPr/>
      </dsp:nvSpPr>
      <dsp:spPr>
        <a:xfrm>
          <a:off x="3599123" y="2150292"/>
          <a:ext cx="0" cy="46492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C486A5-2DF0-410B-8E73-3BA7CFBBA741}">
      <dsp:nvSpPr>
        <dsp:cNvPr id="0" name=""/>
        <dsp:cNvSpPr/>
      </dsp:nvSpPr>
      <dsp:spPr>
        <a:xfrm>
          <a:off x="3541007" y="2034060"/>
          <a:ext cx="116232" cy="116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90907-CFCC-4A2D-A9FA-40B73A878F51}">
      <dsp:nvSpPr>
        <dsp:cNvPr id="0" name=""/>
        <dsp:cNvSpPr/>
      </dsp:nvSpPr>
      <dsp:spPr>
        <a:xfrm rot="5400000">
          <a:off x="7627491" y="746326"/>
          <a:ext cx="581160" cy="4318948"/>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rtl="0">
            <a:lnSpc>
              <a:spcPct val="90000"/>
            </a:lnSpc>
            <a:spcBef>
              <a:spcPct val="0"/>
            </a:spcBef>
            <a:spcAft>
              <a:spcPct val="35000"/>
            </a:spcAft>
            <a:buNone/>
          </a:pPr>
          <a:r>
            <a:rPr lang="en-US" sz="1700" b="1" kern="1200">
              <a:latin typeface="Open Sans"/>
              <a:ea typeface="Open Sans"/>
              <a:cs typeface="Open Sans"/>
            </a:rPr>
            <a:t>January 2022</a:t>
          </a:r>
        </a:p>
      </dsp:txBody>
      <dsp:txXfrm rot="-5400000">
        <a:off x="5758597" y="2643590"/>
        <a:ext cx="4290578" cy="524420"/>
      </dsp:txXfrm>
    </dsp:sp>
    <dsp:sp modelId="{8A02B2BB-3A31-4B90-A4E1-966D65F9B99D}">
      <dsp:nvSpPr>
        <dsp:cNvPr id="0" name=""/>
        <dsp:cNvSpPr/>
      </dsp:nvSpPr>
      <dsp:spPr>
        <a:xfrm>
          <a:off x="5758597" y="3777540"/>
          <a:ext cx="4318948" cy="203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rtl="0">
            <a:lnSpc>
              <a:spcPct val="90000"/>
            </a:lnSpc>
            <a:spcBef>
              <a:spcPct val="0"/>
            </a:spcBef>
            <a:spcAft>
              <a:spcPct val="35000"/>
            </a:spcAft>
            <a:buNone/>
          </a:pPr>
          <a:r>
            <a:rPr lang="en-US" sz="1700" kern="1200">
              <a:latin typeface="Open Sans"/>
              <a:ea typeface="Open Sans"/>
              <a:cs typeface="Open Sans"/>
            </a:rPr>
            <a:t>Declared a climate emergency in Saint Paul, Minnesota on January 19, 2022. Issued joint climate action with cities and counties across the state</a:t>
          </a:r>
        </a:p>
      </dsp:txBody>
      <dsp:txXfrm>
        <a:off x="5758597" y="3777540"/>
        <a:ext cx="4318948" cy="2034060"/>
      </dsp:txXfrm>
    </dsp:sp>
    <dsp:sp modelId="{FE98265F-61BA-4930-8AE9-E1245D5EDB54}">
      <dsp:nvSpPr>
        <dsp:cNvPr id="0" name=""/>
        <dsp:cNvSpPr/>
      </dsp:nvSpPr>
      <dsp:spPr>
        <a:xfrm>
          <a:off x="7918071" y="3196380"/>
          <a:ext cx="0" cy="46492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6127C7A-2322-4FE4-90DF-E63EEB42F7E2}">
      <dsp:nvSpPr>
        <dsp:cNvPr id="0" name=""/>
        <dsp:cNvSpPr/>
      </dsp:nvSpPr>
      <dsp:spPr>
        <a:xfrm>
          <a:off x="7859955" y="3661308"/>
          <a:ext cx="116232" cy="1162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06D96-0216-42A2-B7D8-00B539CEB81D}">
      <dsp:nvSpPr>
        <dsp:cNvPr id="0" name=""/>
        <dsp:cNvSpPr/>
      </dsp:nvSpPr>
      <dsp:spPr>
        <a:xfrm>
          <a:off x="0" y="477804"/>
          <a:ext cx="4683949" cy="746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Board Structure  </a:t>
          </a:r>
        </a:p>
      </dsp:txBody>
      <dsp:txXfrm>
        <a:off x="36439" y="514243"/>
        <a:ext cx="4611071" cy="673582"/>
      </dsp:txXfrm>
    </dsp:sp>
    <dsp:sp modelId="{6896E505-AFAE-402D-B8B4-B1F9A0905735}">
      <dsp:nvSpPr>
        <dsp:cNvPr id="0" name=""/>
        <dsp:cNvSpPr/>
      </dsp:nvSpPr>
      <dsp:spPr>
        <a:xfrm>
          <a:off x="0" y="1307784"/>
          <a:ext cx="4683949" cy="746460"/>
        </a:xfrm>
        <a:prstGeom prst="roundRect">
          <a:avLst/>
        </a:prstGeom>
        <a:solidFill>
          <a:schemeClr val="accent5">
            <a:hueOff val="-2970729"/>
            <a:satOff val="-10253"/>
            <a:lumOff val="115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Climate Jusice Definition </a:t>
          </a:r>
        </a:p>
      </dsp:txBody>
      <dsp:txXfrm>
        <a:off x="36439" y="1344223"/>
        <a:ext cx="4611071" cy="673582"/>
      </dsp:txXfrm>
    </dsp:sp>
    <dsp:sp modelId="{078F530B-3B27-456A-B734-7CA5B404B420}">
      <dsp:nvSpPr>
        <dsp:cNvPr id="0" name=""/>
        <dsp:cNvSpPr/>
      </dsp:nvSpPr>
      <dsp:spPr>
        <a:xfrm>
          <a:off x="0" y="2137765"/>
          <a:ext cx="4683949" cy="746460"/>
        </a:xfrm>
        <a:prstGeom prst="roundRect">
          <a:avLst/>
        </a:prstGeom>
        <a:solidFill>
          <a:schemeClr val="accent5">
            <a:hueOff val="-5941459"/>
            <a:satOff val="-20505"/>
            <a:lumOff val="23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Community building </a:t>
          </a:r>
        </a:p>
      </dsp:txBody>
      <dsp:txXfrm>
        <a:off x="36439" y="2174204"/>
        <a:ext cx="4611071" cy="673582"/>
      </dsp:txXfrm>
    </dsp:sp>
    <dsp:sp modelId="{4F9D602C-115F-44BB-B6C9-C5AF8B31A990}">
      <dsp:nvSpPr>
        <dsp:cNvPr id="0" name=""/>
        <dsp:cNvSpPr/>
      </dsp:nvSpPr>
      <dsp:spPr>
        <a:xfrm>
          <a:off x="0" y="2967745"/>
          <a:ext cx="4683949" cy="746460"/>
        </a:xfrm>
        <a:prstGeom prst="roundRect">
          <a:avLst/>
        </a:prstGeom>
        <a:solidFill>
          <a:schemeClr val="accent5">
            <a:hueOff val="-8912188"/>
            <a:satOff val="-30758"/>
            <a:lumOff val="34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Defining our role </a:t>
          </a:r>
        </a:p>
      </dsp:txBody>
      <dsp:txXfrm>
        <a:off x="36439" y="3004184"/>
        <a:ext cx="4611071" cy="673582"/>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52671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May</a:t>
            </a:r>
          </a:p>
          <a:p>
            <a:pPr>
              <a:buNone/>
            </a:pPr>
            <a:r>
              <a:rPr lang="en-US"/>
              <a:t>Getting to know each other and others doing climate and energy work to support the CARP in St. Paul was important this year. Together we were able to work through the things I already mentioned, as well as actually meet up in person last summer and start developing a vision for next year in a recent meeting. We had visits from a number of guests to provide their expertise and information on work they are doing to support the CARP. Some of those guests are featured here. We were excited to be joined by Mayor Carter early last year to discuss the intersection of </a:t>
            </a:r>
            <a:r>
              <a:rPr lang="en-US" err="1"/>
              <a:t>cliamte</a:t>
            </a:r>
            <a:r>
              <a:rPr lang="en-US"/>
              <a:t> and racial justice, and opportunities ahead.</a:t>
            </a:r>
          </a:p>
        </p:txBody>
      </p:sp>
    </p:spTree>
    <p:extLst>
      <p:ext uri="{BB962C8B-B14F-4D97-AF65-F5344CB8AC3E}">
        <p14:creationId xmlns:p14="http://schemas.microsoft.com/office/powerpoint/2010/main" val="393799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Kathleen</a:t>
            </a:r>
          </a:p>
          <a:p>
            <a:pPr>
              <a:buNone/>
            </a:pPr>
            <a:r>
              <a:rPr lang="en-US"/>
              <a:t>We spent some time talking about what were most proud of in our first year and Members answers really fell into two categories.</a:t>
            </a:r>
          </a:p>
        </p:txBody>
      </p:sp>
    </p:spTree>
    <p:extLst>
      <p:ext uri="{BB962C8B-B14F-4D97-AF65-F5344CB8AC3E}">
        <p14:creationId xmlns:p14="http://schemas.microsoft.com/office/powerpoint/2010/main" val="354258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Kathleen</a:t>
            </a:r>
          </a:p>
          <a:p>
            <a:pPr>
              <a:buNone/>
            </a:pPr>
            <a:endParaRPr lang="en-US">
              <a:latin typeface="Calibri"/>
              <a:cs typeface="Calibri"/>
            </a:endParaRPr>
          </a:p>
        </p:txBody>
      </p:sp>
    </p:spTree>
    <p:extLst>
      <p:ext uri="{BB962C8B-B14F-4D97-AF65-F5344CB8AC3E}">
        <p14:creationId xmlns:p14="http://schemas.microsoft.com/office/powerpoint/2010/main" val="134947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Kathleen</a:t>
            </a:r>
          </a:p>
          <a:p>
            <a:pPr>
              <a:buNone/>
            </a:pPr>
            <a:endParaRPr lang="en-US">
              <a:latin typeface="Calibri"/>
              <a:cs typeface="Calibri"/>
            </a:endParaRPr>
          </a:p>
        </p:txBody>
      </p:sp>
    </p:spTree>
    <p:extLst>
      <p:ext uri="{BB962C8B-B14F-4D97-AF65-F5344CB8AC3E}">
        <p14:creationId xmlns:p14="http://schemas.microsoft.com/office/powerpoint/2010/main" val="19023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Melissa</a:t>
            </a:r>
          </a:p>
          <a:p>
            <a:pPr>
              <a:buNone/>
            </a:pPr>
            <a:r>
              <a:rPr lang="en-US" dirty="0"/>
              <a:t>Recently we met to discuss what concrete actions we might be able to take in the year ahead after this year of building a foundation and learning about the opportunities in St. Paul. There was interest in focusing more specifically on these topics and thinking about how we might establish working committees.</a:t>
            </a:r>
          </a:p>
        </p:txBody>
      </p:sp>
    </p:spTree>
    <p:extLst>
      <p:ext uri="{BB962C8B-B14F-4D97-AF65-F5344CB8AC3E}">
        <p14:creationId xmlns:p14="http://schemas.microsoft.com/office/powerpoint/2010/main" val="3954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Melissa</a:t>
            </a:r>
          </a:p>
        </p:txBody>
      </p:sp>
    </p:spTree>
    <p:extLst>
      <p:ext uri="{BB962C8B-B14F-4D97-AF65-F5344CB8AC3E}">
        <p14:creationId xmlns:p14="http://schemas.microsoft.com/office/powerpoint/2010/main" val="241743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Melissa</a:t>
            </a:r>
          </a:p>
          <a:p>
            <a:pPr>
              <a:buNone/>
            </a:pPr>
            <a:r>
              <a:rPr lang="en-US" dirty="0"/>
              <a:t>The CARP details that Saint Paul is committed to 50% reduction of GHG by 2030 which will take significant investment across sectors- one of which is in energy efficiency and renewables. An estimated 38,000 Saint Paul Households live below 50% of the area median income. A baseline analysis of household income and average energy costs show that 12 census tracts within the city have a median energy burden above 4%, with the highest at 12%. These 12 tracts contain over 10,000 households. How do we lower the energy burden so that no Saint Paul household spends more than 4% of household income on energy costs?</a:t>
            </a:r>
          </a:p>
        </p:txBody>
      </p:sp>
    </p:spTree>
    <p:extLst>
      <p:ext uri="{BB962C8B-B14F-4D97-AF65-F5344CB8AC3E}">
        <p14:creationId xmlns:p14="http://schemas.microsoft.com/office/powerpoint/2010/main" val="169634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Melissa</a:t>
            </a:r>
          </a:p>
          <a:p>
            <a:pPr>
              <a:buNone/>
            </a:pPr>
            <a:r>
              <a:rPr lang="en-US" dirty="0">
                <a:latin typeface="Calibri"/>
                <a:cs typeface="Calibri"/>
              </a:rPr>
              <a:t>While not specifically outlined in the CARP- the transition that needs to happen involves a new set of skills and workforce. Both youth and adults need to have access to high quality education and training that connects to a green career pathway. </a:t>
            </a:r>
            <a:endParaRPr lang="en-US" dirty="0"/>
          </a:p>
        </p:txBody>
      </p:sp>
    </p:spTree>
    <p:extLst>
      <p:ext uri="{BB962C8B-B14F-4D97-AF65-F5344CB8AC3E}">
        <p14:creationId xmlns:p14="http://schemas.microsoft.com/office/powerpoint/2010/main" val="114752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Melissa</a:t>
            </a:r>
          </a:p>
          <a:p>
            <a:pPr>
              <a:buNone/>
            </a:pPr>
            <a:r>
              <a:rPr lang="en-US">
                <a:latin typeface="Calibri"/>
                <a:cs typeface="Calibri"/>
              </a:rPr>
              <a:t>Unfortunately we know that focusing on just mitigation is no longer an option- especially for our most vulnerable communities. Advising on how we can ensure our residents are better prepared and more educated is critical with increasing heat, flooding, and extreme weather events.</a:t>
            </a:r>
            <a:endParaRPr lang="en-US"/>
          </a:p>
        </p:txBody>
      </p:sp>
    </p:spTree>
    <p:extLst>
      <p:ext uri="{BB962C8B-B14F-4D97-AF65-F5344CB8AC3E}">
        <p14:creationId xmlns:p14="http://schemas.microsoft.com/office/powerpoint/2010/main" val="419023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Patty</a:t>
            </a:r>
          </a:p>
          <a:p>
            <a:pPr>
              <a:buNone/>
            </a:pPr>
            <a:r>
              <a:rPr lang="en-US" dirty="0">
                <a:latin typeface="Calibri"/>
                <a:cs typeface="Calibri"/>
              </a:rPr>
              <a:t>There is a real opportunity to do more in the realm of education and engagement. </a:t>
            </a:r>
            <a:r>
              <a:rPr lang="en-US" dirty="0"/>
              <a:t>In MSP metro 76% believe that cc is happening- yet only 38% report that they talk about it occasionally. 58% think local officials should do more to address cc.</a:t>
            </a:r>
          </a:p>
        </p:txBody>
      </p:sp>
    </p:spTree>
    <p:extLst>
      <p:ext uri="{BB962C8B-B14F-4D97-AF65-F5344CB8AC3E}">
        <p14:creationId xmlns:p14="http://schemas.microsoft.com/office/powerpoint/2010/main" val="284374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EVERYONE</a:t>
            </a:r>
          </a:p>
          <a:p>
            <a:pPr>
              <a:buNone/>
            </a:pPr>
            <a:r>
              <a:rPr lang="en-US"/>
              <a:t>Slide</a:t>
            </a:r>
          </a:p>
          <a:p>
            <a:pPr>
              <a:buNone/>
            </a:pPr>
            <a:r>
              <a:rPr lang="en-US"/>
              <a:t>Thank you Council President </a:t>
            </a:r>
            <a:r>
              <a:rPr lang="en-US" err="1"/>
              <a:t>Brendmoen</a:t>
            </a:r>
            <a:r>
              <a:rPr lang="en-US"/>
              <a:t> and Council Members. </a:t>
            </a:r>
          </a:p>
          <a:p>
            <a:pPr>
              <a:buNone/>
            </a:pPr>
            <a:r>
              <a:rPr lang="en-US"/>
              <a:t>Hello and thank you for inviting us to share an overview of our first year as St. Paul’s inaugural Climate Justice Advisory Board. I am (name, ward, why you are invested in the City of St. Paul, why you believe climate change is a critical issue for St. Paul)</a:t>
            </a:r>
          </a:p>
          <a:p>
            <a:pPr>
              <a:buNone/>
            </a:pPr>
            <a:endParaRPr lang="en-US"/>
          </a:p>
        </p:txBody>
      </p:sp>
    </p:spTree>
    <p:extLst>
      <p:ext uri="{BB962C8B-B14F-4D97-AF65-F5344CB8AC3E}">
        <p14:creationId xmlns:p14="http://schemas.microsoft.com/office/powerpoint/2010/main" val="353367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Patty</a:t>
            </a:r>
          </a:p>
        </p:txBody>
      </p:sp>
    </p:spTree>
    <p:extLst>
      <p:ext uri="{BB962C8B-B14F-4D97-AF65-F5344CB8AC3E}">
        <p14:creationId xmlns:p14="http://schemas.microsoft.com/office/powerpoint/2010/main" val="205459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Patty</a:t>
            </a:r>
          </a:p>
        </p:txBody>
      </p:sp>
    </p:spTree>
    <p:extLst>
      <p:ext uri="{BB962C8B-B14F-4D97-AF65-F5344CB8AC3E}">
        <p14:creationId xmlns:p14="http://schemas.microsoft.com/office/powerpoint/2010/main" val="133590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Kristen</a:t>
            </a:r>
          </a:p>
          <a:p>
            <a:pPr>
              <a:buNone/>
            </a:pPr>
            <a:r>
              <a:rPr lang="en-US"/>
              <a:t>Slide</a:t>
            </a:r>
          </a:p>
          <a:p>
            <a:pPr>
              <a:buNone/>
            </a:pPr>
            <a:r>
              <a:rPr lang="en-US"/>
              <a:t>We’d like to start by thanking you for demonstrating your commitment to the climate crisis by </a:t>
            </a:r>
            <a:r>
              <a:rPr lang="en-US" strike="sngStrike"/>
              <a:t>declaring a </a:t>
            </a:r>
            <a:r>
              <a:rPr lang="en-US"/>
              <a:t>unanimously declaring a Climate Emergency in January- demonstrating leadership and solidarity with other cities and counties across Minnesota. Strong leadership and aggressive reduction of greenhouse gas emissions is critical. We’re proud that St. Paul recognizes this and in addition recognizes that this work must be done justly and equitably through the resolution that established our Board.</a:t>
            </a:r>
          </a:p>
          <a:p>
            <a:pPr>
              <a:buNone/>
            </a:pPr>
            <a:endParaRPr lang="en-US"/>
          </a:p>
        </p:txBody>
      </p:sp>
    </p:spTree>
    <p:extLst>
      <p:ext uri="{BB962C8B-B14F-4D97-AF65-F5344CB8AC3E}">
        <p14:creationId xmlns:p14="http://schemas.microsoft.com/office/powerpoint/2010/main" val="157883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Kristen</a:t>
            </a:r>
          </a:p>
          <a:p>
            <a:pPr>
              <a:buNone/>
            </a:pPr>
            <a:r>
              <a:rPr lang="en-US"/>
              <a:t>Our Charter is to advise the Mayor and City Council on the development of policies and programs related to the City of Saint Paul’s Climate Action and Resilience Plan (CARP). The CJAB’s focus will be to ensure that the costs and benefits of new programs in clean energy, energy efficiency, the reduction of greenhouse  gas emissions, and climate resilience and adaptation, are equitably distributed and address the challenges faced by our most vulnerable populations and neighborhoods. CJAB-50% or more BIPOC, 1 person from each ward, youth representatives</a:t>
            </a:r>
          </a:p>
          <a:p>
            <a:pPr>
              <a:buNone/>
            </a:pPr>
            <a:endParaRPr lang="en-US"/>
          </a:p>
          <a:p>
            <a:pPr>
              <a:buNone/>
            </a:pPr>
            <a:r>
              <a:rPr lang="en-US"/>
              <a:t>The City of Saint Paul has committed to reducing greenhouse gas emissions community-wide 50% by 2030 and down to net zero by 2050. The City recognizes that policies and programs could have negative impacts on BIPOC (Black, Indigenous, and People of Color) communities and under-resourced residents</a:t>
            </a:r>
            <a:br>
              <a:rPr lang="en-US"/>
            </a:br>
            <a:r>
              <a:rPr lang="en-US"/>
              <a:t>if the needs of and challenges faced by these groups are not explicitly addressed. The transition to cleaner energy and reduced greenhouse gas emissions will require significant investment in our communities, and the CJAB will help to ensure that Saint Paul’s most vulnerable residents benefit as much or more from these changes as the City’s less vulnerable populations.</a:t>
            </a:r>
            <a:br>
              <a:rPr lang="en-US"/>
            </a:br>
            <a:r>
              <a:rPr lang="en-US"/>
              <a:t>The CARP also identifies strategies for building climate resilience, and the CJAB will advise the Mayor and Council on the design of policies and programs in this area as well. In this context, climate resilience refers to natural, physical, and social infrastructure that makes our community less vulnerable to negative effects of changes in our climate, such as extreme heat and increased flooding.</a:t>
            </a:r>
          </a:p>
        </p:txBody>
      </p:sp>
    </p:spTree>
    <p:extLst>
      <p:ext uri="{BB962C8B-B14F-4D97-AF65-F5344CB8AC3E}">
        <p14:creationId xmlns:p14="http://schemas.microsoft.com/office/powerpoint/2010/main" val="336209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Kristen</a:t>
            </a:r>
          </a:p>
          <a:p>
            <a:pPr>
              <a:buNone/>
            </a:pPr>
            <a:r>
              <a:rPr lang="en-US" dirty="0"/>
              <a:t>Today we are excited to share a bit more about who we are, what we have worked on to date, and where we would like to focus in the future. I think if there is any takeaway from today – I hope you see that we take our role as a climate justice advisory board seriously- we have thought deliberately about what each of those words climate, justice, advisory, and board mean as St. Paulites and collaboratively defined them. We have looked to the CARP to ground us in the climate mitigation and adaptation needs of St. Paul, and discussed how we equitably and justly address those needs so that they take all St. Paulites- especially those that are impacted first and worst by climate change- into account. There is so much to do and as a volunteer board, supported by Russ- only one, very capable staff person-we know that we need to prioritize.</a:t>
            </a:r>
          </a:p>
        </p:txBody>
      </p:sp>
    </p:spTree>
    <p:extLst>
      <p:ext uri="{BB962C8B-B14F-4D97-AF65-F5344CB8AC3E}">
        <p14:creationId xmlns:p14="http://schemas.microsoft.com/office/powerpoint/2010/main" val="405007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Kristen</a:t>
            </a:r>
          </a:p>
          <a:p>
            <a:pPr>
              <a:buNone/>
            </a:pPr>
            <a:r>
              <a:rPr lang="en-US"/>
              <a:t>CJAB has connected with the Council twice this year as we were determining our role and the actions we could take. It has been clarified that we were not within the boundaries of our role entirely. We do hope that the unanimous concern expressed by CJAB about the impact of the Duante Wright curfew and Line 3’s impact on our St. Paul communities- especially on our most vulnerable populations and neighborhoods offers clear examples of how we understand climate change as intersectional and that climate justice is racial justice.</a:t>
            </a:r>
          </a:p>
        </p:txBody>
      </p:sp>
    </p:spTree>
    <p:extLst>
      <p:ext uri="{BB962C8B-B14F-4D97-AF65-F5344CB8AC3E}">
        <p14:creationId xmlns:p14="http://schemas.microsoft.com/office/powerpoint/2010/main" val="268350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May</a:t>
            </a:r>
          </a:p>
          <a:p>
            <a:pPr>
              <a:buNone/>
            </a:pPr>
            <a:r>
              <a:rPr lang="en-US" dirty="0"/>
              <a:t>Our first year we have laid the groundwork for the board and our work moving forward by establishing a structure that reflects our work, a climate justice definition to guide us, connecting with our CJAB community and the greater St. Paul community, and defining and clarifying our role.</a:t>
            </a:r>
          </a:p>
        </p:txBody>
      </p:sp>
    </p:spTree>
    <p:extLst>
      <p:ext uri="{BB962C8B-B14F-4D97-AF65-F5344CB8AC3E}">
        <p14:creationId xmlns:p14="http://schemas.microsoft.com/office/powerpoint/2010/main" val="276372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25450" indent="-228600">
              <a:lnSpc>
                <a:spcPct val="90000"/>
              </a:lnSpc>
              <a:spcAft>
                <a:spcPts val="600"/>
              </a:spcAft>
              <a:buFont typeface="Arial,Sans-Serif"/>
              <a:buChar char="•"/>
            </a:pPr>
            <a:r>
              <a:rPr lang="en-US"/>
              <a:t>May</a:t>
            </a:r>
          </a:p>
          <a:p>
            <a:pPr marL="425450" indent="-228600">
              <a:lnSpc>
                <a:spcPct val="90000"/>
              </a:lnSpc>
              <a:spcAft>
                <a:spcPts val="600"/>
              </a:spcAft>
              <a:buFont typeface="Arial,Sans-Serif"/>
              <a:buChar char="•"/>
            </a:pPr>
            <a:r>
              <a:rPr lang="en-US"/>
              <a:t>Our board structure is intentional and developed to reflect the communities we serve and the type of structure that is need form just and equitable </a:t>
            </a:r>
            <a:r>
              <a:rPr lang="en-US" err="1"/>
              <a:t>decisionmaking</a:t>
            </a:r>
            <a:r>
              <a:rPr lang="en-US"/>
              <a:t>.</a:t>
            </a:r>
          </a:p>
          <a:p>
            <a:pPr marL="425450" indent="-228600">
              <a:lnSpc>
                <a:spcPct val="90000"/>
              </a:lnSpc>
              <a:spcAft>
                <a:spcPts val="600"/>
              </a:spcAft>
              <a:buFont typeface="Arial,Sans-Serif"/>
              <a:buChar char="•"/>
            </a:pPr>
            <a:r>
              <a:rPr lang="en-US"/>
              <a:t>July 2022: Kristen on, elect new designate, Secretary, and youth leader </a:t>
            </a:r>
          </a:p>
          <a:p>
            <a:pPr marL="425450" indent="-228600">
              <a:lnSpc>
                <a:spcPct val="90000"/>
              </a:lnSpc>
              <a:spcAft>
                <a:spcPts val="600"/>
              </a:spcAft>
              <a:buFont typeface="Arial,Sans-Serif"/>
              <a:buChar char="•"/>
            </a:pPr>
            <a:r>
              <a:rPr lang="en-US"/>
              <a:t>January 2023: Melissa cycle off, new designate co-chair join, elect new designate </a:t>
            </a:r>
          </a:p>
          <a:p>
            <a:pPr>
              <a:buNone/>
            </a:pPr>
            <a:endParaRPr lang="en-US">
              <a:latin typeface="Calibri"/>
              <a:cs typeface="Calibri"/>
            </a:endParaRPr>
          </a:p>
        </p:txBody>
      </p:sp>
    </p:spTree>
    <p:extLst>
      <p:ext uri="{BB962C8B-B14F-4D97-AF65-F5344CB8AC3E}">
        <p14:creationId xmlns:p14="http://schemas.microsoft.com/office/powerpoint/2010/main" val="97521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May</a:t>
            </a:r>
          </a:p>
          <a:p>
            <a:pPr>
              <a:buNone/>
            </a:pPr>
            <a:r>
              <a:rPr lang="en-US" dirty="0"/>
              <a:t>It took a few iterations to get to an agreement, but our Climate Justice definition is important to us as we think about what is important and how we look at the opportunities to make changes.</a:t>
            </a:r>
          </a:p>
          <a:p>
            <a:pPr>
              <a:buNone/>
            </a:pPr>
            <a:r>
              <a:rPr lang="en-US" dirty="0"/>
              <a:t>READ</a:t>
            </a:r>
          </a:p>
          <a:p>
            <a:pPr>
              <a:buNone/>
            </a:pPr>
            <a:endParaRPr lang="en-US">
              <a:latin typeface="Calibri"/>
              <a:cs typeface="Calibri"/>
            </a:endParaRPr>
          </a:p>
        </p:txBody>
      </p:sp>
    </p:spTree>
    <p:extLst>
      <p:ext uri="{BB962C8B-B14F-4D97-AF65-F5344CB8AC3E}">
        <p14:creationId xmlns:p14="http://schemas.microsoft.com/office/powerpoint/2010/main" val="411110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River Gradient)" type="obj">
  <p:cSld name="OBJEC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925050" y="1840150"/>
            <a:ext cx="7293900" cy="122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Red Hat Text"/>
              <a:buNone/>
              <a:defRPr sz="3600" b="1">
                <a:solidFill>
                  <a:schemeClr val="lt1"/>
                </a:solidFill>
                <a:latin typeface="Red Hat Text"/>
                <a:ea typeface="Red Hat Text"/>
                <a:cs typeface="Red Hat Text"/>
                <a:sym typeface="Red Hat Text"/>
              </a:defRPr>
            </a:lvl1pPr>
            <a:lvl2pPr lvl="1" algn="ctr" rtl="0">
              <a:spcBef>
                <a:spcPts val="0"/>
              </a:spcBef>
              <a:spcAft>
                <a:spcPts val="0"/>
              </a:spcAft>
              <a:buSzPts val="3600"/>
              <a:buNone/>
              <a:defRPr sz="3600">
                <a:latin typeface="Verdana"/>
                <a:ea typeface="Verdana"/>
                <a:cs typeface="Verdana"/>
                <a:sym typeface="Verdana"/>
              </a:defRPr>
            </a:lvl2pPr>
            <a:lvl3pPr lvl="2" algn="ctr" rtl="0">
              <a:spcBef>
                <a:spcPts val="0"/>
              </a:spcBef>
              <a:spcAft>
                <a:spcPts val="0"/>
              </a:spcAft>
              <a:buSzPts val="3600"/>
              <a:buNone/>
              <a:defRPr sz="3600">
                <a:latin typeface="Verdana"/>
                <a:ea typeface="Verdana"/>
                <a:cs typeface="Verdana"/>
                <a:sym typeface="Verdana"/>
              </a:defRPr>
            </a:lvl3pPr>
            <a:lvl4pPr lvl="3" algn="ctr" rtl="0">
              <a:spcBef>
                <a:spcPts val="0"/>
              </a:spcBef>
              <a:spcAft>
                <a:spcPts val="0"/>
              </a:spcAft>
              <a:buSzPts val="3600"/>
              <a:buNone/>
              <a:defRPr sz="3600">
                <a:latin typeface="Verdana"/>
                <a:ea typeface="Verdana"/>
                <a:cs typeface="Verdana"/>
                <a:sym typeface="Verdana"/>
              </a:defRPr>
            </a:lvl4pPr>
            <a:lvl5pPr lvl="4" algn="ctr" rtl="0">
              <a:spcBef>
                <a:spcPts val="0"/>
              </a:spcBef>
              <a:spcAft>
                <a:spcPts val="0"/>
              </a:spcAft>
              <a:buSzPts val="3600"/>
              <a:buNone/>
              <a:defRPr sz="3600">
                <a:latin typeface="Verdana"/>
                <a:ea typeface="Verdana"/>
                <a:cs typeface="Verdana"/>
                <a:sym typeface="Verdana"/>
              </a:defRPr>
            </a:lvl5pPr>
            <a:lvl6pPr lvl="5" algn="ctr" rtl="0">
              <a:spcBef>
                <a:spcPts val="0"/>
              </a:spcBef>
              <a:spcAft>
                <a:spcPts val="0"/>
              </a:spcAft>
              <a:buSzPts val="3600"/>
              <a:buNone/>
              <a:defRPr sz="3600">
                <a:latin typeface="Verdana"/>
                <a:ea typeface="Verdana"/>
                <a:cs typeface="Verdana"/>
                <a:sym typeface="Verdana"/>
              </a:defRPr>
            </a:lvl6pPr>
            <a:lvl7pPr lvl="6" algn="ctr" rtl="0">
              <a:spcBef>
                <a:spcPts val="0"/>
              </a:spcBef>
              <a:spcAft>
                <a:spcPts val="0"/>
              </a:spcAft>
              <a:buSzPts val="3600"/>
              <a:buNone/>
              <a:defRPr sz="3600">
                <a:latin typeface="Verdana"/>
                <a:ea typeface="Verdana"/>
                <a:cs typeface="Verdana"/>
                <a:sym typeface="Verdana"/>
              </a:defRPr>
            </a:lvl7pPr>
            <a:lvl8pPr lvl="7" algn="ctr" rtl="0">
              <a:spcBef>
                <a:spcPts val="0"/>
              </a:spcBef>
              <a:spcAft>
                <a:spcPts val="0"/>
              </a:spcAft>
              <a:buSzPts val="3600"/>
              <a:buNone/>
              <a:defRPr sz="3600">
                <a:latin typeface="Verdana"/>
                <a:ea typeface="Verdana"/>
                <a:cs typeface="Verdana"/>
                <a:sym typeface="Verdana"/>
              </a:defRPr>
            </a:lvl8pPr>
            <a:lvl9pPr lvl="8" algn="ctr" rtl="0">
              <a:spcBef>
                <a:spcPts val="0"/>
              </a:spcBef>
              <a:spcAft>
                <a:spcPts val="0"/>
              </a:spcAft>
              <a:buSzPts val="3600"/>
              <a:buNone/>
              <a:defRPr sz="3600">
                <a:latin typeface="Verdana"/>
                <a:ea typeface="Verdana"/>
                <a:cs typeface="Verdana"/>
                <a:sym typeface="Verdana"/>
              </a:defRPr>
            </a:lvl9pPr>
          </a:lstStyle>
          <a:p>
            <a:endParaRPr/>
          </a:p>
        </p:txBody>
      </p:sp>
      <p:sp>
        <p:nvSpPr>
          <p:cNvPr id="53" name="Google Shape;53;p14"/>
          <p:cNvSpPr txBox="1">
            <a:spLocks noGrp="1"/>
          </p:cNvSpPr>
          <p:nvPr>
            <p:ph type="subTitle" idx="1"/>
          </p:nvPr>
        </p:nvSpPr>
        <p:spPr>
          <a:xfrm>
            <a:off x="2828100" y="2681750"/>
            <a:ext cx="34878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Open Sans"/>
              <a:buNone/>
              <a:defRPr b="1">
                <a:solidFill>
                  <a:schemeClr val="accent4"/>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 (Sky-tinted Blue Background)" type="objTx">
  <p:cSld name="OBJECT_WITH_CAPTION_TEX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538350" y="886050"/>
            <a:ext cx="81207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Red Hat Text"/>
              <a:buNone/>
              <a:defRPr sz="2400" b="1">
                <a:solidFill>
                  <a:srgbClr val="FFFFFF"/>
                </a:solidFill>
                <a:latin typeface="Red Hat Text"/>
                <a:ea typeface="Red Hat Text"/>
                <a:cs typeface="Red Hat Text"/>
                <a:sym typeface="Red Hat Text"/>
              </a:defRPr>
            </a:lvl1pPr>
            <a:lvl2pPr lvl="1" rtl="0">
              <a:spcBef>
                <a:spcPts val="0"/>
              </a:spcBef>
              <a:spcAft>
                <a:spcPts val="0"/>
              </a:spcAft>
              <a:buClr>
                <a:srgbClr val="FFFFFF"/>
              </a:buClr>
              <a:buSzPts val="3600"/>
              <a:buNone/>
              <a:defRPr sz="3600">
                <a:solidFill>
                  <a:srgbClr val="FFFFFF"/>
                </a:solidFill>
                <a:latin typeface="Verdana"/>
                <a:ea typeface="Verdana"/>
                <a:cs typeface="Verdana"/>
                <a:sym typeface="Verdana"/>
              </a:defRPr>
            </a:lvl2pPr>
            <a:lvl3pPr lvl="2" rtl="0">
              <a:spcBef>
                <a:spcPts val="0"/>
              </a:spcBef>
              <a:spcAft>
                <a:spcPts val="0"/>
              </a:spcAft>
              <a:buClr>
                <a:srgbClr val="FFFFFF"/>
              </a:buClr>
              <a:buSzPts val="3600"/>
              <a:buNone/>
              <a:defRPr sz="3600">
                <a:solidFill>
                  <a:srgbClr val="FFFFFF"/>
                </a:solidFill>
                <a:latin typeface="Verdana"/>
                <a:ea typeface="Verdana"/>
                <a:cs typeface="Verdana"/>
                <a:sym typeface="Verdana"/>
              </a:defRPr>
            </a:lvl3pPr>
            <a:lvl4pPr lvl="3" rtl="0">
              <a:spcBef>
                <a:spcPts val="0"/>
              </a:spcBef>
              <a:spcAft>
                <a:spcPts val="0"/>
              </a:spcAft>
              <a:buClr>
                <a:srgbClr val="FFFFFF"/>
              </a:buClr>
              <a:buSzPts val="3600"/>
              <a:buNone/>
              <a:defRPr sz="3600">
                <a:solidFill>
                  <a:srgbClr val="FFFFFF"/>
                </a:solidFill>
                <a:latin typeface="Verdana"/>
                <a:ea typeface="Verdana"/>
                <a:cs typeface="Verdana"/>
                <a:sym typeface="Verdana"/>
              </a:defRPr>
            </a:lvl4pPr>
            <a:lvl5pPr lvl="4" rtl="0">
              <a:spcBef>
                <a:spcPts val="0"/>
              </a:spcBef>
              <a:spcAft>
                <a:spcPts val="0"/>
              </a:spcAft>
              <a:buClr>
                <a:srgbClr val="FFFFFF"/>
              </a:buClr>
              <a:buSzPts val="3600"/>
              <a:buNone/>
              <a:defRPr sz="3600">
                <a:solidFill>
                  <a:srgbClr val="FFFFFF"/>
                </a:solidFill>
                <a:latin typeface="Verdana"/>
                <a:ea typeface="Verdana"/>
                <a:cs typeface="Verdana"/>
                <a:sym typeface="Verdana"/>
              </a:defRPr>
            </a:lvl5pPr>
            <a:lvl6pPr lvl="5" rtl="0">
              <a:spcBef>
                <a:spcPts val="0"/>
              </a:spcBef>
              <a:spcAft>
                <a:spcPts val="0"/>
              </a:spcAft>
              <a:buClr>
                <a:srgbClr val="FFFFFF"/>
              </a:buClr>
              <a:buSzPts val="3600"/>
              <a:buNone/>
              <a:defRPr sz="3600">
                <a:solidFill>
                  <a:srgbClr val="FFFFFF"/>
                </a:solidFill>
                <a:latin typeface="Verdana"/>
                <a:ea typeface="Verdana"/>
                <a:cs typeface="Verdana"/>
                <a:sym typeface="Verdana"/>
              </a:defRPr>
            </a:lvl6pPr>
            <a:lvl7pPr lvl="6" rtl="0">
              <a:spcBef>
                <a:spcPts val="0"/>
              </a:spcBef>
              <a:spcAft>
                <a:spcPts val="0"/>
              </a:spcAft>
              <a:buClr>
                <a:srgbClr val="FFFFFF"/>
              </a:buClr>
              <a:buSzPts val="3600"/>
              <a:buNone/>
              <a:defRPr sz="3600">
                <a:solidFill>
                  <a:srgbClr val="FFFFFF"/>
                </a:solidFill>
                <a:latin typeface="Verdana"/>
                <a:ea typeface="Verdana"/>
                <a:cs typeface="Verdana"/>
                <a:sym typeface="Verdana"/>
              </a:defRPr>
            </a:lvl7pPr>
            <a:lvl8pPr lvl="7" rtl="0">
              <a:spcBef>
                <a:spcPts val="0"/>
              </a:spcBef>
              <a:spcAft>
                <a:spcPts val="0"/>
              </a:spcAft>
              <a:buClr>
                <a:srgbClr val="FFFFFF"/>
              </a:buClr>
              <a:buSzPts val="3600"/>
              <a:buNone/>
              <a:defRPr sz="3600">
                <a:solidFill>
                  <a:srgbClr val="FFFFFF"/>
                </a:solidFill>
                <a:latin typeface="Verdana"/>
                <a:ea typeface="Verdana"/>
                <a:cs typeface="Verdana"/>
                <a:sym typeface="Verdana"/>
              </a:defRPr>
            </a:lvl8pPr>
            <a:lvl9pPr lvl="8" rtl="0">
              <a:spcBef>
                <a:spcPts val="0"/>
              </a:spcBef>
              <a:spcAft>
                <a:spcPts val="0"/>
              </a:spcAft>
              <a:buClr>
                <a:srgbClr val="FFFFFF"/>
              </a:buClr>
              <a:buSzPts val="3600"/>
              <a:buNone/>
              <a:defRPr sz="3600">
                <a:solidFill>
                  <a:srgbClr val="FFFFFF"/>
                </a:solidFill>
                <a:latin typeface="Verdana"/>
                <a:ea typeface="Verdana"/>
                <a:cs typeface="Verdana"/>
                <a:sym typeface="Verdana"/>
              </a:defRPr>
            </a:lvl9pPr>
          </a:lstStyle>
          <a:p>
            <a:endParaRPr/>
          </a:p>
        </p:txBody>
      </p:sp>
      <p:sp>
        <p:nvSpPr>
          <p:cNvPr id="83" name="Google Shape;83;p23"/>
          <p:cNvSpPr txBox="1">
            <a:spLocks noGrp="1"/>
          </p:cNvSpPr>
          <p:nvPr>
            <p:ph type="body" idx="1"/>
          </p:nvPr>
        </p:nvSpPr>
        <p:spPr>
          <a:xfrm>
            <a:off x="538350" y="1724625"/>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1pPr>
            <a:lvl2pPr marL="914400" lvl="1"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 (Black)" type="picTx">
  <p:cSld name="PICTURE_WITH_CAPTION_TEX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538350" y="886050"/>
            <a:ext cx="81207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Red Hat Text"/>
              <a:buNone/>
              <a:defRPr sz="2400" b="1">
                <a:latin typeface="Red Hat Text"/>
                <a:ea typeface="Red Hat Text"/>
                <a:cs typeface="Red Hat Text"/>
                <a:sym typeface="Red Hat Text"/>
              </a:defRPr>
            </a:lvl1pPr>
            <a:lvl2pPr lvl="1" rtl="0">
              <a:spcBef>
                <a:spcPts val="0"/>
              </a:spcBef>
              <a:spcAft>
                <a:spcPts val="0"/>
              </a:spcAft>
              <a:buSzPts val="3600"/>
              <a:buNone/>
              <a:defRPr sz="3600">
                <a:latin typeface="Verdana"/>
                <a:ea typeface="Verdana"/>
                <a:cs typeface="Verdana"/>
                <a:sym typeface="Verdana"/>
              </a:defRPr>
            </a:lvl2pPr>
            <a:lvl3pPr lvl="2" rtl="0">
              <a:spcBef>
                <a:spcPts val="0"/>
              </a:spcBef>
              <a:spcAft>
                <a:spcPts val="0"/>
              </a:spcAft>
              <a:buSzPts val="3600"/>
              <a:buNone/>
              <a:defRPr sz="3600">
                <a:latin typeface="Verdana"/>
                <a:ea typeface="Verdana"/>
                <a:cs typeface="Verdana"/>
                <a:sym typeface="Verdana"/>
              </a:defRPr>
            </a:lvl3pPr>
            <a:lvl4pPr lvl="3" rtl="0">
              <a:spcBef>
                <a:spcPts val="0"/>
              </a:spcBef>
              <a:spcAft>
                <a:spcPts val="0"/>
              </a:spcAft>
              <a:buSzPts val="3600"/>
              <a:buNone/>
              <a:defRPr sz="3600">
                <a:latin typeface="Verdana"/>
                <a:ea typeface="Verdana"/>
                <a:cs typeface="Verdana"/>
                <a:sym typeface="Verdana"/>
              </a:defRPr>
            </a:lvl4pPr>
            <a:lvl5pPr lvl="4" rtl="0">
              <a:spcBef>
                <a:spcPts val="0"/>
              </a:spcBef>
              <a:spcAft>
                <a:spcPts val="0"/>
              </a:spcAft>
              <a:buSzPts val="3600"/>
              <a:buNone/>
              <a:defRPr sz="3600">
                <a:latin typeface="Verdana"/>
                <a:ea typeface="Verdana"/>
                <a:cs typeface="Verdana"/>
                <a:sym typeface="Verdana"/>
              </a:defRPr>
            </a:lvl5pPr>
            <a:lvl6pPr lvl="5" rtl="0">
              <a:spcBef>
                <a:spcPts val="0"/>
              </a:spcBef>
              <a:spcAft>
                <a:spcPts val="0"/>
              </a:spcAft>
              <a:buSzPts val="3600"/>
              <a:buNone/>
              <a:defRPr sz="3600">
                <a:latin typeface="Verdana"/>
                <a:ea typeface="Verdana"/>
                <a:cs typeface="Verdana"/>
                <a:sym typeface="Verdana"/>
              </a:defRPr>
            </a:lvl6pPr>
            <a:lvl7pPr lvl="6" rtl="0">
              <a:spcBef>
                <a:spcPts val="0"/>
              </a:spcBef>
              <a:spcAft>
                <a:spcPts val="0"/>
              </a:spcAft>
              <a:buSzPts val="3600"/>
              <a:buNone/>
              <a:defRPr sz="3600">
                <a:latin typeface="Verdana"/>
                <a:ea typeface="Verdana"/>
                <a:cs typeface="Verdana"/>
                <a:sym typeface="Verdana"/>
              </a:defRPr>
            </a:lvl7pPr>
            <a:lvl8pPr lvl="7" rtl="0">
              <a:spcBef>
                <a:spcPts val="0"/>
              </a:spcBef>
              <a:spcAft>
                <a:spcPts val="0"/>
              </a:spcAft>
              <a:buSzPts val="3600"/>
              <a:buNone/>
              <a:defRPr sz="3600">
                <a:latin typeface="Verdana"/>
                <a:ea typeface="Verdana"/>
                <a:cs typeface="Verdana"/>
                <a:sym typeface="Verdana"/>
              </a:defRPr>
            </a:lvl8pPr>
            <a:lvl9pPr lvl="8" rtl="0">
              <a:spcBef>
                <a:spcPts val="0"/>
              </a:spcBef>
              <a:spcAft>
                <a:spcPts val="0"/>
              </a:spcAft>
              <a:buSzPts val="3600"/>
              <a:buNone/>
              <a:defRPr sz="3600">
                <a:latin typeface="Verdana"/>
                <a:ea typeface="Verdana"/>
                <a:cs typeface="Verdana"/>
                <a:sym typeface="Verdana"/>
              </a:defRPr>
            </a:lvl9pPr>
          </a:lstStyle>
          <a:p>
            <a:endParaRPr/>
          </a:p>
        </p:txBody>
      </p:sp>
      <p:sp>
        <p:nvSpPr>
          <p:cNvPr id="86" name="Google Shape;86;p24"/>
          <p:cNvSpPr txBox="1">
            <a:spLocks noGrp="1"/>
          </p:cNvSpPr>
          <p:nvPr>
            <p:ph type="body" idx="1"/>
          </p:nvPr>
        </p:nvSpPr>
        <p:spPr>
          <a:xfrm>
            <a:off x="538350" y="1724625"/>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 (Big Rivers Blue Background)" type="vertTx">
  <p:cSld name="VERTICAL_TEXT">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538350" y="886050"/>
            <a:ext cx="81207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Red Hat Text"/>
              <a:buNone/>
              <a:defRPr sz="2400" b="1">
                <a:solidFill>
                  <a:srgbClr val="FFFFFF"/>
                </a:solidFill>
                <a:latin typeface="Red Hat Text"/>
                <a:ea typeface="Red Hat Text"/>
                <a:cs typeface="Red Hat Text"/>
                <a:sym typeface="Red Hat Text"/>
              </a:defRPr>
            </a:lvl1pPr>
            <a:lvl2pPr lvl="1" rtl="0">
              <a:spcBef>
                <a:spcPts val="0"/>
              </a:spcBef>
              <a:spcAft>
                <a:spcPts val="0"/>
              </a:spcAft>
              <a:buClr>
                <a:srgbClr val="FFFFFF"/>
              </a:buClr>
              <a:buSzPts val="3600"/>
              <a:buNone/>
              <a:defRPr sz="3600">
                <a:solidFill>
                  <a:srgbClr val="FFFFFF"/>
                </a:solidFill>
                <a:latin typeface="Verdana"/>
                <a:ea typeface="Verdana"/>
                <a:cs typeface="Verdana"/>
                <a:sym typeface="Verdana"/>
              </a:defRPr>
            </a:lvl2pPr>
            <a:lvl3pPr lvl="2" rtl="0">
              <a:spcBef>
                <a:spcPts val="0"/>
              </a:spcBef>
              <a:spcAft>
                <a:spcPts val="0"/>
              </a:spcAft>
              <a:buClr>
                <a:srgbClr val="FFFFFF"/>
              </a:buClr>
              <a:buSzPts val="3600"/>
              <a:buNone/>
              <a:defRPr sz="3600">
                <a:solidFill>
                  <a:srgbClr val="FFFFFF"/>
                </a:solidFill>
                <a:latin typeface="Verdana"/>
                <a:ea typeface="Verdana"/>
                <a:cs typeface="Verdana"/>
                <a:sym typeface="Verdana"/>
              </a:defRPr>
            </a:lvl3pPr>
            <a:lvl4pPr lvl="3" rtl="0">
              <a:spcBef>
                <a:spcPts val="0"/>
              </a:spcBef>
              <a:spcAft>
                <a:spcPts val="0"/>
              </a:spcAft>
              <a:buClr>
                <a:srgbClr val="FFFFFF"/>
              </a:buClr>
              <a:buSzPts val="3600"/>
              <a:buNone/>
              <a:defRPr sz="3600">
                <a:solidFill>
                  <a:srgbClr val="FFFFFF"/>
                </a:solidFill>
                <a:latin typeface="Verdana"/>
                <a:ea typeface="Verdana"/>
                <a:cs typeface="Verdana"/>
                <a:sym typeface="Verdana"/>
              </a:defRPr>
            </a:lvl4pPr>
            <a:lvl5pPr lvl="4" rtl="0">
              <a:spcBef>
                <a:spcPts val="0"/>
              </a:spcBef>
              <a:spcAft>
                <a:spcPts val="0"/>
              </a:spcAft>
              <a:buClr>
                <a:srgbClr val="FFFFFF"/>
              </a:buClr>
              <a:buSzPts val="3600"/>
              <a:buNone/>
              <a:defRPr sz="3600">
                <a:solidFill>
                  <a:srgbClr val="FFFFFF"/>
                </a:solidFill>
                <a:latin typeface="Verdana"/>
                <a:ea typeface="Verdana"/>
                <a:cs typeface="Verdana"/>
                <a:sym typeface="Verdana"/>
              </a:defRPr>
            </a:lvl5pPr>
            <a:lvl6pPr lvl="5" rtl="0">
              <a:spcBef>
                <a:spcPts val="0"/>
              </a:spcBef>
              <a:spcAft>
                <a:spcPts val="0"/>
              </a:spcAft>
              <a:buClr>
                <a:srgbClr val="FFFFFF"/>
              </a:buClr>
              <a:buSzPts val="3600"/>
              <a:buNone/>
              <a:defRPr sz="3600">
                <a:solidFill>
                  <a:srgbClr val="FFFFFF"/>
                </a:solidFill>
                <a:latin typeface="Verdana"/>
                <a:ea typeface="Verdana"/>
                <a:cs typeface="Verdana"/>
                <a:sym typeface="Verdana"/>
              </a:defRPr>
            </a:lvl6pPr>
            <a:lvl7pPr lvl="6" rtl="0">
              <a:spcBef>
                <a:spcPts val="0"/>
              </a:spcBef>
              <a:spcAft>
                <a:spcPts val="0"/>
              </a:spcAft>
              <a:buClr>
                <a:srgbClr val="FFFFFF"/>
              </a:buClr>
              <a:buSzPts val="3600"/>
              <a:buNone/>
              <a:defRPr sz="3600">
                <a:solidFill>
                  <a:srgbClr val="FFFFFF"/>
                </a:solidFill>
                <a:latin typeface="Verdana"/>
                <a:ea typeface="Verdana"/>
                <a:cs typeface="Verdana"/>
                <a:sym typeface="Verdana"/>
              </a:defRPr>
            </a:lvl7pPr>
            <a:lvl8pPr lvl="7" rtl="0">
              <a:spcBef>
                <a:spcPts val="0"/>
              </a:spcBef>
              <a:spcAft>
                <a:spcPts val="0"/>
              </a:spcAft>
              <a:buClr>
                <a:srgbClr val="FFFFFF"/>
              </a:buClr>
              <a:buSzPts val="3600"/>
              <a:buNone/>
              <a:defRPr sz="3600">
                <a:solidFill>
                  <a:srgbClr val="FFFFFF"/>
                </a:solidFill>
                <a:latin typeface="Verdana"/>
                <a:ea typeface="Verdana"/>
                <a:cs typeface="Verdana"/>
                <a:sym typeface="Verdana"/>
              </a:defRPr>
            </a:lvl8pPr>
            <a:lvl9pPr lvl="8" rtl="0">
              <a:spcBef>
                <a:spcPts val="0"/>
              </a:spcBef>
              <a:spcAft>
                <a:spcPts val="0"/>
              </a:spcAft>
              <a:buClr>
                <a:srgbClr val="FFFFFF"/>
              </a:buClr>
              <a:buSzPts val="3600"/>
              <a:buNone/>
              <a:defRPr sz="3600">
                <a:solidFill>
                  <a:srgbClr val="FFFFFF"/>
                </a:solidFill>
                <a:latin typeface="Verdana"/>
                <a:ea typeface="Verdana"/>
                <a:cs typeface="Verdana"/>
                <a:sym typeface="Verdana"/>
              </a:defRPr>
            </a:lvl9pPr>
          </a:lstStyle>
          <a:p>
            <a:endParaRPr/>
          </a:p>
        </p:txBody>
      </p:sp>
      <p:sp>
        <p:nvSpPr>
          <p:cNvPr id="89" name="Google Shape;89;p25"/>
          <p:cNvSpPr txBox="1">
            <a:spLocks noGrp="1"/>
          </p:cNvSpPr>
          <p:nvPr>
            <p:ph type="body" idx="1"/>
          </p:nvPr>
        </p:nvSpPr>
        <p:spPr>
          <a:xfrm>
            <a:off x="538350" y="1724625"/>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1pPr>
            <a:lvl2pPr marL="914400" lvl="1"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vertTitleAndTx">
  <p:cSld name="VERTICAL_TITLE_AND_VERTICAL_TEXT">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481625" y="419700"/>
            <a:ext cx="7293900" cy="99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Red Hat Text"/>
              <a:buNone/>
              <a:defRPr sz="2400" b="1">
                <a:latin typeface="Red Hat Text"/>
                <a:ea typeface="Red Hat Text"/>
                <a:cs typeface="Red Hat Text"/>
                <a:sym typeface="Red Hat Text"/>
              </a:defRPr>
            </a:lvl1pPr>
            <a:lvl2pPr lvl="1" rtl="0">
              <a:spcBef>
                <a:spcPts val="0"/>
              </a:spcBef>
              <a:spcAft>
                <a:spcPts val="0"/>
              </a:spcAft>
              <a:buSzPts val="3600"/>
              <a:buNone/>
              <a:defRPr sz="3600">
                <a:latin typeface="Verdana"/>
                <a:ea typeface="Verdana"/>
                <a:cs typeface="Verdana"/>
                <a:sym typeface="Verdana"/>
              </a:defRPr>
            </a:lvl2pPr>
            <a:lvl3pPr lvl="2" rtl="0">
              <a:spcBef>
                <a:spcPts val="0"/>
              </a:spcBef>
              <a:spcAft>
                <a:spcPts val="0"/>
              </a:spcAft>
              <a:buSzPts val="3600"/>
              <a:buNone/>
              <a:defRPr sz="3600">
                <a:latin typeface="Verdana"/>
                <a:ea typeface="Verdana"/>
                <a:cs typeface="Verdana"/>
                <a:sym typeface="Verdana"/>
              </a:defRPr>
            </a:lvl3pPr>
            <a:lvl4pPr lvl="3" rtl="0">
              <a:spcBef>
                <a:spcPts val="0"/>
              </a:spcBef>
              <a:spcAft>
                <a:spcPts val="0"/>
              </a:spcAft>
              <a:buSzPts val="3600"/>
              <a:buNone/>
              <a:defRPr sz="3600">
                <a:latin typeface="Verdana"/>
                <a:ea typeface="Verdana"/>
                <a:cs typeface="Verdana"/>
                <a:sym typeface="Verdana"/>
              </a:defRPr>
            </a:lvl4pPr>
            <a:lvl5pPr lvl="4" rtl="0">
              <a:spcBef>
                <a:spcPts val="0"/>
              </a:spcBef>
              <a:spcAft>
                <a:spcPts val="0"/>
              </a:spcAft>
              <a:buSzPts val="3600"/>
              <a:buNone/>
              <a:defRPr sz="3600">
                <a:latin typeface="Verdana"/>
                <a:ea typeface="Verdana"/>
                <a:cs typeface="Verdana"/>
                <a:sym typeface="Verdana"/>
              </a:defRPr>
            </a:lvl5pPr>
            <a:lvl6pPr lvl="5" rtl="0">
              <a:spcBef>
                <a:spcPts val="0"/>
              </a:spcBef>
              <a:spcAft>
                <a:spcPts val="0"/>
              </a:spcAft>
              <a:buSzPts val="3600"/>
              <a:buNone/>
              <a:defRPr sz="3600">
                <a:latin typeface="Verdana"/>
                <a:ea typeface="Verdana"/>
                <a:cs typeface="Verdana"/>
                <a:sym typeface="Verdana"/>
              </a:defRPr>
            </a:lvl6pPr>
            <a:lvl7pPr lvl="6" rtl="0">
              <a:spcBef>
                <a:spcPts val="0"/>
              </a:spcBef>
              <a:spcAft>
                <a:spcPts val="0"/>
              </a:spcAft>
              <a:buSzPts val="3600"/>
              <a:buNone/>
              <a:defRPr sz="3600">
                <a:latin typeface="Verdana"/>
                <a:ea typeface="Verdana"/>
                <a:cs typeface="Verdana"/>
                <a:sym typeface="Verdana"/>
              </a:defRPr>
            </a:lvl7pPr>
            <a:lvl8pPr lvl="7" rtl="0">
              <a:spcBef>
                <a:spcPts val="0"/>
              </a:spcBef>
              <a:spcAft>
                <a:spcPts val="0"/>
              </a:spcAft>
              <a:buSzPts val="3600"/>
              <a:buNone/>
              <a:defRPr sz="3600">
                <a:latin typeface="Verdana"/>
                <a:ea typeface="Verdana"/>
                <a:cs typeface="Verdana"/>
                <a:sym typeface="Verdana"/>
              </a:defRPr>
            </a:lvl8pPr>
            <a:lvl9pPr lvl="8" rtl="0">
              <a:spcBef>
                <a:spcPts val="0"/>
              </a:spcBef>
              <a:spcAft>
                <a:spcPts val="0"/>
              </a:spcAft>
              <a:buSzPts val="3600"/>
              <a:buNone/>
              <a:defRPr sz="3600">
                <a:latin typeface="Verdana"/>
                <a:ea typeface="Verdana"/>
                <a:cs typeface="Verdana"/>
                <a:sym typeface="Verdana"/>
              </a:defRPr>
            </a:lvl9pPr>
          </a:lstStyle>
          <a:p>
            <a:endParaRPr/>
          </a:p>
        </p:txBody>
      </p:sp>
      <p:sp>
        <p:nvSpPr>
          <p:cNvPr id="92" name="Google Shape;92;p26"/>
          <p:cNvSpPr txBox="1">
            <a:spLocks noGrp="1"/>
          </p:cNvSpPr>
          <p:nvPr>
            <p:ph type="body" idx="1"/>
          </p:nvPr>
        </p:nvSpPr>
        <p:spPr>
          <a:xfrm>
            <a:off x="648300" y="1166025"/>
            <a:ext cx="7847400" cy="2941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ig Rivers Blu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925050" y="1840150"/>
            <a:ext cx="7293900" cy="122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Red Hat Text"/>
              <a:buNone/>
              <a:defRPr sz="3600" b="1">
                <a:solidFill>
                  <a:schemeClr val="lt1"/>
                </a:solidFill>
                <a:latin typeface="Red Hat Text"/>
                <a:ea typeface="Red Hat Text"/>
                <a:cs typeface="Red Hat Text"/>
                <a:sym typeface="Red Hat Text"/>
              </a:defRPr>
            </a:lvl1pPr>
            <a:lvl2pPr lvl="1" algn="ctr" rtl="0">
              <a:spcBef>
                <a:spcPts val="0"/>
              </a:spcBef>
              <a:spcAft>
                <a:spcPts val="0"/>
              </a:spcAft>
              <a:buSzPts val="3600"/>
              <a:buNone/>
              <a:defRPr sz="3600">
                <a:latin typeface="Verdana"/>
                <a:ea typeface="Verdana"/>
                <a:cs typeface="Verdana"/>
                <a:sym typeface="Verdana"/>
              </a:defRPr>
            </a:lvl2pPr>
            <a:lvl3pPr lvl="2" algn="ctr" rtl="0">
              <a:spcBef>
                <a:spcPts val="0"/>
              </a:spcBef>
              <a:spcAft>
                <a:spcPts val="0"/>
              </a:spcAft>
              <a:buSzPts val="3600"/>
              <a:buNone/>
              <a:defRPr sz="3600">
                <a:latin typeface="Verdana"/>
                <a:ea typeface="Verdana"/>
                <a:cs typeface="Verdana"/>
                <a:sym typeface="Verdana"/>
              </a:defRPr>
            </a:lvl3pPr>
            <a:lvl4pPr lvl="3" algn="ctr" rtl="0">
              <a:spcBef>
                <a:spcPts val="0"/>
              </a:spcBef>
              <a:spcAft>
                <a:spcPts val="0"/>
              </a:spcAft>
              <a:buSzPts val="3600"/>
              <a:buNone/>
              <a:defRPr sz="3600">
                <a:latin typeface="Verdana"/>
                <a:ea typeface="Verdana"/>
                <a:cs typeface="Verdana"/>
                <a:sym typeface="Verdana"/>
              </a:defRPr>
            </a:lvl4pPr>
            <a:lvl5pPr lvl="4" algn="ctr" rtl="0">
              <a:spcBef>
                <a:spcPts val="0"/>
              </a:spcBef>
              <a:spcAft>
                <a:spcPts val="0"/>
              </a:spcAft>
              <a:buSzPts val="3600"/>
              <a:buNone/>
              <a:defRPr sz="3600">
                <a:latin typeface="Verdana"/>
                <a:ea typeface="Verdana"/>
                <a:cs typeface="Verdana"/>
                <a:sym typeface="Verdana"/>
              </a:defRPr>
            </a:lvl5pPr>
            <a:lvl6pPr lvl="5" algn="ctr" rtl="0">
              <a:spcBef>
                <a:spcPts val="0"/>
              </a:spcBef>
              <a:spcAft>
                <a:spcPts val="0"/>
              </a:spcAft>
              <a:buSzPts val="3600"/>
              <a:buNone/>
              <a:defRPr sz="3600">
                <a:latin typeface="Verdana"/>
                <a:ea typeface="Verdana"/>
                <a:cs typeface="Verdana"/>
                <a:sym typeface="Verdana"/>
              </a:defRPr>
            </a:lvl6pPr>
            <a:lvl7pPr lvl="6" algn="ctr" rtl="0">
              <a:spcBef>
                <a:spcPts val="0"/>
              </a:spcBef>
              <a:spcAft>
                <a:spcPts val="0"/>
              </a:spcAft>
              <a:buSzPts val="3600"/>
              <a:buNone/>
              <a:defRPr sz="3600">
                <a:latin typeface="Verdana"/>
                <a:ea typeface="Verdana"/>
                <a:cs typeface="Verdana"/>
                <a:sym typeface="Verdana"/>
              </a:defRPr>
            </a:lvl7pPr>
            <a:lvl8pPr lvl="7" algn="ctr" rtl="0">
              <a:spcBef>
                <a:spcPts val="0"/>
              </a:spcBef>
              <a:spcAft>
                <a:spcPts val="0"/>
              </a:spcAft>
              <a:buSzPts val="3600"/>
              <a:buNone/>
              <a:defRPr sz="3600">
                <a:latin typeface="Verdana"/>
                <a:ea typeface="Verdana"/>
                <a:cs typeface="Verdana"/>
                <a:sym typeface="Verdana"/>
              </a:defRPr>
            </a:lvl8pPr>
            <a:lvl9pPr lvl="8" algn="ctr" rtl="0">
              <a:spcBef>
                <a:spcPts val="0"/>
              </a:spcBef>
              <a:spcAft>
                <a:spcPts val="0"/>
              </a:spcAft>
              <a:buSzPts val="3600"/>
              <a:buNone/>
              <a:defRPr sz="3600">
                <a:latin typeface="Verdana"/>
                <a:ea typeface="Verdana"/>
                <a:cs typeface="Verdana"/>
                <a:sym typeface="Verdana"/>
              </a:defRPr>
            </a:lvl9pPr>
          </a:lstStyle>
          <a:p>
            <a:endParaRPr/>
          </a:p>
        </p:txBody>
      </p:sp>
      <p:sp>
        <p:nvSpPr>
          <p:cNvPr id="56" name="Google Shape;56;p15"/>
          <p:cNvSpPr txBox="1">
            <a:spLocks noGrp="1"/>
          </p:cNvSpPr>
          <p:nvPr>
            <p:ph type="subTitle" idx="1"/>
          </p:nvPr>
        </p:nvSpPr>
        <p:spPr>
          <a:xfrm>
            <a:off x="2828100" y="2681750"/>
            <a:ext cx="34878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1400"/>
              <a:buFont typeface="Open Sans"/>
              <a:buNone/>
              <a:defRPr b="1">
                <a:solidFill>
                  <a:schemeClr val="accent4"/>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ky-Tinted Blue)" type="secHead">
  <p:cSld name="SECTION_HEADE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925050" y="1840150"/>
            <a:ext cx="7293900" cy="122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Red Hat Text"/>
              <a:buNone/>
              <a:defRPr sz="3600" b="1">
                <a:solidFill>
                  <a:schemeClr val="lt1"/>
                </a:solidFill>
                <a:latin typeface="Red Hat Text"/>
                <a:ea typeface="Red Hat Text"/>
                <a:cs typeface="Red Hat Text"/>
                <a:sym typeface="Red Hat Text"/>
              </a:defRPr>
            </a:lvl1pPr>
            <a:lvl2pPr lvl="1" algn="ctr" rtl="0">
              <a:spcBef>
                <a:spcPts val="0"/>
              </a:spcBef>
              <a:spcAft>
                <a:spcPts val="0"/>
              </a:spcAft>
              <a:buSzPts val="3600"/>
              <a:buNone/>
              <a:defRPr sz="3600">
                <a:latin typeface="Verdana"/>
                <a:ea typeface="Verdana"/>
                <a:cs typeface="Verdana"/>
                <a:sym typeface="Verdana"/>
              </a:defRPr>
            </a:lvl2pPr>
            <a:lvl3pPr lvl="2" algn="ctr" rtl="0">
              <a:spcBef>
                <a:spcPts val="0"/>
              </a:spcBef>
              <a:spcAft>
                <a:spcPts val="0"/>
              </a:spcAft>
              <a:buSzPts val="3600"/>
              <a:buNone/>
              <a:defRPr sz="3600">
                <a:latin typeface="Verdana"/>
                <a:ea typeface="Verdana"/>
                <a:cs typeface="Verdana"/>
                <a:sym typeface="Verdana"/>
              </a:defRPr>
            </a:lvl3pPr>
            <a:lvl4pPr lvl="3" algn="ctr" rtl="0">
              <a:spcBef>
                <a:spcPts val="0"/>
              </a:spcBef>
              <a:spcAft>
                <a:spcPts val="0"/>
              </a:spcAft>
              <a:buSzPts val="3600"/>
              <a:buNone/>
              <a:defRPr sz="3600">
                <a:latin typeface="Verdana"/>
                <a:ea typeface="Verdana"/>
                <a:cs typeface="Verdana"/>
                <a:sym typeface="Verdana"/>
              </a:defRPr>
            </a:lvl4pPr>
            <a:lvl5pPr lvl="4" algn="ctr" rtl="0">
              <a:spcBef>
                <a:spcPts val="0"/>
              </a:spcBef>
              <a:spcAft>
                <a:spcPts val="0"/>
              </a:spcAft>
              <a:buSzPts val="3600"/>
              <a:buNone/>
              <a:defRPr sz="3600">
                <a:latin typeface="Verdana"/>
                <a:ea typeface="Verdana"/>
                <a:cs typeface="Verdana"/>
                <a:sym typeface="Verdana"/>
              </a:defRPr>
            </a:lvl5pPr>
            <a:lvl6pPr lvl="5" algn="ctr" rtl="0">
              <a:spcBef>
                <a:spcPts val="0"/>
              </a:spcBef>
              <a:spcAft>
                <a:spcPts val="0"/>
              </a:spcAft>
              <a:buSzPts val="3600"/>
              <a:buNone/>
              <a:defRPr sz="3600">
                <a:latin typeface="Verdana"/>
                <a:ea typeface="Verdana"/>
                <a:cs typeface="Verdana"/>
                <a:sym typeface="Verdana"/>
              </a:defRPr>
            </a:lvl6pPr>
            <a:lvl7pPr lvl="6" algn="ctr" rtl="0">
              <a:spcBef>
                <a:spcPts val="0"/>
              </a:spcBef>
              <a:spcAft>
                <a:spcPts val="0"/>
              </a:spcAft>
              <a:buSzPts val="3600"/>
              <a:buNone/>
              <a:defRPr sz="3600">
                <a:latin typeface="Verdana"/>
                <a:ea typeface="Verdana"/>
                <a:cs typeface="Verdana"/>
                <a:sym typeface="Verdana"/>
              </a:defRPr>
            </a:lvl7pPr>
            <a:lvl8pPr lvl="7" algn="ctr" rtl="0">
              <a:spcBef>
                <a:spcPts val="0"/>
              </a:spcBef>
              <a:spcAft>
                <a:spcPts val="0"/>
              </a:spcAft>
              <a:buSzPts val="3600"/>
              <a:buNone/>
              <a:defRPr sz="3600">
                <a:latin typeface="Verdana"/>
                <a:ea typeface="Verdana"/>
                <a:cs typeface="Verdana"/>
                <a:sym typeface="Verdana"/>
              </a:defRPr>
            </a:lvl8pPr>
            <a:lvl9pPr lvl="8" algn="ctr" rtl="0">
              <a:spcBef>
                <a:spcPts val="0"/>
              </a:spcBef>
              <a:spcAft>
                <a:spcPts val="0"/>
              </a:spcAft>
              <a:buSzPts val="3600"/>
              <a:buNone/>
              <a:defRPr sz="3600">
                <a:latin typeface="Verdana"/>
                <a:ea typeface="Verdana"/>
                <a:cs typeface="Verdana"/>
                <a:sym typeface="Verdana"/>
              </a:defRPr>
            </a:lvl9pPr>
          </a:lstStyle>
          <a:p>
            <a:endParaRPr/>
          </a:p>
        </p:txBody>
      </p:sp>
      <p:sp>
        <p:nvSpPr>
          <p:cNvPr id="59" name="Google Shape;59;p16"/>
          <p:cNvSpPr txBox="1">
            <a:spLocks noGrp="1"/>
          </p:cNvSpPr>
          <p:nvPr>
            <p:ph type="subTitle" idx="1"/>
          </p:nvPr>
        </p:nvSpPr>
        <p:spPr>
          <a:xfrm>
            <a:off x="2828100" y="2681750"/>
            <a:ext cx="34878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400"/>
              <a:buFont typeface="Open Sans"/>
              <a:buNone/>
              <a:defRPr b="1">
                <a:solidFill>
                  <a:srgbClr val="FFFFFF"/>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Black)" type="twoObj">
  <p:cSld name="TWO_OBJECT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subTitle" idx="1"/>
          </p:nvPr>
        </p:nvSpPr>
        <p:spPr>
          <a:xfrm>
            <a:off x="5481825" y="189550"/>
            <a:ext cx="3487800" cy="4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Open Sans"/>
              <a:buNone/>
              <a:defRPr b="1">
                <a:solidFill>
                  <a:schemeClr val="lt1"/>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7"/>
          <p:cNvSpPr txBox="1">
            <a:spLocks noGrp="1"/>
          </p:cNvSpPr>
          <p:nvPr>
            <p:ph type="title"/>
          </p:nvPr>
        </p:nvSpPr>
        <p:spPr>
          <a:xfrm>
            <a:off x="925050" y="1840150"/>
            <a:ext cx="7293900" cy="122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Font typeface="Red Hat Text"/>
              <a:buNone/>
              <a:defRPr sz="3600" b="1">
                <a:latin typeface="Red Hat Text"/>
                <a:ea typeface="Red Hat Text"/>
                <a:cs typeface="Red Hat Text"/>
                <a:sym typeface="Red Hat Text"/>
              </a:defRPr>
            </a:lvl1pPr>
            <a:lvl2pPr lvl="1" algn="ctr" rtl="0">
              <a:spcBef>
                <a:spcPts val="0"/>
              </a:spcBef>
              <a:spcAft>
                <a:spcPts val="0"/>
              </a:spcAft>
              <a:buSzPts val="3600"/>
              <a:buNone/>
              <a:defRPr sz="3600">
                <a:latin typeface="Verdana"/>
                <a:ea typeface="Verdana"/>
                <a:cs typeface="Verdana"/>
                <a:sym typeface="Verdana"/>
              </a:defRPr>
            </a:lvl2pPr>
            <a:lvl3pPr lvl="2" algn="ctr" rtl="0">
              <a:spcBef>
                <a:spcPts val="0"/>
              </a:spcBef>
              <a:spcAft>
                <a:spcPts val="0"/>
              </a:spcAft>
              <a:buSzPts val="3600"/>
              <a:buNone/>
              <a:defRPr sz="3600">
                <a:latin typeface="Verdana"/>
                <a:ea typeface="Verdana"/>
                <a:cs typeface="Verdana"/>
                <a:sym typeface="Verdana"/>
              </a:defRPr>
            </a:lvl3pPr>
            <a:lvl4pPr lvl="3" algn="ctr" rtl="0">
              <a:spcBef>
                <a:spcPts val="0"/>
              </a:spcBef>
              <a:spcAft>
                <a:spcPts val="0"/>
              </a:spcAft>
              <a:buSzPts val="3600"/>
              <a:buNone/>
              <a:defRPr sz="3600">
                <a:latin typeface="Verdana"/>
                <a:ea typeface="Verdana"/>
                <a:cs typeface="Verdana"/>
                <a:sym typeface="Verdana"/>
              </a:defRPr>
            </a:lvl4pPr>
            <a:lvl5pPr lvl="4" algn="ctr" rtl="0">
              <a:spcBef>
                <a:spcPts val="0"/>
              </a:spcBef>
              <a:spcAft>
                <a:spcPts val="0"/>
              </a:spcAft>
              <a:buSzPts val="3600"/>
              <a:buNone/>
              <a:defRPr sz="3600">
                <a:latin typeface="Verdana"/>
                <a:ea typeface="Verdana"/>
                <a:cs typeface="Verdana"/>
                <a:sym typeface="Verdana"/>
              </a:defRPr>
            </a:lvl5pPr>
            <a:lvl6pPr lvl="5" algn="ctr" rtl="0">
              <a:spcBef>
                <a:spcPts val="0"/>
              </a:spcBef>
              <a:spcAft>
                <a:spcPts val="0"/>
              </a:spcAft>
              <a:buSzPts val="3600"/>
              <a:buNone/>
              <a:defRPr sz="3600">
                <a:latin typeface="Verdana"/>
                <a:ea typeface="Verdana"/>
                <a:cs typeface="Verdana"/>
                <a:sym typeface="Verdana"/>
              </a:defRPr>
            </a:lvl6pPr>
            <a:lvl7pPr lvl="6" algn="ctr" rtl="0">
              <a:spcBef>
                <a:spcPts val="0"/>
              </a:spcBef>
              <a:spcAft>
                <a:spcPts val="0"/>
              </a:spcAft>
              <a:buSzPts val="3600"/>
              <a:buNone/>
              <a:defRPr sz="3600">
                <a:latin typeface="Verdana"/>
                <a:ea typeface="Verdana"/>
                <a:cs typeface="Verdana"/>
                <a:sym typeface="Verdana"/>
              </a:defRPr>
            </a:lvl7pPr>
            <a:lvl8pPr lvl="7" algn="ctr" rtl="0">
              <a:spcBef>
                <a:spcPts val="0"/>
              </a:spcBef>
              <a:spcAft>
                <a:spcPts val="0"/>
              </a:spcAft>
              <a:buSzPts val="3600"/>
              <a:buNone/>
              <a:defRPr sz="3600">
                <a:latin typeface="Verdana"/>
                <a:ea typeface="Verdana"/>
                <a:cs typeface="Verdana"/>
                <a:sym typeface="Verdana"/>
              </a:defRPr>
            </a:lvl8pPr>
            <a:lvl9pPr lvl="8" algn="ctr" rtl="0">
              <a:spcBef>
                <a:spcPts val="0"/>
              </a:spcBef>
              <a:spcAft>
                <a:spcPts val="0"/>
              </a:spcAft>
              <a:buSzPts val="3600"/>
              <a:buNone/>
              <a:defRPr sz="3600">
                <a:latin typeface="Verdana"/>
                <a:ea typeface="Verdana"/>
                <a:cs typeface="Verdana"/>
                <a:sym typeface="Verdana"/>
              </a:defRPr>
            </a:lvl9pPr>
          </a:lstStyle>
          <a:p>
            <a:endParaRPr/>
          </a:p>
        </p:txBody>
      </p:sp>
      <p:sp>
        <p:nvSpPr>
          <p:cNvPr id="63" name="Google Shape;63;p17"/>
          <p:cNvSpPr txBox="1">
            <a:spLocks noGrp="1"/>
          </p:cNvSpPr>
          <p:nvPr>
            <p:ph type="subTitle" idx="2"/>
          </p:nvPr>
        </p:nvSpPr>
        <p:spPr>
          <a:xfrm>
            <a:off x="2828100" y="2681750"/>
            <a:ext cx="34878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b="1">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hoto)" type="twoTxTwoObj">
  <p:cSld name="TWO_OBJECTS_WITH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925050" y="1957650"/>
            <a:ext cx="7293900" cy="12282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Red Hat Text"/>
              <a:buNone/>
              <a:defRPr sz="3600" b="1">
                <a:solidFill>
                  <a:schemeClr val="lt1"/>
                </a:solidFill>
                <a:latin typeface="Red Hat Text"/>
                <a:ea typeface="Red Hat Text"/>
                <a:cs typeface="Red Hat Text"/>
                <a:sym typeface="Red Hat Text"/>
              </a:defRPr>
            </a:lvl1pPr>
            <a:lvl2pPr lvl="1" algn="ctr" rtl="0">
              <a:spcBef>
                <a:spcPts val="0"/>
              </a:spcBef>
              <a:spcAft>
                <a:spcPts val="0"/>
              </a:spcAft>
              <a:buSzPts val="3600"/>
              <a:buNone/>
              <a:defRPr sz="3600">
                <a:latin typeface="Verdana"/>
                <a:ea typeface="Verdana"/>
                <a:cs typeface="Verdana"/>
                <a:sym typeface="Verdana"/>
              </a:defRPr>
            </a:lvl2pPr>
            <a:lvl3pPr lvl="2" algn="ctr" rtl="0">
              <a:spcBef>
                <a:spcPts val="0"/>
              </a:spcBef>
              <a:spcAft>
                <a:spcPts val="0"/>
              </a:spcAft>
              <a:buSzPts val="3600"/>
              <a:buNone/>
              <a:defRPr sz="3600">
                <a:latin typeface="Verdana"/>
                <a:ea typeface="Verdana"/>
                <a:cs typeface="Verdana"/>
                <a:sym typeface="Verdana"/>
              </a:defRPr>
            </a:lvl3pPr>
            <a:lvl4pPr lvl="3" algn="ctr" rtl="0">
              <a:spcBef>
                <a:spcPts val="0"/>
              </a:spcBef>
              <a:spcAft>
                <a:spcPts val="0"/>
              </a:spcAft>
              <a:buSzPts val="3600"/>
              <a:buNone/>
              <a:defRPr sz="3600">
                <a:latin typeface="Verdana"/>
                <a:ea typeface="Verdana"/>
                <a:cs typeface="Verdana"/>
                <a:sym typeface="Verdana"/>
              </a:defRPr>
            </a:lvl4pPr>
            <a:lvl5pPr lvl="4" algn="ctr" rtl="0">
              <a:spcBef>
                <a:spcPts val="0"/>
              </a:spcBef>
              <a:spcAft>
                <a:spcPts val="0"/>
              </a:spcAft>
              <a:buSzPts val="3600"/>
              <a:buNone/>
              <a:defRPr sz="3600">
                <a:latin typeface="Verdana"/>
                <a:ea typeface="Verdana"/>
                <a:cs typeface="Verdana"/>
                <a:sym typeface="Verdana"/>
              </a:defRPr>
            </a:lvl5pPr>
            <a:lvl6pPr lvl="5" algn="ctr" rtl="0">
              <a:spcBef>
                <a:spcPts val="0"/>
              </a:spcBef>
              <a:spcAft>
                <a:spcPts val="0"/>
              </a:spcAft>
              <a:buSzPts val="3600"/>
              <a:buNone/>
              <a:defRPr sz="3600">
                <a:latin typeface="Verdana"/>
                <a:ea typeface="Verdana"/>
                <a:cs typeface="Verdana"/>
                <a:sym typeface="Verdana"/>
              </a:defRPr>
            </a:lvl6pPr>
            <a:lvl7pPr lvl="6" algn="ctr" rtl="0">
              <a:spcBef>
                <a:spcPts val="0"/>
              </a:spcBef>
              <a:spcAft>
                <a:spcPts val="0"/>
              </a:spcAft>
              <a:buSzPts val="3600"/>
              <a:buNone/>
              <a:defRPr sz="3600">
                <a:latin typeface="Verdana"/>
                <a:ea typeface="Verdana"/>
                <a:cs typeface="Verdana"/>
                <a:sym typeface="Verdana"/>
              </a:defRPr>
            </a:lvl7pPr>
            <a:lvl8pPr lvl="7" algn="ctr" rtl="0">
              <a:spcBef>
                <a:spcPts val="0"/>
              </a:spcBef>
              <a:spcAft>
                <a:spcPts val="0"/>
              </a:spcAft>
              <a:buSzPts val="3600"/>
              <a:buNone/>
              <a:defRPr sz="3600">
                <a:latin typeface="Verdana"/>
                <a:ea typeface="Verdana"/>
                <a:cs typeface="Verdana"/>
                <a:sym typeface="Verdana"/>
              </a:defRPr>
            </a:lvl8pPr>
            <a:lvl9pPr lvl="8" algn="ctr" rtl="0">
              <a:spcBef>
                <a:spcPts val="0"/>
              </a:spcBef>
              <a:spcAft>
                <a:spcPts val="0"/>
              </a:spcAft>
              <a:buSzPts val="3600"/>
              <a:buNone/>
              <a:defRPr sz="3600">
                <a:latin typeface="Verdana"/>
                <a:ea typeface="Verdana"/>
                <a:cs typeface="Verdana"/>
                <a:sym typeface="Verdana"/>
              </a:defRPr>
            </a:lvl9pPr>
          </a:lstStyle>
          <a:p>
            <a:endParaRPr/>
          </a:p>
        </p:txBody>
      </p:sp>
      <p:sp>
        <p:nvSpPr>
          <p:cNvPr id="66" name="Google Shape;66;p18"/>
          <p:cNvSpPr txBox="1">
            <a:spLocks noGrp="1"/>
          </p:cNvSpPr>
          <p:nvPr>
            <p:ph type="subTitle" idx="1"/>
          </p:nvPr>
        </p:nvSpPr>
        <p:spPr>
          <a:xfrm>
            <a:off x="5481825" y="189550"/>
            <a:ext cx="3212100" cy="462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Clr>
                <a:schemeClr val="lt1"/>
              </a:buClr>
              <a:buSzPts val="1400"/>
              <a:buFont typeface="Open Sans"/>
              <a:buNone/>
              <a:defRPr b="1">
                <a:solidFill>
                  <a:schemeClr val="lt1"/>
                </a:solidFill>
                <a:latin typeface="Open Sans"/>
                <a:ea typeface="Open Sans"/>
                <a:cs typeface="Open Sans"/>
                <a:sym typeface="Open Sans"/>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Big Rivers Blue)">
  <p:cSld name="TWO_OBJECTS_WITH_TEXT_1">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538350" y="1038750"/>
            <a:ext cx="79572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Red Hat Text"/>
              <a:buNone/>
              <a:defRPr sz="2400" b="1">
                <a:solidFill>
                  <a:schemeClr val="dk1"/>
                </a:solidFill>
                <a:latin typeface="Red Hat Text"/>
                <a:ea typeface="Red Hat Text"/>
                <a:cs typeface="Red Hat Text"/>
                <a:sym typeface="Red Hat Text"/>
              </a:defRPr>
            </a:lvl1pPr>
            <a:lvl2pPr lvl="1" rtl="0">
              <a:spcBef>
                <a:spcPts val="0"/>
              </a:spcBef>
              <a:spcAft>
                <a:spcPts val="0"/>
              </a:spcAft>
              <a:buSzPts val="3600"/>
              <a:buNone/>
              <a:defRPr sz="3600">
                <a:latin typeface="Verdana"/>
                <a:ea typeface="Verdana"/>
                <a:cs typeface="Verdana"/>
                <a:sym typeface="Verdana"/>
              </a:defRPr>
            </a:lvl2pPr>
            <a:lvl3pPr lvl="2" rtl="0">
              <a:spcBef>
                <a:spcPts val="0"/>
              </a:spcBef>
              <a:spcAft>
                <a:spcPts val="0"/>
              </a:spcAft>
              <a:buSzPts val="3600"/>
              <a:buNone/>
              <a:defRPr sz="3600">
                <a:latin typeface="Verdana"/>
                <a:ea typeface="Verdana"/>
                <a:cs typeface="Verdana"/>
                <a:sym typeface="Verdana"/>
              </a:defRPr>
            </a:lvl3pPr>
            <a:lvl4pPr lvl="3" rtl="0">
              <a:spcBef>
                <a:spcPts val="0"/>
              </a:spcBef>
              <a:spcAft>
                <a:spcPts val="0"/>
              </a:spcAft>
              <a:buSzPts val="3600"/>
              <a:buNone/>
              <a:defRPr sz="3600">
                <a:latin typeface="Verdana"/>
                <a:ea typeface="Verdana"/>
                <a:cs typeface="Verdana"/>
                <a:sym typeface="Verdana"/>
              </a:defRPr>
            </a:lvl4pPr>
            <a:lvl5pPr lvl="4" rtl="0">
              <a:spcBef>
                <a:spcPts val="0"/>
              </a:spcBef>
              <a:spcAft>
                <a:spcPts val="0"/>
              </a:spcAft>
              <a:buSzPts val="3600"/>
              <a:buNone/>
              <a:defRPr sz="3600">
                <a:latin typeface="Verdana"/>
                <a:ea typeface="Verdana"/>
                <a:cs typeface="Verdana"/>
                <a:sym typeface="Verdana"/>
              </a:defRPr>
            </a:lvl5pPr>
            <a:lvl6pPr lvl="5" rtl="0">
              <a:spcBef>
                <a:spcPts val="0"/>
              </a:spcBef>
              <a:spcAft>
                <a:spcPts val="0"/>
              </a:spcAft>
              <a:buSzPts val="3600"/>
              <a:buNone/>
              <a:defRPr sz="3600">
                <a:latin typeface="Verdana"/>
                <a:ea typeface="Verdana"/>
                <a:cs typeface="Verdana"/>
                <a:sym typeface="Verdana"/>
              </a:defRPr>
            </a:lvl6pPr>
            <a:lvl7pPr lvl="6" rtl="0">
              <a:spcBef>
                <a:spcPts val="0"/>
              </a:spcBef>
              <a:spcAft>
                <a:spcPts val="0"/>
              </a:spcAft>
              <a:buSzPts val="3600"/>
              <a:buNone/>
              <a:defRPr sz="3600">
                <a:latin typeface="Verdana"/>
                <a:ea typeface="Verdana"/>
                <a:cs typeface="Verdana"/>
                <a:sym typeface="Verdana"/>
              </a:defRPr>
            </a:lvl7pPr>
            <a:lvl8pPr lvl="7" rtl="0">
              <a:spcBef>
                <a:spcPts val="0"/>
              </a:spcBef>
              <a:spcAft>
                <a:spcPts val="0"/>
              </a:spcAft>
              <a:buSzPts val="3600"/>
              <a:buNone/>
              <a:defRPr sz="3600">
                <a:latin typeface="Verdana"/>
                <a:ea typeface="Verdana"/>
                <a:cs typeface="Verdana"/>
                <a:sym typeface="Verdana"/>
              </a:defRPr>
            </a:lvl8pPr>
            <a:lvl9pPr lvl="8" rtl="0">
              <a:spcBef>
                <a:spcPts val="0"/>
              </a:spcBef>
              <a:spcAft>
                <a:spcPts val="0"/>
              </a:spcAft>
              <a:buSzPts val="3600"/>
              <a:buNone/>
              <a:defRPr sz="3600">
                <a:latin typeface="Verdana"/>
                <a:ea typeface="Verdana"/>
                <a:cs typeface="Verdana"/>
                <a:sym typeface="Verdana"/>
              </a:defRPr>
            </a:lvl9pPr>
          </a:lstStyle>
          <a:p>
            <a:endParaRPr/>
          </a:p>
        </p:txBody>
      </p:sp>
      <p:sp>
        <p:nvSpPr>
          <p:cNvPr id="69" name="Google Shape;69;p19"/>
          <p:cNvSpPr txBox="1">
            <a:spLocks noGrp="1"/>
          </p:cNvSpPr>
          <p:nvPr>
            <p:ph type="body" idx="1"/>
          </p:nvPr>
        </p:nvSpPr>
        <p:spPr>
          <a:xfrm>
            <a:off x="538350" y="1859350"/>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ky-Tinted Blue)" type="titleOnly">
  <p:cSld name="TITLE_ONLY">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0"/>
          <p:cNvSpPr txBox="1">
            <a:spLocks noGrp="1"/>
          </p:cNvSpPr>
          <p:nvPr>
            <p:ph type="subTitle" idx="1"/>
          </p:nvPr>
        </p:nvSpPr>
        <p:spPr>
          <a:xfrm>
            <a:off x="5481825" y="189550"/>
            <a:ext cx="3487800" cy="4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1400"/>
              <a:buFont typeface="Open Sans"/>
              <a:buNone/>
              <a:defRPr b="1">
                <a:solidFill>
                  <a:srgbClr val="FFFFFF"/>
                </a:solidFill>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20"/>
          <p:cNvSpPr txBox="1">
            <a:spLocks noGrp="1"/>
          </p:cNvSpPr>
          <p:nvPr>
            <p:ph type="title"/>
          </p:nvPr>
        </p:nvSpPr>
        <p:spPr>
          <a:xfrm>
            <a:off x="538350" y="1038750"/>
            <a:ext cx="79572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Red Hat Text"/>
              <a:buNone/>
              <a:defRPr sz="2400" b="1">
                <a:solidFill>
                  <a:schemeClr val="dk1"/>
                </a:solidFill>
                <a:latin typeface="Red Hat Text"/>
                <a:ea typeface="Red Hat Text"/>
                <a:cs typeface="Red Hat Text"/>
                <a:sym typeface="Red Hat Text"/>
              </a:defRPr>
            </a:lvl1pPr>
            <a:lvl2pPr lvl="1" rtl="0">
              <a:spcBef>
                <a:spcPts val="0"/>
              </a:spcBef>
              <a:spcAft>
                <a:spcPts val="0"/>
              </a:spcAft>
              <a:buSzPts val="3600"/>
              <a:buNone/>
              <a:defRPr sz="3600">
                <a:latin typeface="Verdana"/>
                <a:ea typeface="Verdana"/>
                <a:cs typeface="Verdana"/>
                <a:sym typeface="Verdana"/>
              </a:defRPr>
            </a:lvl2pPr>
            <a:lvl3pPr lvl="2" rtl="0">
              <a:spcBef>
                <a:spcPts val="0"/>
              </a:spcBef>
              <a:spcAft>
                <a:spcPts val="0"/>
              </a:spcAft>
              <a:buSzPts val="3600"/>
              <a:buNone/>
              <a:defRPr sz="3600">
                <a:latin typeface="Verdana"/>
                <a:ea typeface="Verdana"/>
                <a:cs typeface="Verdana"/>
                <a:sym typeface="Verdana"/>
              </a:defRPr>
            </a:lvl3pPr>
            <a:lvl4pPr lvl="3" rtl="0">
              <a:spcBef>
                <a:spcPts val="0"/>
              </a:spcBef>
              <a:spcAft>
                <a:spcPts val="0"/>
              </a:spcAft>
              <a:buSzPts val="3600"/>
              <a:buNone/>
              <a:defRPr sz="3600">
                <a:latin typeface="Verdana"/>
                <a:ea typeface="Verdana"/>
                <a:cs typeface="Verdana"/>
                <a:sym typeface="Verdana"/>
              </a:defRPr>
            </a:lvl4pPr>
            <a:lvl5pPr lvl="4" rtl="0">
              <a:spcBef>
                <a:spcPts val="0"/>
              </a:spcBef>
              <a:spcAft>
                <a:spcPts val="0"/>
              </a:spcAft>
              <a:buSzPts val="3600"/>
              <a:buNone/>
              <a:defRPr sz="3600">
                <a:latin typeface="Verdana"/>
                <a:ea typeface="Verdana"/>
                <a:cs typeface="Verdana"/>
                <a:sym typeface="Verdana"/>
              </a:defRPr>
            </a:lvl5pPr>
            <a:lvl6pPr lvl="5" rtl="0">
              <a:spcBef>
                <a:spcPts val="0"/>
              </a:spcBef>
              <a:spcAft>
                <a:spcPts val="0"/>
              </a:spcAft>
              <a:buSzPts val="3600"/>
              <a:buNone/>
              <a:defRPr sz="3600">
                <a:latin typeface="Verdana"/>
                <a:ea typeface="Verdana"/>
                <a:cs typeface="Verdana"/>
                <a:sym typeface="Verdana"/>
              </a:defRPr>
            </a:lvl6pPr>
            <a:lvl7pPr lvl="6" rtl="0">
              <a:spcBef>
                <a:spcPts val="0"/>
              </a:spcBef>
              <a:spcAft>
                <a:spcPts val="0"/>
              </a:spcAft>
              <a:buSzPts val="3600"/>
              <a:buNone/>
              <a:defRPr sz="3600">
                <a:latin typeface="Verdana"/>
                <a:ea typeface="Verdana"/>
                <a:cs typeface="Verdana"/>
                <a:sym typeface="Verdana"/>
              </a:defRPr>
            </a:lvl7pPr>
            <a:lvl8pPr lvl="7" rtl="0">
              <a:spcBef>
                <a:spcPts val="0"/>
              </a:spcBef>
              <a:spcAft>
                <a:spcPts val="0"/>
              </a:spcAft>
              <a:buSzPts val="3600"/>
              <a:buNone/>
              <a:defRPr sz="3600">
                <a:latin typeface="Verdana"/>
                <a:ea typeface="Verdana"/>
                <a:cs typeface="Verdana"/>
                <a:sym typeface="Verdana"/>
              </a:defRPr>
            </a:lvl8pPr>
            <a:lvl9pPr lvl="8" rtl="0">
              <a:spcBef>
                <a:spcPts val="0"/>
              </a:spcBef>
              <a:spcAft>
                <a:spcPts val="0"/>
              </a:spcAft>
              <a:buSzPts val="3600"/>
              <a:buNone/>
              <a:defRPr sz="3600">
                <a:latin typeface="Verdana"/>
                <a:ea typeface="Verdana"/>
                <a:cs typeface="Verdana"/>
                <a:sym typeface="Verdana"/>
              </a:defRPr>
            </a:lvl9pPr>
          </a:lstStyle>
          <a:p>
            <a:endParaRPr/>
          </a:p>
        </p:txBody>
      </p:sp>
      <p:sp>
        <p:nvSpPr>
          <p:cNvPr id="73" name="Google Shape;73;p20"/>
          <p:cNvSpPr txBox="1">
            <a:spLocks noGrp="1"/>
          </p:cNvSpPr>
          <p:nvPr>
            <p:ph type="body" idx="2"/>
          </p:nvPr>
        </p:nvSpPr>
        <p:spPr>
          <a:xfrm>
            <a:off x="538350" y="1859350"/>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lack)">
  <p:cSld name="TITLE_ONLY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subTitle" idx="1"/>
          </p:nvPr>
        </p:nvSpPr>
        <p:spPr>
          <a:xfrm>
            <a:off x="5481825" y="189550"/>
            <a:ext cx="3487800" cy="4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Font typeface="Open Sans"/>
              <a:buNone/>
              <a:defRPr b="1">
                <a:latin typeface="Open Sans"/>
                <a:ea typeface="Open Sans"/>
                <a:cs typeface="Open Sans"/>
                <a:sym typeface="Ope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21"/>
          <p:cNvSpPr txBox="1">
            <a:spLocks noGrp="1"/>
          </p:cNvSpPr>
          <p:nvPr>
            <p:ph type="title"/>
          </p:nvPr>
        </p:nvSpPr>
        <p:spPr>
          <a:xfrm>
            <a:off x="538350" y="1038750"/>
            <a:ext cx="79572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Font typeface="Red Hat Text"/>
              <a:buNone/>
              <a:defRPr sz="2400" b="1">
                <a:latin typeface="Red Hat Text"/>
                <a:ea typeface="Red Hat Text"/>
                <a:cs typeface="Red Hat Text"/>
                <a:sym typeface="Red Hat Text"/>
              </a:defRPr>
            </a:lvl1pPr>
            <a:lvl2pPr lvl="1" rtl="0">
              <a:spcBef>
                <a:spcPts val="0"/>
              </a:spcBef>
              <a:spcAft>
                <a:spcPts val="0"/>
              </a:spcAft>
              <a:buSzPts val="3600"/>
              <a:buNone/>
              <a:defRPr sz="3600">
                <a:latin typeface="Verdana"/>
                <a:ea typeface="Verdana"/>
                <a:cs typeface="Verdana"/>
                <a:sym typeface="Verdana"/>
              </a:defRPr>
            </a:lvl2pPr>
            <a:lvl3pPr lvl="2" rtl="0">
              <a:spcBef>
                <a:spcPts val="0"/>
              </a:spcBef>
              <a:spcAft>
                <a:spcPts val="0"/>
              </a:spcAft>
              <a:buSzPts val="3600"/>
              <a:buNone/>
              <a:defRPr sz="3600">
                <a:latin typeface="Verdana"/>
                <a:ea typeface="Verdana"/>
                <a:cs typeface="Verdana"/>
                <a:sym typeface="Verdana"/>
              </a:defRPr>
            </a:lvl3pPr>
            <a:lvl4pPr lvl="3" rtl="0">
              <a:spcBef>
                <a:spcPts val="0"/>
              </a:spcBef>
              <a:spcAft>
                <a:spcPts val="0"/>
              </a:spcAft>
              <a:buSzPts val="3600"/>
              <a:buNone/>
              <a:defRPr sz="3600">
                <a:latin typeface="Verdana"/>
                <a:ea typeface="Verdana"/>
                <a:cs typeface="Verdana"/>
                <a:sym typeface="Verdana"/>
              </a:defRPr>
            </a:lvl4pPr>
            <a:lvl5pPr lvl="4" rtl="0">
              <a:spcBef>
                <a:spcPts val="0"/>
              </a:spcBef>
              <a:spcAft>
                <a:spcPts val="0"/>
              </a:spcAft>
              <a:buSzPts val="3600"/>
              <a:buNone/>
              <a:defRPr sz="3600">
                <a:latin typeface="Verdana"/>
                <a:ea typeface="Verdana"/>
                <a:cs typeface="Verdana"/>
                <a:sym typeface="Verdana"/>
              </a:defRPr>
            </a:lvl5pPr>
            <a:lvl6pPr lvl="5" rtl="0">
              <a:spcBef>
                <a:spcPts val="0"/>
              </a:spcBef>
              <a:spcAft>
                <a:spcPts val="0"/>
              </a:spcAft>
              <a:buSzPts val="3600"/>
              <a:buNone/>
              <a:defRPr sz="3600">
                <a:latin typeface="Verdana"/>
                <a:ea typeface="Verdana"/>
                <a:cs typeface="Verdana"/>
                <a:sym typeface="Verdana"/>
              </a:defRPr>
            </a:lvl6pPr>
            <a:lvl7pPr lvl="6" rtl="0">
              <a:spcBef>
                <a:spcPts val="0"/>
              </a:spcBef>
              <a:spcAft>
                <a:spcPts val="0"/>
              </a:spcAft>
              <a:buSzPts val="3600"/>
              <a:buNone/>
              <a:defRPr sz="3600">
                <a:latin typeface="Verdana"/>
                <a:ea typeface="Verdana"/>
                <a:cs typeface="Verdana"/>
                <a:sym typeface="Verdana"/>
              </a:defRPr>
            </a:lvl7pPr>
            <a:lvl8pPr lvl="7" rtl="0">
              <a:spcBef>
                <a:spcPts val="0"/>
              </a:spcBef>
              <a:spcAft>
                <a:spcPts val="0"/>
              </a:spcAft>
              <a:buSzPts val="3600"/>
              <a:buNone/>
              <a:defRPr sz="3600">
                <a:latin typeface="Verdana"/>
                <a:ea typeface="Verdana"/>
                <a:cs typeface="Verdana"/>
                <a:sym typeface="Verdana"/>
              </a:defRPr>
            </a:lvl8pPr>
            <a:lvl9pPr lvl="8" rtl="0">
              <a:spcBef>
                <a:spcPts val="0"/>
              </a:spcBef>
              <a:spcAft>
                <a:spcPts val="0"/>
              </a:spcAft>
              <a:buSzPts val="3600"/>
              <a:buNone/>
              <a:defRPr sz="3600">
                <a:latin typeface="Verdana"/>
                <a:ea typeface="Verdana"/>
                <a:cs typeface="Verdana"/>
                <a:sym typeface="Verdana"/>
              </a:defRPr>
            </a:lvl9pPr>
          </a:lstStyle>
          <a:p>
            <a:endParaRPr/>
          </a:p>
        </p:txBody>
      </p:sp>
      <p:sp>
        <p:nvSpPr>
          <p:cNvPr id="77" name="Google Shape;77;p21"/>
          <p:cNvSpPr txBox="1">
            <a:spLocks noGrp="1"/>
          </p:cNvSpPr>
          <p:nvPr>
            <p:ph type="body" idx="2"/>
          </p:nvPr>
        </p:nvSpPr>
        <p:spPr>
          <a:xfrm>
            <a:off x="538350" y="1859350"/>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 (Sky-Tinted Blue)" type="blank">
  <p:cSld name="BLANK">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538350" y="886050"/>
            <a:ext cx="8120700" cy="69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366D6"/>
              </a:buClr>
              <a:buSzPts val="2400"/>
              <a:buFont typeface="Red Hat Text"/>
              <a:buNone/>
              <a:defRPr sz="2400" b="1">
                <a:solidFill>
                  <a:srgbClr val="2366D6"/>
                </a:solidFill>
                <a:latin typeface="Red Hat Text"/>
                <a:ea typeface="Red Hat Text"/>
                <a:cs typeface="Red Hat Text"/>
                <a:sym typeface="Red Hat Text"/>
              </a:defRPr>
            </a:lvl1pPr>
            <a:lvl2pPr lvl="1" rtl="0">
              <a:spcBef>
                <a:spcPts val="0"/>
              </a:spcBef>
              <a:spcAft>
                <a:spcPts val="0"/>
              </a:spcAft>
              <a:buClr>
                <a:srgbClr val="2366D6"/>
              </a:buClr>
              <a:buSzPts val="3600"/>
              <a:buNone/>
              <a:defRPr sz="3600">
                <a:solidFill>
                  <a:srgbClr val="2366D6"/>
                </a:solidFill>
                <a:latin typeface="Verdana"/>
                <a:ea typeface="Verdana"/>
                <a:cs typeface="Verdana"/>
                <a:sym typeface="Verdana"/>
              </a:defRPr>
            </a:lvl2pPr>
            <a:lvl3pPr lvl="2" rtl="0">
              <a:spcBef>
                <a:spcPts val="0"/>
              </a:spcBef>
              <a:spcAft>
                <a:spcPts val="0"/>
              </a:spcAft>
              <a:buClr>
                <a:srgbClr val="2366D6"/>
              </a:buClr>
              <a:buSzPts val="3600"/>
              <a:buNone/>
              <a:defRPr sz="3600">
                <a:solidFill>
                  <a:srgbClr val="2366D6"/>
                </a:solidFill>
                <a:latin typeface="Verdana"/>
                <a:ea typeface="Verdana"/>
                <a:cs typeface="Verdana"/>
                <a:sym typeface="Verdana"/>
              </a:defRPr>
            </a:lvl3pPr>
            <a:lvl4pPr lvl="3" rtl="0">
              <a:spcBef>
                <a:spcPts val="0"/>
              </a:spcBef>
              <a:spcAft>
                <a:spcPts val="0"/>
              </a:spcAft>
              <a:buClr>
                <a:srgbClr val="2366D6"/>
              </a:buClr>
              <a:buSzPts val="3600"/>
              <a:buNone/>
              <a:defRPr sz="3600">
                <a:solidFill>
                  <a:srgbClr val="2366D6"/>
                </a:solidFill>
                <a:latin typeface="Verdana"/>
                <a:ea typeface="Verdana"/>
                <a:cs typeface="Verdana"/>
                <a:sym typeface="Verdana"/>
              </a:defRPr>
            </a:lvl4pPr>
            <a:lvl5pPr lvl="4" rtl="0">
              <a:spcBef>
                <a:spcPts val="0"/>
              </a:spcBef>
              <a:spcAft>
                <a:spcPts val="0"/>
              </a:spcAft>
              <a:buClr>
                <a:srgbClr val="2366D6"/>
              </a:buClr>
              <a:buSzPts val="3600"/>
              <a:buNone/>
              <a:defRPr sz="3600">
                <a:solidFill>
                  <a:srgbClr val="2366D6"/>
                </a:solidFill>
                <a:latin typeface="Verdana"/>
                <a:ea typeface="Verdana"/>
                <a:cs typeface="Verdana"/>
                <a:sym typeface="Verdana"/>
              </a:defRPr>
            </a:lvl5pPr>
            <a:lvl6pPr lvl="5" rtl="0">
              <a:spcBef>
                <a:spcPts val="0"/>
              </a:spcBef>
              <a:spcAft>
                <a:spcPts val="0"/>
              </a:spcAft>
              <a:buClr>
                <a:srgbClr val="2366D6"/>
              </a:buClr>
              <a:buSzPts val="3600"/>
              <a:buNone/>
              <a:defRPr sz="3600">
                <a:solidFill>
                  <a:srgbClr val="2366D6"/>
                </a:solidFill>
                <a:latin typeface="Verdana"/>
                <a:ea typeface="Verdana"/>
                <a:cs typeface="Verdana"/>
                <a:sym typeface="Verdana"/>
              </a:defRPr>
            </a:lvl6pPr>
            <a:lvl7pPr lvl="6" rtl="0">
              <a:spcBef>
                <a:spcPts val="0"/>
              </a:spcBef>
              <a:spcAft>
                <a:spcPts val="0"/>
              </a:spcAft>
              <a:buClr>
                <a:srgbClr val="2366D6"/>
              </a:buClr>
              <a:buSzPts val="3600"/>
              <a:buNone/>
              <a:defRPr sz="3600">
                <a:solidFill>
                  <a:srgbClr val="2366D6"/>
                </a:solidFill>
                <a:latin typeface="Verdana"/>
                <a:ea typeface="Verdana"/>
                <a:cs typeface="Verdana"/>
                <a:sym typeface="Verdana"/>
              </a:defRPr>
            </a:lvl7pPr>
            <a:lvl8pPr lvl="7" rtl="0">
              <a:spcBef>
                <a:spcPts val="0"/>
              </a:spcBef>
              <a:spcAft>
                <a:spcPts val="0"/>
              </a:spcAft>
              <a:buClr>
                <a:srgbClr val="2366D6"/>
              </a:buClr>
              <a:buSzPts val="3600"/>
              <a:buNone/>
              <a:defRPr sz="3600">
                <a:solidFill>
                  <a:srgbClr val="2366D6"/>
                </a:solidFill>
                <a:latin typeface="Verdana"/>
                <a:ea typeface="Verdana"/>
                <a:cs typeface="Verdana"/>
                <a:sym typeface="Verdana"/>
              </a:defRPr>
            </a:lvl8pPr>
            <a:lvl9pPr lvl="8" rtl="0">
              <a:spcBef>
                <a:spcPts val="0"/>
              </a:spcBef>
              <a:spcAft>
                <a:spcPts val="0"/>
              </a:spcAft>
              <a:buClr>
                <a:srgbClr val="2366D6"/>
              </a:buClr>
              <a:buSzPts val="3600"/>
              <a:buNone/>
              <a:defRPr sz="3600">
                <a:solidFill>
                  <a:srgbClr val="2366D6"/>
                </a:solidFill>
                <a:latin typeface="Verdana"/>
                <a:ea typeface="Verdana"/>
                <a:cs typeface="Verdana"/>
                <a:sym typeface="Verdana"/>
              </a:defRPr>
            </a:lvl9pPr>
          </a:lstStyle>
          <a:p>
            <a:endParaRPr/>
          </a:p>
        </p:txBody>
      </p:sp>
      <p:sp>
        <p:nvSpPr>
          <p:cNvPr id="80" name="Google Shape;80;p22"/>
          <p:cNvSpPr txBox="1">
            <a:spLocks noGrp="1"/>
          </p:cNvSpPr>
          <p:nvPr>
            <p:ph type="body" idx="1"/>
          </p:nvPr>
        </p:nvSpPr>
        <p:spPr>
          <a:xfrm>
            <a:off x="538350" y="1724625"/>
            <a:ext cx="7957200" cy="2818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a:latin typeface="Open Sans"/>
                <a:ea typeface="Open Sans"/>
                <a:cs typeface="Open Sans"/>
                <a:sym typeface="Open Sans"/>
              </a:defRPr>
            </a:lvl1pPr>
            <a:lvl2pPr marL="914400" lvl="1" indent="-317500" rtl="0">
              <a:spcBef>
                <a:spcPts val="0"/>
              </a:spcBef>
              <a:spcAft>
                <a:spcPts val="0"/>
              </a:spcAft>
              <a:buSzPts val="1400"/>
              <a:buFont typeface="Open Sans"/>
              <a:buChar char="○"/>
              <a:defRPr>
                <a:latin typeface="Open Sans"/>
                <a:ea typeface="Open Sans"/>
                <a:cs typeface="Open Sans"/>
                <a:sym typeface="Open Sans"/>
              </a:defRPr>
            </a:lvl2pPr>
            <a:lvl3pPr marL="1371600" lvl="2" indent="-317500" rtl="0">
              <a:spcBef>
                <a:spcPts val="0"/>
              </a:spcBef>
              <a:spcAft>
                <a:spcPts val="0"/>
              </a:spcAft>
              <a:buSzPts val="1400"/>
              <a:buFont typeface="Open Sans"/>
              <a:buChar char="■"/>
              <a:defRPr>
                <a:latin typeface="Open Sans"/>
                <a:ea typeface="Open Sans"/>
                <a:cs typeface="Open Sans"/>
                <a:sym typeface="Open Sans"/>
              </a:defRPr>
            </a:lvl3pPr>
            <a:lvl4pPr marL="1828800" lvl="3" indent="-317500" rtl="0">
              <a:spcBef>
                <a:spcPts val="0"/>
              </a:spcBef>
              <a:spcAft>
                <a:spcPts val="0"/>
              </a:spcAft>
              <a:buSzPts val="1400"/>
              <a:buFont typeface="Open Sans"/>
              <a:buChar char="●"/>
              <a:defRPr>
                <a:latin typeface="Open Sans"/>
                <a:ea typeface="Open Sans"/>
                <a:cs typeface="Open Sans"/>
                <a:sym typeface="Open Sans"/>
              </a:defRPr>
            </a:lvl4pPr>
            <a:lvl5pPr marL="2286000" lvl="4" indent="-317500" rtl="0">
              <a:spcBef>
                <a:spcPts val="0"/>
              </a:spcBef>
              <a:spcAft>
                <a:spcPts val="0"/>
              </a:spcAft>
              <a:buSzPts val="1400"/>
              <a:buFont typeface="Open Sans"/>
              <a:buChar char="○"/>
              <a:defRPr>
                <a:latin typeface="Open Sans"/>
                <a:ea typeface="Open Sans"/>
                <a:cs typeface="Open Sans"/>
                <a:sym typeface="Open Sans"/>
              </a:defRPr>
            </a:lvl5pPr>
            <a:lvl6pPr marL="2743200" lvl="5" indent="-317500" rtl="0">
              <a:spcBef>
                <a:spcPts val="0"/>
              </a:spcBef>
              <a:spcAft>
                <a:spcPts val="0"/>
              </a:spcAft>
              <a:buSzPts val="1400"/>
              <a:buFont typeface="Open Sans"/>
              <a:buChar char="■"/>
              <a:defRPr>
                <a:latin typeface="Open Sans"/>
                <a:ea typeface="Open Sans"/>
                <a:cs typeface="Open Sans"/>
                <a:sym typeface="Open Sans"/>
              </a:defRPr>
            </a:lvl6pPr>
            <a:lvl7pPr marL="3200400" lvl="6" indent="-317500" rtl="0">
              <a:spcBef>
                <a:spcPts val="0"/>
              </a:spcBef>
              <a:spcAft>
                <a:spcPts val="0"/>
              </a:spcAft>
              <a:buSzPts val="1400"/>
              <a:buFont typeface="Open Sans"/>
              <a:buChar char="●"/>
              <a:defRPr>
                <a:latin typeface="Open Sans"/>
                <a:ea typeface="Open Sans"/>
                <a:cs typeface="Open Sans"/>
                <a:sym typeface="Open Sans"/>
              </a:defRPr>
            </a:lvl7pPr>
            <a:lvl8pPr marL="3657600" lvl="7" indent="-317500" rtl="0">
              <a:spcBef>
                <a:spcPts val="0"/>
              </a:spcBef>
              <a:spcAft>
                <a:spcPts val="0"/>
              </a:spcAft>
              <a:buSzPts val="1400"/>
              <a:buFont typeface="Open Sans"/>
              <a:buChar char="○"/>
              <a:defRPr>
                <a:latin typeface="Open Sans"/>
                <a:ea typeface="Open Sans"/>
                <a:cs typeface="Open Sans"/>
                <a:sym typeface="Open Sans"/>
              </a:defRPr>
            </a:lvl8pPr>
            <a:lvl9pPr marL="4114800" lvl="8" indent="-317500"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MG_7385.jpg">
            <a:extLst>
              <a:ext uri="{FF2B5EF4-FFF2-40B4-BE49-F238E27FC236}">
                <a16:creationId xmlns:a16="http://schemas.microsoft.com/office/drawing/2014/main" id="{B053BC45-246F-404B-4EBD-BA093FA049B5}"/>
              </a:ext>
            </a:extLst>
          </p:cNvPr>
          <p:cNvPicPr>
            <a:picLocks noChangeAspect="1"/>
          </p:cNvPicPr>
          <p:nvPr/>
        </p:nvPicPr>
        <p:blipFill rotWithShape="1">
          <a:blip r:embed="rId3"/>
          <a:srcRect t="14865" r="2" b="14867"/>
          <a:stretch/>
        </p:blipFill>
        <p:spPr>
          <a:xfrm>
            <a:off x="342900" y="342900"/>
            <a:ext cx="8458200" cy="4457700"/>
          </a:xfrm>
          <a:prstGeom prst="rect">
            <a:avLst/>
          </a:prstGeom>
        </p:spPr>
      </p:pic>
      <p:sp>
        <p:nvSpPr>
          <p:cNvPr id="2" name="Title 1">
            <a:extLst>
              <a:ext uri="{FF2B5EF4-FFF2-40B4-BE49-F238E27FC236}">
                <a16:creationId xmlns:a16="http://schemas.microsoft.com/office/drawing/2014/main" id="{0AFB5AFC-96B6-9B4E-82A9-C70DAF35044C}"/>
              </a:ext>
            </a:extLst>
          </p:cNvPr>
          <p:cNvSpPr>
            <a:spLocks noGrp="1"/>
          </p:cNvSpPr>
          <p:nvPr>
            <p:ph type="title"/>
          </p:nvPr>
        </p:nvSpPr>
        <p:spPr>
          <a:xfrm>
            <a:off x="1305707" y="528181"/>
            <a:ext cx="6177932" cy="523992"/>
          </a:xfrm>
        </p:spPr>
        <p:txBody>
          <a:bodyPr spcFirstLastPara="1" vert="horz" wrap="square" lIns="91440" tIns="45720" rIns="91440" bIns="45720" rtlCol="0" anchor="ctr" anchorCtr="0">
            <a:normAutofit fontScale="90000"/>
          </a:bodyPr>
          <a:lstStyle/>
          <a:p>
            <a:pPr algn="ctr">
              <a:lnSpc>
                <a:spcPct val="90000"/>
              </a:lnSpc>
              <a:spcBef>
                <a:spcPct val="0"/>
              </a:spcBef>
            </a:pPr>
            <a:r>
              <a:rPr lang="en-US" sz="3200" kern="1200" dirty="0">
                <a:solidFill>
                  <a:schemeClr val="tx1"/>
                </a:solidFill>
                <a:latin typeface="+mj-lt"/>
                <a:ea typeface="+mj-ea"/>
                <a:cs typeface="+mj-cs"/>
              </a:rPr>
              <a:t>      </a:t>
            </a:r>
            <a:r>
              <a:rPr lang="en-US" sz="3500" kern="1200" dirty="0">
                <a:solidFill>
                  <a:schemeClr val="tx1"/>
                </a:solidFill>
                <a:latin typeface="+mj-lt"/>
                <a:ea typeface="+mj-ea"/>
                <a:cs typeface="+mj-cs"/>
              </a:rPr>
              <a:t>  Climate Justice Advisory Board (CJAB)</a:t>
            </a:r>
          </a:p>
        </p:txBody>
      </p:sp>
      <p:pic>
        <p:nvPicPr>
          <p:cNvPr id="4" name="Google Shape;105;p29" descr="A picture containing shape&#10;&#10;Description automatically generated">
            <a:extLst>
              <a:ext uri="{FF2B5EF4-FFF2-40B4-BE49-F238E27FC236}">
                <a16:creationId xmlns:a16="http://schemas.microsoft.com/office/drawing/2014/main" id="{A2FE9001-5E57-DD98-1B21-0FA2AF5F1D60}"/>
              </a:ext>
            </a:extLst>
          </p:cNvPr>
          <p:cNvPicPr preferRelativeResize="0"/>
          <p:nvPr/>
        </p:nvPicPr>
        <p:blipFill rotWithShape="1">
          <a:blip r:embed="rId4">
            <a:alphaModFix/>
          </a:blip>
          <a:srcRect/>
          <a:stretch/>
        </p:blipFill>
        <p:spPr>
          <a:xfrm>
            <a:off x="-299048" y="9280"/>
            <a:ext cx="9577916" cy="5143500"/>
          </a:xfrm>
          <a:prstGeom prst="rect">
            <a:avLst/>
          </a:prstGeom>
          <a:noFill/>
          <a:ln>
            <a:noFill/>
          </a:ln>
        </p:spPr>
      </p:pic>
    </p:spTree>
    <p:extLst>
      <p:ext uri="{BB962C8B-B14F-4D97-AF65-F5344CB8AC3E}">
        <p14:creationId xmlns:p14="http://schemas.microsoft.com/office/powerpoint/2010/main" val="303645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940B7-4A34-9EB2-839B-E7054818AF4C}"/>
              </a:ext>
            </a:extLst>
          </p:cNvPr>
          <p:cNvSpPr>
            <a:spLocks noGrp="1"/>
          </p:cNvSpPr>
          <p:nvPr>
            <p:ph type="title"/>
          </p:nvPr>
        </p:nvSpPr>
        <p:spPr>
          <a:xfrm>
            <a:off x="619797" y="440141"/>
            <a:ext cx="3172575" cy="2540623"/>
          </a:xfrm>
        </p:spPr>
        <p:txBody>
          <a:bodyPr vert="horz" lIns="91440" tIns="45720" rIns="91440" bIns="45720" rtlCol="0" anchor="b">
            <a:normAutofit/>
          </a:bodyPr>
          <a:lstStyle/>
          <a:p>
            <a:pPr algn="ctr">
              <a:lnSpc>
                <a:spcPct val="90000"/>
              </a:lnSpc>
              <a:spcBef>
                <a:spcPct val="0"/>
              </a:spcBef>
            </a:pPr>
            <a:r>
              <a:rPr lang="en-US" sz="3000" kern="1200">
                <a:solidFill>
                  <a:srgbClr val="FFFFFF"/>
                </a:solidFill>
                <a:latin typeface="+mj-lt"/>
                <a:ea typeface="+mj-ea"/>
                <a:cs typeface="+mj-cs"/>
              </a:rPr>
              <a:t>Community Building </a:t>
            </a:r>
            <a:endParaRPr lang="en-US">
              <a:ea typeface="+mj-ea"/>
              <a:cs typeface="+mj-cs"/>
            </a:endParaRPr>
          </a:p>
        </p:txBody>
      </p:sp>
      <p:sp>
        <p:nvSpPr>
          <p:cNvPr id="3" name="Text Placeholder 2">
            <a:extLst>
              <a:ext uri="{FF2B5EF4-FFF2-40B4-BE49-F238E27FC236}">
                <a16:creationId xmlns:a16="http://schemas.microsoft.com/office/drawing/2014/main" id="{17E751D3-9EFF-36BC-2D10-5A685D34740F}"/>
              </a:ext>
            </a:extLst>
          </p:cNvPr>
          <p:cNvSpPr>
            <a:spLocks noGrp="1"/>
          </p:cNvSpPr>
          <p:nvPr>
            <p:ph type="body" idx="1"/>
          </p:nvPr>
        </p:nvSpPr>
        <p:spPr>
          <a:xfrm>
            <a:off x="4149293" y="64358"/>
            <a:ext cx="5157786" cy="5075499"/>
          </a:xfrm>
        </p:spPr>
        <p:txBody>
          <a:bodyPr spcFirstLastPara="1" vert="horz" wrap="square" lIns="91440" tIns="45720" rIns="91440" bIns="45720" rtlCol="0" anchor="b" anchorCtr="0">
            <a:noAutofit/>
          </a:bodyPr>
          <a:lstStyle/>
          <a:p>
            <a:pPr marL="228600" indent="0">
              <a:lnSpc>
                <a:spcPct val="90000"/>
              </a:lnSpc>
              <a:spcAft>
                <a:spcPts val="600"/>
              </a:spcAft>
              <a:buNone/>
            </a:pPr>
            <a:r>
              <a:rPr lang="en-US" sz="2000" b="1" kern="1200" dirty="0">
                <a:solidFill>
                  <a:schemeClr val="tx1"/>
                </a:solidFill>
                <a:latin typeface="+mn-lt"/>
                <a:ea typeface="+mn-ea"/>
                <a:cs typeface="+mn-cs"/>
              </a:rPr>
              <a:t>Building the CJAB community</a:t>
            </a:r>
            <a:endParaRPr lang="en-US" sz="2000" b="1"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Devel</a:t>
            </a:r>
            <a:r>
              <a:rPr lang="en-US" sz="1800" kern="1200" dirty="0">
                <a:solidFill>
                  <a:srgbClr val="080400"/>
                </a:solidFill>
                <a:latin typeface="+mn-lt"/>
                <a:ea typeface="+mn-ea"/>
                <a:cs typeface="+mn-cs"/>
              </a:rPr>
              <a:t>oped our Climate Justice Definition</a:t>
            </a:r>
            <a:endParaRPr lang="en-US" sz="1800" kern="1200">
              <a:solidFill>
                <a:srgbClr val="080400"/>
              </a:solidFill>
              <a:latin typeface="+mn-lt"/>
            </a:endParaRPr>
          </a:p>
          <a:p>
            <a:pPr indent="-228600">
              <a:lnSpc>
                <a:spcPct val="90000"/>
              </a:lnSpc>
              <a:spcAft>
                <a:spcPts val="600"/>
              </a:spcAft>
              <a:buFont typeface="Arial" panose="020B0604020202020204" pitchFamily="34" charset="0"/>
              <a:buChar char="•"/>
            </a:pPr>
            <a:r>
              <a:rPr lang="en-US" sz="1800" kern="1200" dirty="0">
                <a:solidFill>
                  <a:srgbClr val="080400"/>
                </a:solidFill>
                <a:latin typeface="+mn-lt"/>
                <a:ea typeface="+mn-ea"/>
                <a:cs typeface="+mn-cs"/>
              </a:rPr>
              <a:t>Established board structure</a:t>
            </a:r>
            <a:endParaRPr lang="en-US" sz="1800" kern="1200">
              <a:solidFill>
                <a:srgbClr val="080400"/>
              </a:solidFill>
              <a:latin typeface="+mn-lt"/>
            </a:endParaRPr>
          </a:p>
          <a:p>
            <a:pPr indent="-228600">
              <a:lnSpc>
                <a:spcPct val="90000"/>
              </a:lnSpc>
              <a:spcAft>
                <a:spcPts val="600"/>
              </a:spcAft>
              <a:buFont typeface="Arial" panose="020B0604020202020204" pitchFamily="34" charset="0"/>
              <a:buChar char="•"/>
            </a:pPr>
            <a:r>
              <a:rPr lang="en-US" sz="1800" kern="1200" dirty="0">
                <a:solidFill>
                  <a:srgbClr val="080400"/>
                </a:solidFill>
                <a:latin typeface="+mn-lt"/>
                <a:ea typeface="+mn-ea"/>
                <a:cs typeface="+mn-cs"/>
              </a:rPr>
              <a:t>Hosted outdoor Summer Meet Up</a:t>
            </a:r>
            <a:endParaRPr lang="en-US" sz="1800" kern="1200" dirty="0">
              <a:solidFill>
                <a:srgbClr val="080400"/>
              </a:solidFill>
              <a:latin typeface="+mn-lt"/>
            </a:endParaRPr>
          </a:p>
          <a:p>
            <a:pPr indent="-228600">
              <a:lnSpc>
                <a:spcPct val="90000"/>
              </a:lnSpc>
              <a:spcAft>
                <a:spcPts val="600"/>
              </a:spcAft>
              <a:buFont typeface="Arial" panose="020B0604020202020204" pitchFamily="34" charset="0"/>
              <a:buChar char="•"/>
            </a:pPr>
            <a:r>
              <a:rPr lang="en-US" sz="1800" kern="1200" dirty="0">
                <a:solidFill>
                  <a:srgbClr val="080400"/>
                </a:solidFill>
                <a:latin typeface="+mn-lt"/>
                <a:ea typeface="+mn-ea"/>
                <a:cs typeface="+mn-cs"/>
              </a:rPr>
              <a:t>Started visioning for Year 2</a:t>
            </a:r>
            <a:br>
              <a:rPr lang="en-US" sz="1800" kern="1200" dirty="0">
                <a:latin typeface="+mn-lt"/>
                <a:ea typeface="+mn-ea"/>
                <a:cs typeface="+mn-cs"/>
              </a:rPr>
            </a:br>
            <a:r>
              <a:rPr lang="en-US" sz="600" kern="1200" dirty="0">
                <a:solidFill>
                  <a:schemeClr val="tx1"/>
                </a:solidFill>
                <a:latin typeface="+mn-lt"/>
              </a:rPr>
              <a:t> </a:t>
            </a:r>
            <a:endParaRPr lang="en-US" sz="1800" kern="1200">
              <a:solidFill>
                <a:schemeClr val="tx1"/>
              </a:solidFill>
              <a:latin typeface="+mn-lt"/>
            </a:endParaRPr>
          </a:p>
          <a:p>
            <a:pPr marL="228600" indent="0">
              <a:lnSpc>
                <a:spcPct val="90000"/>
              </a:lnSpc>
              <a:spcAft>
                <a:spcPts val="600"/>
              </a:spcAft>
              <a:buNone/>
            </a:pPr>
            <a:r>
              <a:rPr lang="en-US" sz="2000" b="1" kern="1200" dirty="0">
                <a:solidFill>
                  <a:schemeClr val="tx1"/>
                </a:solidFill>
                <a:latin typeface="+mn-lt"/>
                <a:ea typeface="+mn-ea"/>
                <a:cs typeface="+mn-cs"/>
              </a:rPr>
              <a:t>Getting to know our city's community</a:t>
            </a:r>
            <a:endParaRPr lang="en-US" sz="2000" b="1"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Mayor attended meeting for discussion after Daunte Wright's death </a:t>
            </a:r>
            <a:endParaRPr lang="en-US" sz="18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IRP-PUC role </a:t>
            </a:r>
            <a:endParaRPr lang="en-US" sz="18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EV Spot Network and EV Carshare </a:t>
            </a:r>
            <a:endParaRPr lang="en-US" sz="18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Presentation on Truth in Sale of Housing Energy Disclosure proposal </a:t>
            </a:r>
            <a:endParaRPr lang="en-US" sz="18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Low-income energy efficiency &amp; weatherization presentation </a:t>
            </a:r>
            <a:endParaRPr lang="en-US" sz="18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Youth Commission</a:t>
            </a:r>
            <a:endParaRPr lang="en-US" sz="1800" kern="1200" dirty="0">
              <a:solidFill>
                <a:schemeClr val="tx1"/>
              </a:solidFill>
              <a:latin typeface="+mn-lt"/>
            </a:endParaRPr>
          </a:p>
        </p:txBody>
      </p:sp>
    </p:spTree>
    <p:extLst>
      <p:ext uri="{BB962C8B-B14F-4D97-AF65-F5344CB8AC3E}">
        <p14:creationId xmlns:p14="http://schemas.microsoft.com/office/powerpoint/2010/main" val="186558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0"/>
            <a:ext cx="9144000" cy="5143499"/>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1640" y="-1290"/>
            <a:ext cx="8812530" cy="5130513"/>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540" y="-968"/>
            <a:ext cx="2706134" cy="5144147"/>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4544796" y="584453"/>
            <a:ext cx="3725650"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E1012-19D8-736B-DDB9-47D378BF4F7D}"/>
              </a:ext>
            </a:extLst>
          </p:cNvPr>
          <p:cNvSpPr>
            <a:spLocks noGrp="1"/>
          </p:cNvSpPr>
          <p:nvPr>
            <p:ph type="title"/>
          </p:nvPr>
        </p:nvSpPr>
        <p:spPr>
          <a:xfrm>
            <a:off x="2092039" y="1227151"/>
            <a:ext cx="4947184" cy="2451390"/>
          </a:xfrm>
        </p:spPr>
        <p:txBody>
          <a:bodyPr spcFirstLastPara="1" vert="horz" wrap="square" lIns="91440" tIns="45720" rIns="91440" bIns="45720" rtlCol="0" anchor="ctr" anchorCtr="0">
            <a:normAutofit/>
          </a:bodyPr>
          <a:lstStyle/>
          <a:p>
            <a:pPr algn="ctr">
              <a:lnSpc>
                <a:spcPct val="90000"/>
              </a:lnSpc>
              <a:spcBef>
                <a:spcPct val="0"/>
              </a:spcBef>
            </a:pPr>
            <a:r>
              <a:rPr lang="en-US" sz="3600" kern="1200" dirty="0">
                <a:solidFill>
                  <a:srgbClr val="FFFFFF"/>
                </a:solidFill>
                <a:latin typeface="+mj-lt"/>
                <a:ea typeface="+mj-ea"/>
                <a:cs typeface="+mj-cs"/>
              </a:rPr>
              <a:t>What are CJAB Members most proud of in their first year?</a:t>
            </a:r>
            <a:endParaRPr lang="en-US" dirty="0">
              <a:ea typeface="+mj-ea"/>
              <a:cs typeface="+mj-cs"/>
            </a:endParaRPr>
          </a:p>
        </p:txBody>
      </p:sp>
      <p:sp>
        <p:nvSpPr>
          <p:cNvPr id="28" name="Rectangle 2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735" y="3360028"/>
            <a:ext cx="9134528" cy="178347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225314" y="1224495"/>
            <a:ext cx="5143179" cy="2694194"/>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44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C4A6E-C2A2-1F6B-8E38-CFC485FB4856}"/>
              </a:ext>
            </a:extLst>
          </p:cNvPr>
          <p:cNvSpPr>
            <a:spLocks noGrp="1"/>
          </p:cNvSpPr>
          <p:nvPr>
            <p:ph type="title"/>
          </p:nvPr>
        </p:nvSpPr>
        <p:spPr>
          <a:xfrm>
            <a:off x="619797" y="440141"/>
            <a:ext cx="3172575" cy="2540623"/>
          </a:xfrm>
        </p:spPr>
        <p:txBody>
          <a:bodyPr vert="horz" lIns="91440" tIns="45720" rIns="91440" bIns="45720" rtlCol="0" anchor="b">
            <a:normAutofit/>
          </a:bodyPr>
          <a:lstStyle/>
          <a:p>
            <a:pPr algn="ctr">
              <a:lnSpc>
                <a:spcPct val="90000"/>
              </a:lnSpc>
              <a:spcBef>
                <a:spcPct val="0"/>
              </a:spcBef>
            </a:pPr>
            <a:r>
              <a:rPr lang="en-US" sz="3000" kern="1200">
                <a:solidFill>
                  <a:srgbClr val="FFFFFF"/>
                </a:solidFill>
                <a:latin typeface="+mj-lt"/>
                <a:ea typeface="+mj-ea"/>
                <a:cs typeface="+mj-cs"/>
              </a:rPr>
              <a:t>Building a Caring Community</a:t>
            </a:r>
            <a:endParaRPr lang="en-US">
              <a:ea typeface="+mj-ea"/>
              <a:cs typeface="+mj-cs"/>
            </a:endParaRPr>
          </a:p>
        </p:txBody>
      </p:sp>
      <p:sp>
        <p:nvSpPr>
          <p:cNvPr id="3" name="Text Placeholder 2">
            <a:extLst>
              <a:ext uri="{FF2B5EF4-FFF2-40B4-BE49-F238E27FC236}">
                <a16:creationId xmlns:a16="http://schemas.microsoft.com/office/drawing/2014/main" id="{33B0E104-14F1-1E4B-291D-E16D3357E372}"/>
              </a:ext>
            </a:extLst>
          </p:cNvPr>
          <p:cNvSpPr>
            <a:spLocks noGrp="1"/>
          </p:cNvSpPr>
          <p:nvPr>
            <p:ph type="body" idx="1"/>
          </p:nvPr>
        </p:nvSpPr>
        <p:spPr>
          <a:xfrm>
            <a:off x="4264455" y="495393"/>
            <a:ext cx="4914073" cy="4159535"/>
          </a:xfrm>
        </p:spPr>
        <p:txBody>
          <a:bodyPr spcFirstLastPara="1" vert="horz" wrap="square" lIns="91440" tIns="45720" rIns="91440" bIns="45720" rtlCol="0" anchor="ctr" anchorCtr="0">
            <a:noAutofit/>
          </a:bodyPr>
          <a:lstStyle/>
          <a:p>
            <a:pPr marL="0" indent="0">
              <a:lnSpc>
                <a:spcPct val="90000"/>
              </a:lnSpc>
              <a:spcAft>
                <a:spcPts val="600"/>
              </a:spcAft>
              <a:buNone/>
            </a:pPr>
            <a:r>
              <a:rPr lang="en-US" sz="2000" i="1" kern="1200">
                <a:solidFill>
                  <a:schemeClr val="tx1"/>
                </a:solidFill>
                <a:latin typeface="+mn-lt"/>
                <a:ea typeface="+mn-ea"/>
                <a:cs typeface="+mn-cs"/>
              </a:rPr>
              <a:t>"Our collaborative approach to defining climate justice was very memorable. It spoke to our ability to be thoughtful in this important work."</a:t>
            </a:r>
            <a:endParaRPr lang="en-US" sz="2000" i="1" kern="1200">
              <a:solidFill>
                <a:schemeClr val="tx1"/>
              </a:solidFill>
              <a:latin typeface="+mn-lt"/>
            </a:endParaRPr>
          </a:p>
          <a:p>
            <a:pPr marL="0" indent="0">
              <a:lnSpc>
                <a:spcPct val="90000"/>
              </a:lnSpc>
              <a:spcAft>
                <a:spcPts val="600"/>
              </a:spcAft>
              <a:buNone/>
            </a:pPr>
            <a:endParaRPr lang="en-US" sz="2000" kern="1200">
              <a:solidFill>
                <a:schemeClr val="tx1"/>
              </a:solidFill>
              <a:latin typeface="+mn-lt"/>
              <a:ea typeface="+mn-ea"/>
              <a:cs typeface="+mn-cs"/>
            </a:endParaRPr>
          </a:p>
          <a:p>
            <a:pPr marL="0" indent="0">
              <a:lnSpc>
                <a:spcPct val="90000"/>
              </a:lnSpc>
              <a:spcAft>
                <a:spcPts val="600"/>
              </a:spcAft>
              <a:buNone/>
            </a:pPr>
            <a:r>
              <a:rPr lang="en-US" sz="2000" i="1" kern="1200">
                <a:solidFill>
                  <a:schemeClr val="tx1"/>
                </a:solidFill>
                <a:latin typeface="+mn-lt"/>
                <a:ea typeface="+mn-ea"/>
                <a:cs typeface="+mn-cs"/>
              </a:rPr>
              <a:t>"The courage of our members to use their voice to advocate for climate justice. It's powerful when a diverse group of strangers share a unified purpose."</a:t>
            </a:r>
            <a:endParaRPr lang="en-US" sz="2000" i="1" kern="1200">
              <a:solidFill>
                <a:schemeClr val="tx1"/>
              </a:solidFill>
              <a:latin typeface="+mn-lt"/>
            </a:endParaRPr>
          </a:p>
          <a:p>
            <a:pPr marL="0" indent="0">
              <a:lnSpc>
                <a:spcPct val="90000"/>
              </a:lnSpc>
              <a:spcAft>
                <a:spcPts val="600"/>
              </a:spcAft>
              <a:buNone/>
            </a:pPr>
            <a:endParaRPr lang="en-US" sz="2000" kern="1200">
              <a:solidFill>
                <a:schemeClr val="tx1"/>
              </a:solidFill>
              <a:latin typeface="+mn-lt"/>
              <a:ea typeface="+mn-ea"/>
              <a:cs typeface="+mn-cs"/>
            </a:endParaRPr>
          </a:p>
          <a:p>
            <a:pPr marL="0" indent="0">
              <a:lnSpc>
                <a:spcPct val="90000"/>
              </a:lnSpc>
              <a:spcAft>
                <a:spcPts val="600"/>
              </a:spcAft>
              <a:buNone/>
            </a:pPr>
            <a:r>
              <a:rPr lang="en-US" sz="2000" i="1" kern="1200">
                <a:solidFill>
                  <a:schemeClr val="tx1"/>
                </a:solidFill>
                <a:latin typeface="+mn-lt"/>
                <a:ea typeface="+mn-ea"/>
                <a:cs typeface="+mn-cs"/>
              </a:rPr>
              <a:t>"How passionate people are and motivated to improve the lives of our community members and Saint Paul."</a:t>
            </a:r>
            <a:endParaRPr lang="en-US" sz="2000" i="1" kern="1200">
              <a:solidFill>
                <a:schemeClr val="tx1"/>
              </a:solidFill>
              <a:latin typeface="+mn-lt"/>
            </a:endParaRPr>
          </a:p>
        </p:txBody>
      </p:sp>
    </p:spTree>
    <p:extLst>
      <p:ext uri="{BB962C8B-B14F-4D97-AF65-F5344CB8AC3E}">
        <p14:creationId xmlns:p14="http://schemas.microsoft.com/office/powerpoint/2010/main" val="108004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38F42-C4A1-F17C-8EA6-8951C986D40C}"/>
              </a:ext>
            </a:extLst>
          </p:cNvPr>
          <p:cNvSpPr>
            <a:spLocks noGrp="1"/>
          </p:cNvSpPr>
          <p:nvPr>
            <p:ph type="title"/>
          </p:nvPr>
        </p:nvSpPr>
        <p:spPr>
          <a:xfrm>
            <a:off x="619797" y="440141"/>
            <a:ext cx="3172575" cy="2540623"/>
          </a:xfrm>
        </p:spPr>
        <p:txBody>
          <a:bodyPr vert="horz" lIns="91440" tIns="45720" rIns="91440" bIns="45720" rtlCol="0" anchor="b">
            <a:normAutofit/>
          </a:bodyPr>
          <a:lstStyle/>
          <a:p>
            <a:pPr algn="ctr">
              <a:lnSpc>
                <a:spcPct val="90000"/>
              </a:lnSpc>
              <a:spcBef>
                <a:spcPct val="0"/>
              </a:spcBef>
            </a:pPr>
            <a:r>
              <a:rPr lang="en-US" sz="3000" kern="1200">
                <a:solidFill>
                  <a:srgbClr val="FFFFFF"/>
                </a:solidFill>
                <a:latin typeface="+mj-lt"/>
                <a:ea typeface="+mj-ea"/>
                <a:cs typeface="+mj-cs"/>
              </a:rPr>
              <a:t>Learning</a:t>
            </a:r>
            <a:endParaRPr lang="en-US">
              <a:ea typeface="+mj-ea"/>
              <a:cs typeface="+mj-cs"/>
            </a:endParaRPr>
          </a:p>
        </p:txBody>
      </p:sp>
      <p:sp>
        <p:nvSpPr>
          <p:cNvPr id="3" name="Text Placeholder 2">
            <a:extLst>
              <a:ext uri="{FF2B5EF4-FFF2-40B4-BE49-F238E27FC236}">
                <a16:creationId xmlns:a16="http://schemas.microsoft.com/office/drawing/2014/main" id="{02DFA830-84A8-E22D-764C-1FABFBB9189B}"/>
              </a:ext>
            </a:extLst>
          </p:cNvPr>
          <p:cNvSpPr>
            <a:spLocks noGrp="1"/>
          </p:cNvSpPr>
          <p:nvPr>
            <p:ph type="body" idx="1"/>
          </p:nvPr>
        </p:nvSpPr>
        <p:spPr>
          <a:xfrm>
            <a:off x="4272738" y="48132"/>
            <a:ext cx="4822965" cy="5062339"/>
          </a:xfrm>
        </p:spPr>
        <p:txBody>
          <a:bodyPr spcFirstLastPara="1" vert="horz" wrap="square" lIns="91440" tIns="45720" rIns="91440" bIns="45720" rtlCol="0" anchor="ctr" anchorCtr="0">
            <a:noAutofit/>
          </a:bodyPr>
          <a:lstStyle/>
          <a:p>
            <a:pPr marL="139700" indent="0">
              <a:buNone/>
            </a:pPr>
            <a:r>
              <a:rPr lang="en-US" sz="2000" i="1" kern="1200"/>
              <a:t>"I think before joining the CJAB and reading the CARP and all the different maps of the city really showed the challenges and inequities we have in Saint Paul without any words."    </a:t>
            </a:r>
            <a:endParaRPr lang="en-US" sz="2000" i="1"/>
          </a:p>
          <a:p>
            <a:pPr marL="139700" indent="0">
              <a:buNone/>
            </a:pPr>
            <a:r>
              <a:rPr lang="en-US" sz="2000" kern="1200"/>
              <a:t>        </a:t>
            </a:r>
            <a:endParaRPr lang="en-US" sz="2000"/>
          </a:p>
          <a:p>
            <a:pPr marL="139700" indent="0">
              <a:buNone/>
            </a:pPr>
            <a:r>
              <a:rPr lang="en-US" sz="2000" i="1" kern="1200"/>
              <a:t>"The most memorable part about CJAB in the first year was learning about the different programs in energy the City of Saint Paul offer and presenters for taking their time to talk with us."</a:t>
            </a:r>
            <a:endParaRPr lang="en-US" sz="2000" i="1"/>
          </a:p>
          <a:p>
            <a:pPr marL="139700" indent="0">
              <a:buNone/>
            </a:pPr>
            <a:endParaRPr lang="en-US" sz="2000" i="1" kern="1200"/>
          </a:p>
          <a:p>
            <a:pPr marL="196850" indent="0">
              <a:lnSpc>
                <a:spcPct val="90000"/>
              </a:lnSpc>
              <a:spcAft>
                <a:spcPts val="600"/>
              </a:spcAft>
              <a:buNone/>
            </a:pPr>
            <a:r>
              <a:rPr lang="en-US" sz="2000" i="1" kern="1200"/>
              <a:t>"The conversation with Mayor Carter. To be able to talk about the CJAB and our role."</a:t>
            </a:r>
            <a:endParaRPr lang="en-US" sz="2000" i="1"/>
          </a:p>
        </p:txBody>
      </p:sp>
    </p:spTree>
    <p:extLst>
      <p:ext uri="{BB962C8B-B14F-4D97-AF65-F5344CB8AC3E}">
        <p14:creationId xmlns:p14="http://schemas.microsoft.com/office/powerpoint/2010/main" val="28528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E963D-F5B7-7840-9CC6-B3B676B28BB1}"/>
              </a:ext>
            </a:extLst>
          </p:cNvPr>
          <p:cNvSpPr>
            <a:spLocks noGrp="1"/>
          </p:cNvSpPr>
          <p:nvPr>
            <p:ph type="title"/>
          </p:nvPr>
        </p:nvSpPr>
        <p:spPr>
          <a:xfrm>
            <a:off x="619797" y="440141"/>
            <a:ext cx="3172575" cy="2540623"/>
          </a:xfrm>
        </p:spPr>
        <p:txBody>
          <a:bodyPr vert="horz" lIns="91440" tIns="45720" rIns="91440" bIns="45720" rtlCol="0" anchor="b">
            <a:normAutofit/>
          </a:bodyPr>
          <a:lstStyle/>
          <a:p>
            <a:pPr algn="r">
              <a:lnSpc>
                <a:spcPct val="90000"/>
              </a:lnSpc>
              <a:spcBef>
                <a:spcPct val="0"/>
              </a:spcBef>
            </a:pP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sp>
        <p:nvSpPr>
          <p:cNvPr id="6" name="TextBox 5">
            <a:extLst>
              <a:ext uri="{FF2B5EF4-FFF2-40B4-BE49-F238E27FC236}">
                <a16:creationId xmlns:a16="http://schemas.microsoft.com/office/drawing/2014/main" id="{2B86FBA4-0DDF-6E2D-EB91-2E361B2D32BD}"/>
              </a:ext>
            </a:extLst>
          </p:cNvPr>
          <p:cNvSpPr txBox="1"/>
          <p:nvPr/>
        </p:nvSpPr>
        <p:spPr>
          <a:xfrm>
            <a:off x="4444211" y="495393"/>
            <a:ext cx="4494122" cy="415953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500" b="1" dirty="0">
                <a:latin typeface="Open Sans"/>
              </a:rPr>
              <a:t>Identified Priorities:</a:t>
            </a:r>
            <a:endParaRPr lang="en-US" sz="2500" dirty="0"/>
          </a:p>
          <a:p>
            <a:pPr marL="482600" indent="-228600">
              <a:lnSpc>
                <a:spcPct val="90000"/>
              </a:lnSpc>
              <a:spcAft>
                <a:spcPts val="600"/>
              </a:spcAft>
              <a:buFont typeface="Arial" panose="020B0604020202020204" pitchFamily="34" charset="0"/>
              <a:buChar char="•"/>
            </a:pPr>
            <a:r>
              <a:rPr lang="en-US" sz="2000" dirty="0">
                <a:latin typeface="Open Sans"/>
              </a:rPr>
              <a:t>Transportation</a:t>
            </a:r>
          </a:p>
          <a:p>
            <a:pPr marL="482600" indent="-228600">
              <a:lnSpc>
                <a:spcPct val="90000"/>
              </a:lnSpc>
              <a:spcAft>
                <a:spcPts val="600"/>
              </a:spcAft>
              <a:buFont typeface="Arial" panose="020B0604020202020204" pitchFamily="34" charset="0"/>
              <a:buChar char="•"/>
            </a:pPr>
            <a:r>
              <a:rPr lang="en-US" sz="2000" dirty="0">
                <a:latin typeface="Open Sans"/>
              </a:rPr>
              <a:t>Energy burden</a:t>
            </a:r>
          </a:p>
          <a:p>
            <a:pPr marL="482600" lvl="2" indent="-228600">
              <a:lnSpc>
                <a:spcPct val="90000"/>
              </a:lnSpc>
              <a:spcAft>
                <a:spcPts val="600"/>
              </a:spcAft>
              <a:buFont typeface="Arial" panose="020B0604020202020204" pitchFamily="34" charset="0"/>
              <a:buChar char="•"/>
            </a:pPr>
            <a:r>
              <a:rPr lang="en-US" sz="2000" dirty="0">
                <a:latin typeface="Open Sans"/>
              </a:rPr>
              <a:t>Green workforce development and inclusion</a:t>
            </a:r>
          </a:p>
          <a:p>
            <a:pPr marL="482600" indent="-228600">
              <a:lnSpc>
                <a:spcPct val="90000"/>
              </a:lnSpc>
              <a:spcAft>
                <a:spcPts val="600"/>
              </a:spcAft>
              <a:buFont typeface="Arial" panose="020B0604020202020204" pitchFamily="34" charset="0"/>
              <a:buChar char="•"/>
            </a:pPr>
            <a:r>
              <a:rPr lang="en-US" sz="2000" dirty="0">
                <a:latin typeface="Open Sans"/>
              </a:rPr>
              <a:t>Emergency preparedness</a:t>
            </a:r>
          </a:p>
          <a:p>
            <a:pPr marL="482600" indent="-228600">
              <a:lnSpc>
                <a:spcPct val="90000"/>
              </a:lnSpc>
              <a:spcAft>
                <a:spcPts val="600"/>
              </a:spcAft>
              <a:buFont typeface="Arial" panose="020B0604020202020204" pitchFamily="34" charset="0"/>
              <a:buChar char="•"/>
            </a:pPr>
            <a:r>
              <a:rPr lang="en-US" sz="2000" dirty="0">
                <a:latin typeface="Open Sans"/>
              </a:rPr>
              <a:t>Communication/education with community  </a:t>
            </a:r>
          </a:p>
        </p:txBody>
      </p:sp>
      <p:sp>
        <p:nvSpPr>
          <p:cNvPr id="5" name="Title 1">
            <a:extLst>
              <a:ext uri="{FF2B5EF4-FFF2-40B4-BE49-F238E27FC236}">
                <a16:creationId xmlns:a16="http://schemas.microsoft.com/office/drawing/2014/main" id="{C5D00EAB-2836-1442-BC48-87177BC9AFF7}"/>
              </a:ext>
            </a:extLst>
          </p:cNvPr>
          <p:cNvSpPr txBox="1">
            <a:spLocks/>
          </p:cNvSpPr>
          <p:nvPr/>
        </p:nvSpPr>
        <p:spPr>
          <a:xfrm>
            <a:off x="772197" y="592541"/>
            <a:ext cx="3172575" cy="2540623"/>
          </a:xfrm>
          <a:prstGeom prst="rect">
            <a:avLst/>
          </a:prstGeom>
          <a:noFill/>
          <a:ln>
            <a:noFill/>
          </a:ln>
        </p:spPr>
        <p:txBody>
          <a:bodyPr spcFirstLastPara="1" vert="horz" wrap="square" lIns="91440" tIns="45720" rIns="91440" bIns="45720" rtlCol="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ed Hat Text"/>
              <a:buNone/>
              <a:defRPr sz="2400" b="1" i="0" u="none" strike="noStrike" cap="none">
                <a:solidFill>
                  <a:schemeClr val="dk1"/>
                </a:solidFill>
                <a:latin typeface="Red Hat Text"/>
                <a:ea typeface="Red Hat Text"/>
                <a:cs typeface="Red Hat Text"/>
                <a:sym typeface="Red Hat Text"/>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Verdana"/>
                <a:ea typeface="Verdana"/>
                <a:cs typeface="Verdana"/>
                <a:sym typeface="Verdana"/>
              </a:defRPr>
            </a:lvl9pPr>
          </a:lstStyle>
          <a:p>
            <a:pPr algn="ctr">
              <a:lnSpc>
                <a:spcPct val="90000"/>
              </a:lnSpc>
              <a:spcBef>
                <a:spcPct val="0"/>
              </a:spcBef>
            </a:pPr>
            <a:r>
              <a:rPr lang="en-US" sz="3000" kern="1200" dirty="0">
                <a:solidFill>
                  <a:srgbClr val="FFFFFF"/>
                </a:solidFill>
                <a:latin typeface="+mj-lt"/>
                <a:ea typeface="+mj-ea"/>
                <a:cs typeface="+mj-cs"/>
              </a:rPr>
              <a:t>Looking Ahead</a:t>
            </a:r>
            <a:endParaRPr lang="en-US" dirty="0">
              <a:ea typeface="+mj-ea"/>
              <a:cs typeface="+mj-cs"/>
            </a:endParaRPr>
          </a:p>
        </p:txBody>
      </p:sp>
    </p:spTree>
    <p:extLst>
      <p:ext uri="{BB962C8B-B14F-4D97-AF65-F5344CB8AC3E}">
        <p14:creationId xmlns:p14="http://schemas.microsoft.com/office/powerpoint/2010/main" val="213074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504D-0B5E-A27D-A2C2-E7D971EBF05F}"/>
              </a:ext>
            </a:extLst>
          </p:cNvPr>
          <p:cNvSpPr>
            <a:spLocks noGrp="1"/>
          </p:cNvSpPr>
          <p:nvPr>
            <p:ph type="title"/>
          </p:nvPr>
        </p:nvSpPr>
        <p:spPr>
          <a:xfrm>
            <a:off x="347850" y="1038750"/>
            <a:ext cx="7957200" cy="697500"/>
          </a:xfrm>
        </p:spPr>
        <p:txBody>
          <a:bodyPr/>
          <a:lstStyle/>
          <a:p>
            <a:r>
              <a:rPr lang="en-US"/>
              <a:t>Transportation</a:t>
            </a:r>
          </a:p>
        </p:txBody>
      </p:sp>
      <p:sp>
        <p:nvSpPr>
          <p:cNvPr id="3" name="Text Placeholder 2">
            <a:extLst>
              <a:ext uri="{FF2B5EF4-FFF2-40B4-BE49-F238E27FC236}">
                <a16:creationId xmlns:a16="http://schemas.microsoft.com/office/drawing/2014/main" id="{302F2715-0416-4919-BAD9-22EB28E7C341}"/>
              </a:ext>
            </a:extLst>
          </p:cNvPr>
          <p:cNvSpPr>
            <a:spLocks noGrp="1"/>
          </p:cNvSpPr>
          <p:nvPr>
            <p:ph type="body" idx="1"/>
          </p:nvPr>
        </p:nvSpPr>
        <p:spPr>
          <a:xfrm>
            <a:off x="347850" y="1552433"/>
            <a:ext cx="8560450" cy="2818800"/>
          </a:xfrm>
        </p:spPr>
        <p:txBody>
          <a:bodyPr/>
          <a:lstStyle/>
          <a:p>
            <a:r>
              <a:rPr lang="en-US" sz="2000" dirty="0">
                <a:solidFill>
                  <a:srgbClr val="080400"/>
                </a:solidFill>
              </a:rPr>
              <a:t>Gas-powered automobiles are greenhouse gas contributor, local pollution impact</a:t>
            </a:r>
          </a:p>
          <a:p>
            <a:r>
              <a:rPr lang="en-US" sz="2000" dirty="0">
                <a:solidFill>
                  <a:srgbClr val="080400"/>
                </a:solidFill>
              </a:rPr>
              <a:t>Inequitable access to transit options</a:t>
            </a:r>
          </a:p>
          <a:p>
            <a:r>
              <a:rPr lang="en-US" sz="2000" dirty="0">
                <a:solidFill>
                  <a:srgbClr val="080400"/>
                </a:solidFill>
              </a:rPr>
              <a:t>Car-ownership is expensive</a:t>
            </a:r>
          </a:p>
          <a:p>
            <a:r>
              <a:rPr lang="en-US" sz="2000" dirty="0">
                <a:solidFill>
                  <a:srgbClr val="080400"/>
                </a:solidFill>
              </a:rPr>
              <a:t>Lack of cars in a car-centric community results in time-consuming transit</a:t>
            </a:r>
          </a:p>
          <a:p>
            <a:r>
              <a:rPr lang="en-US" sz="2000" dirty="0">
                <a:solidFill>
                  <a:srgbClr val="080400"/>
                </a:solidFill>
              </a:rPr>
              <a:t>Extreme weather events could greatly impact car-less households </a:t>
            </a:r>
            <a:endParaRPr lang="en-US"/>
          </a:p>
          <a:p>
            <a:endParaRPr lang="en-US" sz="2000" dirty="0">
              <a:solidFill>
                <a:srgbClr val="080400"/>
              </a:solidFill>
            </a:endParaRPr>
          </a:p>
          <a:p>
            <a:endParaRPr lang="en-US" dirty="0">
              <a:solidFill>
                <a:srgbClr val="080400"/>
              </a:solidFill>
            </a:endParaRPr>
          </a:p>
        </p:txBody>
      </p:sp>
      <p:pic>
        <p:nvPicPr>
          <p:cNvPr id="4" name="Picture 4">
            <a:extLst>
              <a:ext uri="{FF2B5EF4-FFF2-40B4-BE49-F238E27FC236}">
                <a16:creationId xmlns:a16="http://schemas.microsoft.com/office/drawing/2014/main" id="{61FFC995-09E1-A4B9-AD35-B2B1074F2723}"/>
              </a:ext>
            </a:extLst>
          </p:cNvPr>
          <p:cNvPicPr>
            <a:picLocks noChangeAspect="1"/>
          </p:cNvPicPr>
          <p:nvPr/>
        </p:nvPicPr>
        <p:blipFill>
          <a:blip r:embed="rId3"/>
          <a:stretch>
            <a:fillRect/>
          </a:stretch>
        </p:blipFill>
        <p:spPr>
          <a:xfrm>
            <a:off x="2597150" y="4001475"/>
            <a:ext cx="3949700" cy="1024632"/>
          </a:xfrm>
          <a:prstGeom prst="rect">
            <a:avLst/>
          </a:prstGeom>
        </p:spPr>
      </p:pic>
    </p:spTree>
    <p:extLst>
      <p:ext uri="{BB962C8B-B14F-4D97-AF65-F5344CB8AC3E}">
        <p14:creationId xmlns:p14="http://schemas.microsoft.com/office/powerpoint/2010/main" val="70377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4EB8-0F90-87D1-E65D-8838C816D359}"/>
              </a:ext>
            </a:extLst>
          </p:cNvPr>
          <p:cNvSpPr>
            <a:spLocks noGrp="1"/>
          </p:cNvSpPr>
          <p:nvPr>
            <p:ph type="title"/>
          </p:nvPr>
        </p:nvSpPr>
        <p:spPr>
          <a:xfrm>
            <a:off x="485433" y="1038750"/>
            <a:ext cx="7957200" cy="697500"/>
          </a:xfrm>
        </p:spPr>
        <p:txBody>
          <a:bodyPr/>
          <a:lstStyle/>
          <a:p>
            <a:r>
              <a:rPr lang="en-US"/>
              <a:t>Energy Burden</a:t>
            </a:r>
          </a:p>
        </p:txBody>
      </p:sp>
      <p:sp>
        <p:nvSpPr>
          <p:cNvPr id="3" name="Text Placeholder 2">
            <a:extLst>
              <a:ext uri="{FF2B5EF4-FFF2-40B4-BE49-F238E27FC236}">
                <a16:creationId xmlns:a16="http://schemas.microsoft.com/office/drawing/2014/main" id="{10A63D5E-0A98-F8A0-05EF-633E8A46FEC6}"/>
              </a:ext>
            </a:extLst>
          </p:cNvPr>
          <p:cNvSpPr>
            <a:spLocks noGrp="1"/>
          </p:cNvSpPr>
          <p:nvPr>
            <p:ph type="body" idx="1"/>
          </p:nvPr>
        </p:nvSpPr>
        <p:spPr>
          <a:xfrm>
            <a:off x="464267" y="1732350"/>
            <a:ext cx="7957200" cy="1665217"/>
          </a:xfrm>
        </p:spPr>
        <p:txBody>
          <a:bodyPr/>
          <a:lstStyle/>
          <a:p>
            <a:r>
              <a:rPr lang="en-US" sz="2000" dirty="0"/>
              <a:t>We all want healthy homes and energy efficiency. How should the city prioritize these efforts in the short-term?</a:t>
            </a:r>
          </a:p>
          <a:p>
            <a:pPr marL="139700" indent="0">
              <a:buNone/>
            </a:pPr>
            <a:endParaRPr lang="en-US" sz="2000" dirty="0"/>
          </a:p>
          <a:p>
            <a:r>
              <a:rPr lang="en-US" sz="2000" dirty="0"/>
              <a:t>Funding from the American Rescue Plan could provide support to those who are the most burdened</a:t>
            </a:r>
          </a:p>
          <a:p>
            <a:pPr marL="139700" indent="0">
              <a:buNone/>
            </a:pPr>
            <a:endParaRPr lang="en-US"/>
          </a:p>
        </p:txBody>
      </p:sp>
      <p:pic>
        <p:nvPicPr>
          <p:cNvPr id="4" name="Picture 4">
            <a:extLst>
              <a:ext uri="{FF2B5EF4-FFF2-40B4-BE49-F238E27FC236}">
                <a16:creationId xmlns:a16="http://schemas.microsoft.com/office/drawing/2014/main" id="{16E61306-D2E0-83BD-A70B-D751241B836A}"/>
              </a:ext>
            </a:extLst>
          </p:cNvPr>
          <p:cNvPicPr>
            <a:picLocks noChangeAspect="1"/>
          </p:cNvPicPr>
          <p:nvPr/>
        </p:nvPicPr>
        <p:blipFill>
          <a:blip r:embed="rId3"/>
          <a:stretch>
            <a:fillRect/>
          </a:stretch>
        </p:blipFill>
        <p:spPr>
          <a:xfrm>
            <a:off x="1972734" y="3396209"/>
            <a:ext cx="5526616" cy="1663664"/>
          </a:xfrm>
          <a:prstGeom prst="rect">
            <a:avLst/>
          </a:prstGeom>
        </p:spPr>
      </p:pic>
    </p:spTree>
    <p:extLst>
      <p:ext uri="{BB962C8B-B14F-4D97-AF65-F5344CB8AC3E}">
        <p14:creationId xmlns:p14="http://schemas.microsoft.com/office/powerpoint/2010/main" val="239706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9A8F-CB22-6584-93E7-87B34AEFBAD7}"/>
              </a:ext>
            </a:extLst>
          </p:cNvPr>
          <p:cNvSpPr>
            <a:spLocks noGrp="1"/>
          </p:cNvSpPr>
          <p:nvPr>
            <p:ph type="title"/>
          </p:nvPr>
        </p:nvSpPr>
        <p:spPr/>
        <p:txBody>
          <a:bodyPr/>
          <a:lstStyle/>
          <a:p>
            <a:r>
              <a:rPr lang="en-US" dirty="0">
                <a:solidFill>
                  <a:schemeClr val="tx1"/>
                </a:solidFill>
              </a:rPr>
              <a:t>Green Workforce Development and Inclusion</a:t>
            </a:r>
          </a:p>
        </p:txBody>
      </p:sp>
      <p:sp>
        <p:nvSpPr>
          <p:cNvPr id="3" name="Text Placeholder 2">
            <a:extLst>
              <a:ext uri="{FF2B5EF4-FFF2-40B4-BE49-F238E27FC236}">
                <a16:creationId xmlns:a16="http://schemas.microsoft.com/office/drawing/2014/main" id="{1D17DCB9-26D1-CDFD-11E7-08FE5F3D50B4}"/>
              </a:ext>
            </a:extLst>
          </p:cNvPr>
          <p:cNvSpPr>
            <a:spLocks noGrp="1"/>
          </p:cNvSpPr>
          <p:nvPr>
            <p:ph type="body" idx="1"/>
          </p:nvPr>
        </p:nvSpPr>
        <p:spPr>
          <a:xfrm>
            <a:off x="305517" y="1668850"/>
            <a:ext cx="5163200" cy="2818800"/>
          </a:xfrm>
        </p:spPr>
        <p:txBody>
          <a:bodyPr/>
          <a:lstStyle/>
          <a:p>
            <a:r>
              <a:rPr lang="en-US" sz="2000" dirty="0"/>
              <a:t>What opportunities should the city advise on? How will the city support a "Building Green Saint Paul"?</a:t>
            </a:r>
            <a:endParaRPr lang="en-US" dirty="0"/>
          </a:p>
          <a:p>
            <a:pPr marL="139700" indent="0">
              <a:buNone/>
            </a:pPr>
            <a:endParaRPr lang="en-US" sz="2000" dirty="0"/>
          </a:p>
          <a:p>
            <a:r>
              <a:rPr lang="en-US" sz="2000" dirty="0"/>
              <a:t>How can Saint Paul position itself as a leader when it comes to today’s workforce and the workforce of the future?  </a:t>
            </a:r>
          </a:p>
        </p:txBody>
      </p:sp>
      <p:pic>
        <p:nvPicPr>
          <p:cNvPr id="8" name="Picture 9">
            <a:extLst>
              <a:ext uri="{FF2B5EF4-FFF2-40B4-BE49-F238E27FC236}">
                <a16:creationId xmlns:a16="http://schemas.microsoft.com/office/drawing/2014/main" id="{6D8CBE91-A619-4B09-B655-F93EFE35862E}"/>
              </a:ext>
            </a:extLst>
          </p:cNvPr>
          <p:cNvPicPr>
            <a:picLocks noChangeAspect="1"/>
          </p:cNvPicPr>
          <p:nvPr/>
        </p:nvPicPr>
        <p:blipFill>
          <a:blip r:embed="rId3"/>
          <a:stretch>
            <a:fillRect/>
          </a:stretch>
        </p:blipFill>
        <p:spPr>
          <a:xfrm>
            <a:off x="5465234" y="2191808"/>
            <a:ext cx="3568700" cy="2019300"/>
          </a:xfrm>
          <a:prstGeom prst="rect">
            <a:avLst/>
          </a:prstGeom>
        </p:spPr>
      </p:pic>
    </p:spTree>
    <p:extLst>
      <p:ext uri="{BB962C8B-B14F-4D97-AF65-F5344CB8AC3E}">
        <p14:creationId xmlns:p14="http://schemas.microsoft.com/office/powerpoint/2010/main" val="200318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4EDB-930D-AC48-85A9-0F30E936E68C}"/>
              </a:ext>
            </a:extLst>
          </p:cNvPr>
          <p:cNvSpPr>
            <a:spLocks noGrp="1"/>
          </p:cNvSpPr>
          <p:nvPr>
            <p:ph type="title"/>
          </p:nvPr>
        </p:nvSpPr>
        <p:spPr/>
        <p:txBody>
          <a:bodyPr/>
          <a:lstStyle/>
          <a:p>
            <a:pPr marL="254000">
              <a:lnSpc>
                <a:spcPct val="90000"/>
              </a:lnSpc>
              <a:spcAft>
                <a:spcPts val="600"/>
              </a:spcAft>
            </a:pPr>
            <a:r>
              <a:rPr lang="en-US">
                <a:solidFill>
                  <a:schemeClr val="tx1"/>
                </a:solidFill>
              </a:rPr>
              <a:t>Emergency Preparedness</a:t>
            </a:r>
          </a:p>
          <a:p>
            <a:endParaRPr lang="en-US"/>
          </a:p>
        </p:txBody>
      </p:sp>
      <p:sp>
        <p:nvSpPr>
          <p:cNvPr id="3" name="Text Placeholder 2">
            <a:extLst>
              <a:ext uri="{FF2B5EF4-FFF2-40B4-BE49-F238E27FC236}">
                <a16:creationId xmlns:a16="http://schemas.microsoft.com/office/drawing/2014/main" id="{C5758BCE-919E-1275-5ADF-C9B89874F527}"/>
              </a:ext>
            </a:extLst>
          </p:cNvPr>
          <p:cNvSpPr>
            <a:spLocks noGrp="1"/>
          </p:cNvSpPr>
          <p:nvPr>
            <p:ph type="body" idx="1"/>
          </p:nvPr>
        </p:nvSpPr>
        <p:spPr/>
        <p:txBody>
          <a:bodyPr/>
          <a:lstStyle/>
          <a:p>
            <a:r>
              <a:rPr lang="en-US" sz="2000" dirty="0"/>
              <a:t>How can we ensure residents are better prepared and educated?</a:t>
            </a:r>
          </a:p>
          <a:p>
            <a:r>
              <a:rPr lang="en-US" sz="2000" dirty="0"/>
              <a:t>Where can the "American Rescue Plan" support?</a:t>
            </a:r>
          </a:p>
        </p:txBody>
      </p:sp>
      <p:pic>
        <p:nvPicPr>
          <p:cNvPr id="4" name="Picture 4">
            <a:extLst>
              <a:ext uri="{FF2B5EF4-FFF2-40B4-BE49-F238E27FC236}">
                <a16:creationId xmlns:a16="http://schemas.microsoft.com/office/drawing/2014/main" id="{D26326C4-34BC-3115-EDC1-41D121418F27}"/>
              </a:ext>
            </a:extLst>
          </p:cNvPr>
          <p:cNvPicPr>
            <a:picLocks noChangeAspect="1"/>
          </p:cNvPicPr>
          <p:nvPr/>
        </p:nvPicPr>
        <p:blipFill>
          <a:blip r:embed="rId3"/>
          <a:stretch>
            <a:fillRect/>
          </a:stretch>
        </p:blipFill>
        <p:spPr>
          <a:xfrm>
            <a:off x="1999192" y="3316817"/>
            <a:ext cx="5156200" cy="1272116"/>
          </a:xfrm>
          <a:prstGeom prst="rect">
            <a:avLst/>
          </a:prstGeom>
        </p:spPr>
      </p:pic>
    </p:spTree>
    <p:extLst>
      <p:ext uri="{BB962C8B-B14F-4D97-AF65-F5344CB8AC3E}">
        <p14:creationId xmlns:p14="http://schemas.microsoft.com/office/powerpoint/2010/main" val="247061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FC21C-8DC8-2BEB-396E-33FF2655FB45}"/>
              </a:ext>
            </a:extLst>
          </p:cNvPr>
          <p:cNvSpPr>
            <a:spLocks noGrp="1"/>
          </p:cNvSpPr>
          <p:nvPr>
            <p:ph type="title"/>
          </p:nvPr>
        </p:nvSpPr>
        <p:spPr>
          <a:xfrm>
            <a:off x="217702" y="178904"/>
            <a:ext cx="8718973" cy="737144"/>
          </a:xfrm>
        </p:spPr>
        <p:txBody>
          <a:bodyPr vert="horz" lIns="91440" tIns="45720" rIns="91440" bIns="45720" rtlCol="0" anchor="b">
            <a:normAutofit/>
          </a:bodyPr>
          <a:lstStyle/>
          <a:p>
            <a:pPr>
              <a:lnSpc>
                <a:spcPct val="90000"/>
              </a:lnSpc>
              <a:spcBef>
                <a:spcPct val="0"/>
              </a:spcBef>
            </a:pPr>
            <a:r>
              <a:rPr lang="en-US" sz="3500" kern="1200" dirty="0">
                <a:solidFill>
                  <a:schemeClr val="tx1"/>
                </a:solidFill>
                <a:latin typeface="+mj-lt"/>
                <a:ea typeface="+mj-ea"/>
                <a:cs typeface="+mj-cs"/>
              </a:rPr>
              <a:t>Communication &amp; Education with Community</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D60546-5E66-938C-3C5A-D2D035C2B654}"/>
              </a:ext>
            </a:extLst>
          </p:cNvPr>
          <p:cNvSpPr>
            <a:spLocks noGrp="1"/>
          </p:cNvSpPr>
          <p:nvPr>
            <p:ph type="body" idx="1"/>
          </p:nvPr>
        </p:nvSpPr>
        <p:spPr>
          <a:xfrm>
            <a:off x="48369" y="1352404"/>
            <a:ext cx="5966496" cy="3618546"/>
          </a:xfrm>
        </p:spPr>
        <p:txBody>
          <a:bodyPr spcFirstLastPara="1" vert="horz" wrap="square" lIns="91440" tIns="45720" rIns="91440" bIns="45720" rtlCol="0" anchor="t" anchorCtr="0">
            <a:noAutofit/>
          </a:bodyPr>
          <a:lstStyle/>
          <a:p>
            <a:pPr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CJAB will advise on elements of new virtual Climate Action Dashboard</a:t>
            </a:r>
            <a:endParaRPr lang="en-US" sz="2000" kern="1200" dirty="0">
              <a:solidFill>
                <a:schemeClr val="tx1"/>
              </a:solidFill>
              <a:latin typeface="+mn-lt"/>
            </a:endParaRPr>
          </a:p>
          <a:p>
            <a:pPr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What opportunities are there for CJAB/the city to better share and educate residents on the importance of just climate action and already implemented solutions?</a:t>
            </a:r>
            <a:endParaRPr lang="en-US" sz="2000" kern="1200">
              <a:solidFill>
                <a:schemeClr val="tx1"/>
              </a:solidFill>
              <a:latin typeface="+mn-lt"/>
            </a:endParaRPr>
          </a:p>
          <a:p>
            <a:pPr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How can the cities support schools on climate justice?</a:t>
            </a:r>
            <a:endParaRPr lang="en-US" sz="2000" kern="1200">
              <a:solidFill>
                <a:schemeClr val="tx1"/>
              </a:solidFill>
              <a:latin typeface="+mn-lt"/>
            </a:endParaRPr>
          </a:p>
          <a:p>
            <a:pPr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How can the youth council and CJAB work together?</a:t>
            </a:r>
            <a:endParaRPr lang="en-US" sz="2000" kern="1200">
              <a:solidFill>
                <a:schemeClr val="tx1"/>
              </a:solidFill>
              <a:latin typeface="+mn-lt"/>
            </a:endParaRPr>
          </a:p>
          <a:p>
            <a:pPr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Are there other voices we (and the city) should be connecting with?</a:t>
            </a:r>
          </a:p>
        </p:txBody>
      </p:sp>
      <p:pic>
        <p:nvPicPr>
          <p:cNvPr id="4" name="Picture 4" descr="Group of people communicating around a table">
            <a:extLst>
              <a:ext uri="{FF2B5EF4-FFF2-40B4-BE49-F238E27FC236}">
                <a16:creationId xmlns:a16="http://schemas.microsoft.com/office/drawing/2014/main" id="{91CC3182-4D78-C75E-36E0-D54806199D96}"/>
              </a:ext>
            </a:extLst>
          </p:cNvPr>
          <p:cNvPicPr>
            <a:picLocks noChangeAspect="1"/>
          </p:cNvPicPr>
          <p:nvPr/>
        </p:nvPicPr>
        <p:blipFill rotWithShape="1">
          <a:blip r:embed="rId3"/>
          <a:srcRect l="19255" r="16533" b="8"/>
          <a:stretch/>
        </p:blipFill>
        <p:spPr>
          <a:xfrm>
            <a:off x="6021326" y="1528149"/>
            <a:ext cx="2955798" cy="3072384"/>
          </a:xfrm>
          <a:prstGeom prst="rect">
            <a:avLst/>
          </a:prstGeom>
        </p:spPr>
      </p:pic>
    </p:spTree>
    <p:extLst>
      <p:ext uri="{BB962C8B-B14F-4D97-AF65-F5344CB8AC3E}">
        <p14:creationId xmlns:p14="http://schemas.microsoft.com/office/powerpoint/2010/main" val="41281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50C4728-41F2-5222-A603-175DC3FEA5ED}"/>
              </a:ext>
            </a:extLst>
          </p:cNvPr>
          <p:cNvPicPr>
            <a:picLocks noChangeAspect="1"/>
          </p:cNvPicPr>
          <p:nvPr/>
        </p:nvPicPr>
        <p:blipFill>
          <a:blip r:embed="rId3"/>
          <a:stretch>
            <a:fillRect/>
          </a:stretch>
        </p:blipFill>
        <p:spPr>
          <a:xfrm>
            <a:off x="482600" y="720243"/>
            <a:ext cx="8197341" cy="1917278"/>
          </a:xfrm>
          <a:prstGeom prst="rect">
            <a:avLst/>
          </a:prstGeom>
        </p:spPr>
      </p:pic>
      <p:sp>
        <p:nvSpPr>
          <p:cNvPr id="103" name="Rectangle 102">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8881"/>
            <a:ext cx="9144000" cy="14546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32076-3B6E-A72E-3ED3-D8B18CCB55F5}"/>
              </a:ext>
            </a:extLst>
          </p:cNvPr>
          <p:cNvSpPr>
            <a:spLocks noGrp="1"/>
          </p:cNvSpPr>
          <p:nvPr>
            <p:ph type="title"/>
          </p:nvPr>
        </p:nvSpPr>
        <p:spPr>
          <a:xfrm>
            <a:off x="1200150" y="3201961"/>
            <a:ext cx="6743700" cy="948572"/>
          </a:xfrm>
          <a:solidFill>
            <a:srgbClr val="FFFFFF"/>
          </a:solidFill>
          <a:ln w="38100">
            <a:solidFill>
              <a:srgbClr val="404040"/>
            </a:solidFill>
            <a:miter lim="800000"/>
          </a:ln>
        </p:spPr>
        <p:txBody>
          <a:bodyPr vert="horz" lIns="91440" tIns="45720" rIns="91440" bIns="45720" rtlCol="0" anchor="ctr">
            <a:normAutofit/>
          </a:bodyPr>
          <a:lstStyle/>
          <a:p>
            <a:pPr algn="ctr">
              <a:lnSpc>
                <a:spcPct val="90000"/>
              </a:lnSpc>
              <a:spcBef>
                <a:spcPct val="0"/>
              </a:spcBef>
            </a:pPr>
            <a:r>
              <a:rPr lang="en-US" sz="3000" kern="1200">
                <a:solidFill>
                  <a:srgbClr val="404040"/>
                </a:solidFill>
                <a:latin typeface="+mj-lt"/>
                <a:ea typeface="+mj-ea"/>
                <a:cs typeface="+mj-cs"/>
              </a:rPr>
              <a:t>Introduction of CJAB Members</a:t>
            </a:r>
          </a:p>
        </p:txBody>
      </p:sp>
    </p:spTree>
    <p:extLst>
      <p:ext uri="{BB962C8B-B14F-4D97-AF65-F5344CB8AC3E}">
        <p14:creationId xmlns:p14="http://schemas.microsoft.com/office/powerpoint/2010/main" val="217284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E963D-F5B7-7840-9CC6-B3B676B28BB1}"/>
              </a:ext>
            </a:extLst>
          </p:cNvPr>
          <p:cNvSpPr>
            <a:spLocks noGrp="1"/>
          </p:cNvSpPr>
          <p:nvPr>
            <p:ph type="title"/>
          </p:nvPr>
        </p:nvSpPr>
        <p:spPr>
          <a:xfrm>
            <a:off x="619797" y="440141"/>
            <a:ext cx="3172575" cy="2540623"/>
          </a:xfrm>
        </p:spPr>
        <p:txBody>
          <a:bodyPr vert="horz" lIns="91440" tIns="45720" rIns="91440" bIns="45720" rtlCol="0" anchor="b">
            <a:normAutofit/>
          </a:bodyPr>
          <a:lstStyle/>
          <a:p>
            <a:pPr algn="ctr">
              <a:lnSpc>
                <a:spcPct val="90000"/>
              </a:lnSpc>
              <a:spcBef>
                <a:spcPct val="0"/>
              </a:spcBef>
            </a:pPr>
            <a:r>
              <a:rPr lang="en-US" sz="3000" kern="1200">
                <a:solidFill>
                  <a:srgbClr val="FFFFFF"/>
                </a:solidFill>
                <a:latin typeface="+mj-lt"/>
                <a:ea typeface="+mj-ea"/>
                <a:cs typeface="+mj-cs"/>
              </a:rPr>
              <a:t>An Invitation!</a:t>
            </a:r>
            <a:endParaRPr lang="en-US">
              <a:ea typeface="+mj-ea"/>
              <a:cs typeface="+mj-cs"/>
            </a:endParaRPr>
          </a:p>
        </p:txBody>
      </p:sp>
      <p:sp>
        <p:nvSpPr>
          <p:cNvPr id="3" name="Text Placeholder 2">
            <a:extLst>
              <a:ext uri="{FF2B5EF4-FFF2-40B4-BE49-F238E27FC236}">
                <a16:creationId xmlns:a16="http://schemas.microsoft.com/office/drawing/2014/main" id="{E4E172F6-B2AA-A746-9A22-28327EA44C9F}"/>
              </a:ext>
            </a:extLst>
          </p:cNvPr>
          <p:cNvSpPr>
            <a:spLocks noGrp="1"/>
          </p:cNvSpPr>
          <p:nvPr>
            <p:ph type="body" idx="1"/>
          </p:nvPr>
        </p:nvSpPr>
        <p:spPr>
          <a:xfrm>
            <a:off x="4877368" y="487110"/>
            <a:ext cx="3646835" cy="4159535"/>
          </a:xfrm>
        </p:spPr>
        <p:txBody>
          <a:bodyPr vert="horz" lIns="91440" tIns="45720" rIns="91440" bIns="45720" rtlCol="0" anchor="ctr">
            <a:normAutofit/>
          </a:bodyPr>
          <a:lstStyle/>
          <a:p>
            <a:pPr marL="0" indent="0" algn="ctr">
              <a:lnSpc>
                <a:spcPct val="90000"/>
              </a:lnSpc>
              <a:spcAft>
                <a:spcPts val="600"/>
              </a:spcAft>
              <a:buNone/>
            </a:pPr>
            <a:r>
              <a:rPr lang="en-US" sz="2500" kern="1200">
                <a:solidFill>
                  <a:schemeClr val="tx1"/>
                </a:solidFill>
                <a:latin typeface="+mn-lt"/>
              </a:rPr>
              <a:t>We'd love for you to join a meeting and are always available for consultation on related issues!</a:t>
            </a:r>
            <a:r>
              <a:rPr lang="en-US" sz="1500" kern="1200">
                <a:solidFill>
                  <a:schemeClr val="tx1"/>
                </a:solidFill>
                <a:latin typeface="+mn-lt"/>
              </a:rPr>
              <a:t> </a:t>
            </a:r>
            <a:endParaRPr lang="en-US">
              <a:solidFill>
                <a:schemeClr val="tx1"/>
              </a:solidFill>
            </a:endParaRPr>
          </a:p>
        </p:txBody>
      </p:sp>
    </p:spTree>
    <p:extLst>
      <p:ext uri="{BB962C8B-B14F-4D97-AF65-F5344CB8AC3E}">
        <p14:creationId xmlns:p14="http://schemas.microsoft.com/office/powerpoint/2010/main" val="75653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172F6-B2AA-A746-9A22-28327EA44C9F}"/>
              </a:ext>
            </a:extLst>
          </p:cNvPr>
          <p:cNvSpPr>
            <a:spLocks noGrp="1"/>
          </p:cNvSpPr>
          <p:nvPr>
            <p:ph type="body" idx="1"/>
          </p:nvPr>
        </p:nvSpPr>
        <p:spPr>
          <a:xfrm>
            <a:off x="538350" y="1048504"/>
            <a:ext cx="7957200" cy="3629646"/>
          </a:xfrm>
        </p:spPr>
        <p:txBody>
          <a:bodyPr/>
          <a:lstStyle/>
          <a:p>
            <a:pPr marL="139700" indent="0" algn="ctr">
              <a:buNone/>
            </a:pPr>
            <a:endParaRPr lang="en-US" sz="4000"/>
          </a:p>
          <a:p>
            <a:pPr marL="139700" indent="0" algn="ctr">
              <a:buNone/>
            </a:pPr>
            <a:endParaRPr lang="en-US" sz="4000"/>
          </a:p>
          <a:p>
            <a:pPr marL="139700" indent="0" algn="ctr">
              <a:buNone/>
            </a:pPr>
            <a:r>
              <a:rPr lang="en-US" sz="6000" dirty="0"/>
              <a:t>Questions?</a:t>
            </a:r>
            <a:endParaRPr lang="en-US" dirty="0"/>
          </a:p>
        </p:txBody>
      </p:sp>
    </p:spTree>
    <p:extLst>
      <p:ext uri="{BB962C8B-B14F-4D97-AF65-F5344CB8AC3E}">
        <p14:creationId xmlns:p14="http://schemas.microsoft.com/office/powerpoint/2010/main" val="77954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32076-3B6E-A72E-3ED3-D8B18CCB55F5}"/>
              </a:ext>
            </a:extLst>
          </p:cNvPr>
          <p:cNvSpPr>
            <a:spLocks noGrp="1"/>
          </p:cNvSpPr>
          <p:nvPr>
            <p:ph type="title"/>
          </p:nvPr>
        </p:nvSpPr>
        <p:spPr>
          <a:xfrm>
            <a:off x="1028697" y="261648"/>
            <a:ext cx="7533018" cy="658297"/>
          </a:xfrm>
        </p:spPr>
        <p:txBody>
          <a:bodyPr vert="horz" lIns="91440" tIns="45720" rIns="91440" bIns="45720" rtlCol="0" anchor="ctr">
            <a:normAutofit/>
          </a:bodyPr>
          <a:lstStyle/>
          <a:p>
            <a:pPr>
              <a:lnSpc>
                <a:spcPct val="90000"/>
              </a:lnSpc>
              <a:spcBef>
                <a:spcPct val="0"/>
              </a:spcBef>
            </a:pPr>
            <a:r>
              <a:rPr lang="en-US" sz="3000" kern="1200">
                <a:solidFill>
                  <a:srgbClr val="FFFFFF"/>
                </a:solidFill>
                <a:latin typeface="+mj-lt"/>
                <a:ea typeface="+mj-ea"/>
                <a:cs typeface="+mj-cs"/>
              </a:rPr>
              <a:t>Thank You!</a:t>
            </a:r>
          </a:p>
        </p:txBody>
      </p:sp>
      <p:graphicFrame>
        <p:nvGraphicFramePr>
          <p:cNvPr id="217" name="Text Placeholder 2">
            <a:extLst>
              <a:ext uri="{FF2B5EF4-FFF2-40B4-BE49-F238E27FC236}">
                <a16:creationId xmlns:a16="http://schemas.microsoft.com/office/drawing/2014/main" id="{E7FBEA4B-D7CA-41B7-2663-7377D2CE0077}"/>
              </a:ext>
            </a:extLst>
          </p:cNvPr>
          <p:cNvGraphicFramePr/>
          <p:nvPr>
            <p:extLst>
              <p:ext uri="{D42A27DB-BD31-4B8C-83A1-F6EECF244321}">
                <p14:modId xmlns:p14="http://schemas.microsoft.com/office/powerpoint/2010/main" val="419098531"/>
              </p:ext>
            </p:extLst>
          </p:nvPr>
        </p:nvGraphicFramePr>
        <p:xfrm>
          <a:off x="-1205702" y="-21029"/>
          <a:ext cx="11517195" cy="581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61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MG_7385.jpg">
            <a:extLst>
              <a:ext uri="{FF2B5EF4-FFF2-40B4-BE49-F238E27FC236}">
                <a16:creationId xmlns:a16="http://schemas.microsoft.com/office/drawing/2014/main" id="{B053BC45-246F-404B-4EBD-BA093FA049B5}"/>
              </a:ext>
            </a:extLst>
          </p:cNvPr>
          <p:cNvPicPr>
            <a:picLocks noChangeAspect="1"/>
          </p:cNvPicPr>
          <p:nvPr/>
        </p:nvPicPr>
        <p:blipFill rotWithShape="1">
          <a:blip r:embed="rId3"/>
          <a:srcRect r="-3" b="5433"/>
          <a:stretch/>
        </p:blipFill>
        <p:spPr>
          <a:xfrm>
            <a:off x="1891767" y="10"/>
            <a:ext cx="7252231" cy="51434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B5AFC-96B6-9B4E-82A9-C70DAF35044C}"/>
              </a:ext>
            </a:extLst>
          </p:cNvPr>
          <p:cNvSpPr>
            <a:spLocks noGrp="1"/>
          </p:cNvSpPr>
          <p:nvPr>
            <p:ph type="title"/>
          </p:nvPr>
        </p:nvSpPr>
        <p:spPr>
          <a:xfrm>
            <a:off x="307671" y="195555"/>
            <a:ext cx="8785187" cy="829948"/>
          </a:xfrm>
        </p:spPr>
        <p:txBody>
          <a:bodyPr vert="horz" lIns="91440" tIns="45720" rIns="91440" bIns="45720" rtlCol="0" anchor="ctr">
            <a:normAutofit/>
          </a:bodyPr>
          <a:lstStyle/>
          <a:p>
            <a:pPr>
              <a:lnSpc>
                <a:spcPct val="90000"/>
              </a:lnSpc>
              <a:spcBef>
                <a:spcPct val="0"/>
              </a:spcBef>
            </a:pPr>
            <a:r>
              <a:rPr lang="en-US" sz="3000" kern="1200">
                <a:solidFill>
                  <a:schemeClr val="tx1"/>
                </a:solidFill>
                <a:latin typeface="+mj-lt"/>
                <a:ea typeface="+mj-ea"/>
                <a:cs typeface="+mj-cs"/>
              </a:rPr>
              <a:t>Climate Justice Advisory Board (CJAB)</a:t>
            </a:r>
          </a:p>
        </p:txBody>
      </p:sp>
      <p:sp>
        <p:nvSpPr>
          <p:cNvPr id="3" name="Text Placeholder 2">
            <a:extLst>
              <a:ext uri="{FF2B5EF4-FFF2-40B4-BE49-F238E27FC236}">
                <a16:creationId xmlns:a16="http://schemas.microsoft.com/office/drawing/2014/main" id="{C07C3287-F915-BE42-90E1-D6DCAD02C8A4}"/>
              </a:ext>
            </a:extLst>
          </p:cNvPr>
          <p:cNvSpPr>
            <a:spLocks noGrp="1"/>
          </p:cNvSpPr>
          <p:nvPr>
            <p:ph type="body" idx="1"/>
          </p:nvPr>
        </p:nvSpPr>
        <p:spPr>
          <a:xfrm>
            <a:off x="88465" y="862713"/>
            <a:ext cx="3704318" cy="4083160"/>
          </a:xfrm>
        </p:spPr>
        <p:txBody>
          <a:bodyPr vert="horz" lIns="91440" tIns="45720" rIns="91440" bIns="45720" rtlCol="0">
            <a:noAutofit/>
          </a:bodyPr>
          <a:lstStyle/>
          <a:p>
            <a:pPr marL="0" indent="0">
              <a:lnSpc>
                <a:spcPct val="90000"/>
              </a:lnSpc>
              <a:spcAft>
                <a:spcPts val="600"/>
              </a:spcAft>
              <a:buNone/>
            </a:pPr>
            <a:r>
              <a:rPr lang="en-US" sz="1900" i="1" kern="1200" dirty="0">
                <a:solidFill>
                  <a:schemeClr val="tx1"/>
                </a:solidFill>
                <a:latin typeface="+mn-lt"/>
                <a:ea typeface="+mn-ea"/>
                <a:cs typeface="+mn-cs"/>
              </a:rPr>
              <a:t>CJAB will advise the Mayor and City Council on the development of policies and programs related to the City of Saint Paul’s Climate Action and Resilience Plan (CARP). The CJAB’s focus will be to ensure that the costs and benefits of new programs in clean energy, energy efficiency, the reduction of greenhouse gas emissions, and climate resilience and adaptation, are equitably distributed and address the challenges faced by our most vulnerable populations and neighborhoods.</a:t>
            </a:r>
            <a:endParaRPr lang="en-US" sz="1900" kern="1200" dirty="0">
              <a:solidFill>
                <a:schemeClr val="tx1"/>
              </a:solidFill>
              <a:latin typeface="+mn-lt"/>
            </a:endParaRPr>
          </a:p>
        </p:txBody>
      </p:sp>
    </p:spTree>
    <p:extLst>
      <p:ext uri="{BB962C8B-B14F-4D97-AF65-F5344CB8AC3E}">
        <p14:creationId xmlns:p14="http://schemas.microsoft.com/office/powerpoint/2010/main" val="421255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5F4BD-A051-1ACB-7696-F1A31A5D8E87}"/>
              </a:ext>
            </a:extLst>
          </p:cNvPr>
          <p:cNvSpPr>
            <a:spLocks noGrp="1"/>
          </p:cNvSpPr>
          <p:nvPr>
            <p:ph type="body" idx="1"/>
          </p:nvPr>
        </p:nvSpPr>
        <p:spPr>
          <a:xfrm>
            <a:off x="-4161" y="937680"/>
            <a:ext cx="5671660" cy="3688473"/>
          </a:xfrm>
        </p:spPr>
        <p:txBody>
          <a:bodyPr/>
          <a:lstStyle/>
          <a:p>
            <a:r>
              <a:rPr lang="en-US" sz="2500" dirty="0"/>
              <a:t>Year 1:  Got grounded in CARP &amp; current initiatives</a:t>
            </a:r>
          </a:p>
          <a:p>
            <a:pPr marL="139700" indent="0">
              <a:buNone/>
            </a:pPr>
            <a:endParaRPr lang="en-US" sz="2500"/>
          </a:p>
          <a:p>
            <a:r>
              <a:rPr lang="en-US" sz="2500" dirty="0"/>
              <a:t>Laid groundwork to more pro-actively help the City prioritize and maximize the impact of new climate justice initiatives</a:t>
            </a:r>
            <a:endParaRPr lang="en-US" dirty="0"/>
          </a:p>
          <a:p>
            <a:pPr marL="139700" indent="0">
              <a:buNone/>
            </a:pPr>
            <a:endParaRPr lang="en-US" sz="2500"/>
          </a:p>
          <a:p>
            <a:r>
              <a:rPr lang="en-US" sz="2500" dirty="0"/>
              <a:t>We know we need to do a lot! But that we can only do so much</a:t>
            </a:r>
          </a:p>
          <a:p>
            <a:endParaRPr lang="en-US" sz="2000"/>
          </a:p>
          <a:p>
            <a:pPr marL="139700" indent="0">
              <a:buNone/>
            </a:pPr>
            <a:endParaRPr lang="en-US"/>
          </a:p>
        </p:txBody>
      </p:sp>
      <p:pic>
        <p:nvPicPr>
          <p:cNvPr id="4" name="Picture 4">
            <a:extLst>
              <a:ext uri="{FF2B5EF4-FFF2-40B4-BE49-F238E27FC236}">
                <a16:creationId xmlns:a16="http://schemas.microsoft.com/office/drawing/2014/main" id="{27305A3C-D6AC-74F5-3DA4-A6ED30F27E5E}"/>
              </a:ext>
            </a:extLst>
          </p:cNvPr>
          <p:cNvPicPr>
            <a:picLocks noChangeAspect="1"/>
          </p:cNvPicPr>
          <p:nvPr/>
        </p:nvPicPr>
        <p:blipFill>
          <a:blip r:embed="rId3"/>
          <a:stretch>
            <a:fillRect/>
          </a:stretch>
        </p:blipFill>
        <p:spPr>
          <a:xfrm>
            <a:off x="5496983" y="859790"/>
            <a:ext cx="3536950" cy="4238836"/>
          </a:xfrm>
          <a:prstGeom prst="rect">
            <a:avLst/>
          </a:prstGeom>
        </p:spPr>
      </p:pic>
    </p:spTree>
    <p:extLst>
      <p:ext uri="{BB962C8B-B14F-4D97-AF65-F5344CB8AC3E}">
        <p14:creationId xmlns:p14="http://schemas.microsoft.com/office/powerpoint/2010/main" val="369493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7" name="Rectangle 39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E963D-F5B7-7840-9CC6-B3B676B28BB1}"/>
              </a:ext>
            </a:extLst>
          </p:cNvPr>
          <p:cNvSpPr>
            <a:spLocks noGrp="1"/>
          </p:cNvSpPr>
          <p:nvPr>
            <p:ph type="title"/>
          </p:nvPr>
        </p:nvSpPr>
        <p:spPr>
          <a:xfrm>
            <a:off x="314476" y="440141"/>
            <a:ext cx="3477896" cy="2540623"/>
          </a:xfrm>
        </p:spPr>
        <p:txBody>
          <a:bodyPr vert="horz" lIns="91440" tIns="45720" rIns="91440" bIns="45720" rtlCol="0" anchor="b">
            <a:normAutofit/>
          </a:bodyPr>
          <a:lstStyle/>
          <a:p>
            <a:pPr algn="ctr">
              <a:lnSpc>
                <a:spcPct val="90000"/>
              </a:lnSpc>
              <a:spcBef>
                <a:spcPct val="0"/>
              </a:spcBef>
            </a:pPr>
            <a:r>
              <a:rPr lang="en-US" sz="3000" kern="1200" dirty="0">
                <a:solidFill>
                  <a:srgbClr val="FFFFFF"/>
                </a:solidFill>
                <a:latin typeface="+mj-lt"/>
                <a:ea typeface="+mj-ea"/>
                <a:cs typeface="+mj-cs"/>
              </a:rPr>
              <a:t>Our connections with the Council</a:t>
            </a:r>
            <a:endParaRPr lang="en-US" dirty="0">
              <a:ea typeface="+mj-ea"/>
              <a:cs typeface="+mj-cs"/>
            </a:endParaRPr>
          </a:p>
        </p:txBody>
      </p:sp>
      <p:sp>
        <p:nvSpPr>
          <p:cNvPr id="3" name="Text Placeholder 2">
            <a:extLst>
              <a:ext uri="{FF2B5EF4-FFF2-40B4-BE49-F238E27FC236}">
                <a16:creationId xmlns:a16="http://schemas.microsoft.com/office/drawing/2014/main" id="{E4E172F6-B2AA-A746-9A22-28327EA44C9F}"/>
              </a:ext>
            </a:extLst>
          </p:cNvPr>
          <p:cNvSpPr>
            <a:spLocks noGrp="1"/>
          </p:cNvSpPr>
          <p:nvPr>
            <p:ph type="body" idx="1"/>
          </p:nvPr>
        </p:nvSpPr>
        <p:spPr>
          <a:xfrm>
            <a:off x="4384156" y="487110"/>
            <a:ext cx="4398396" cy="4159535"/>
          </a:xfrm>
        </p:spPr>
        <p:txBody>
          <a:bodyPr spcFirstLastPara="1" vert="horz" wrap="square" lIns="91440" tIns="45720" rIns="91440" bIns="45720" rtlCol="0" anchor="ctr" anchorCtr="0">
            <a:noAutofit/>
          </a:bodyPr>
          <a:lstStyle/>
          <a:p>
            <a:pPr marL="228600" indent="0">
              <a:lnSpc>
                <a:spcPct val="90000"/>
              </a:lnSpc>
              <a:spcAft>
                <a:spcPts val="600"/>
              </a:spcAft>
              <a:buNone/>
            </a:pPr>
            <a:r>
              <a:rPr lang="en-US" sz="2200" b="1" kern="1200" dirty="0">
                <a:solidFill>
                  <a:schemeClr val="tx1"/>
                </a:solidFill>
                <a:latin typeface="+mn-lt"/>
                <a:ea typeface="+mn-ea"/>
                <a:cs typeface="+mn-cs"/>
              </a:rPr>
              <a:t>CJAB has connected with the Council twice in the past year: </a:t>
            </a:r>
            <a:endParaRPr lang="en-US" sz="2200" b="1" dirty="0">
              <a:solidFill>
                <a:schemeClr val="tx1"/>
              </a:solidFill>
            </a:endParaRPr>
          </a:p>
          <a:p>
            <a:pPr marL="228600" indent="-228600">
              <a:lnSpc>
                <a:spcPct val="90000"/>
              </a:lnSpc>
              <a:spcAft>
                <a:spcPts val="600"/>
              </a:spcAft>
              <a:buFont typeface="Arial" panose="020B0604020202020204" pitchFamily="34" charset="0"/>
              <a:buChar char="•"/>
            </a:pPr>
            <a:endParaRPr lang="en-US" sz="2200" kern="1200">
              <a:solidFill>
                <a:schemeClr val="tx1"/>
              </a:solidFill>
              <a:latin typeface="+mn-lt"/>
            </a:endParaRPr>
          </a:p>
          <a:p>
            <a:pPr lvl="1" indent="-228600">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Daunte Wright curfew </a:t>
            </a:r>
            <a:endParaRPr lang="en-US" sz="2200" kern="1200" dirty="0">
              <a:solidFill>
                <a:schemeClr val="tx1"/>
              </a:solidFill>
              <a:latin typeface="+mn-lt"/>
            </a:endParaRPr>
          </a:p>
          <a:p>
            <a:pPr lvl="1" indent="-228600">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Line 3 </a:t>
            </a:r>
            <a:endParaRPr lang="en-US" sz="2200" kern="1200" dirty="0">
              <a:solidFill>
                <a:schemeClr val="tx1"/>
              </a:solidFill>
              <a:latin typeface="+mn-lt"/>
            </a:endParaRPr>
          </a:p>
          <a:p>
            <a:pPr lvl="1" indent="-228600">
              <a:lnSpc>
                <a:spcPct val="90000"/>
              </a:lnSpc>
              <a:spcAft>
                <a:spcPts val="600"/>
              </a:spcAft>
              <a:buFont typeface="Arial" panose="020B0604020202020204" pitchFamily="34" charset="0"/>
              <a:buChar char="•"/>
            </a:pPr>
            <a:endParaRPr lang="en-US" sz="2200" kern="1200">
              <a:solidFill>
                <a:schemeClr val="tx1"/>
              </a:solidFill>
              <a:latin typeface="+mn-lt"/>
            </a:endParaRPr>
          </a:p>
          <a:p>
            <a:pPr marL="228600" indent="0">
              <a:lnSpc>
                <a:spcPct val="90000"/>
              </a:lnSpc>
              <a:spcAft>
                <a:spcPts val="600"/>
              </a:spcAft>
              <a:buNone/>
            </a:pPr>
            <a:r>
              <a:rPr lang="en-US" sz="2200" b="1" kern="1200" dirty="0">
                <a:solidFill>
                  <a:schemeClr val="tx1"/>
                </a:solidFill>
                <a:latin typeface="+mn-lt"/>
                <a:ea typeface="+mn-ea"/>
                <a:cs typeface="+mn-cs"/>
              </a:rPr>
              <a:t>These interactions allow us to continue thoughtful conversations on the role of CJAB and the intersection of climate change and social justice. </a:t>
            </a:r>
            <a:endParaRPr lang="en-US" sz="2200" b="1" kern="1200" dirty="0">
              <a:solidFill>
                <a:schemeClr val="tx1"/>
              </a:solidFill>
              <a:latin typeface="+mn-lt"/>
            </a:endParaRPr>
          </a:p>
        </p:txBody>
      </p:sp>
    </p:spTree>
    <p:extLst>
      <p:ext uri="{BB962C8B-B14F-4D97-AF65-F5344CB8AC3E}">
        <p14:creationId xmlns:p14="http://schemas.microsoft.com/office/powerpoint/2010/main" val="8303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34"/>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44E963D-F5B7-7840-9CC6-B3B676B28BB1}"/>
              </a:ext>
            </a:extLst>
          </p:cNvPr>
          <p:cNvSpPr>
            <a:spLocks noGrp="1"/>
          </p:cNvSpPr>
          <p:nvPr>
            <p:ph type="title"/>
          </p:nvPr>
        </p:nvSpPr>
        <p:spPr>
          <a:xfrm>
            <a:off x="132511" y="803100"/>
            <a:ext cx="3299231" cy="4195172"/>
          </a:xfrm>
        </p:spPr>
        <p:txBody>
          <a:bodyPr vert="horz" lIns="91440" tIns="45720" rIns="91440" bIns="45720" rtlCol="0" anchor="ctr">
            <a:normAutofit/>
          </a:bodyPr>
          <a:lstStyle/>
          <a:p>
            <a:pPr algn="ctr">
              <a:lnSpc>
                <a:spcPct val="90000"/>
              </a:lnSpc>
              <a:spcBef>
                <a:spcPct val="0"/>
              </a:spcBef>
            </a:pPr>
            <a:r>
              <a:rPr lang="en-US" sz="2900" kern="1200">
                <a:solidFill>
                  <a:schemeClr val="tx1"/>
                </a:solidFill>
                <a:latin typeface="+mj-lt"/>
                <a:ea typeface="+mj-ea"/>
                <a:cs typeface="+mj-cs"/>
              </a:rPr>
              <a:t>First Year Accomplishments</a:t>
            </a:r>
          </a:p>
        </p:txBody>
      </p:sp>
      <p:cxnSp>
        <p:nvCxnSpPr>
          <p:cNvPr id="17" name="Straight Connector 1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849085"/>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657CE687-9DA7-2F57-9329-9C52F0D56AB3}"/>
              </a:ext>
            </a:extLst>
          </p:cNvPr>
          <p:cNvGraphicFramePr/>
          <p:nvPr>
            <p:extLst>
              <p:ext uri="{D42A27DB-BD31-4B8C-83A1-F6EECF244321}">
                <p14:modId xmlns:p14="http://schemas.microsoft.com/office/powerpoint/2010/main" val="2837137271"/>
              </p:ext>
            </p:extLst>
          </p:nvPr>
        </p:nvGraphicFramePr>
        <p:xfrm>
          <a:off x="3831401" y="803100"/>
          <a:ext cx="4683949" cy="419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95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 name="Rectangle 20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7" cy="119305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0"/>
            <a:ext cx="3057523" cy="119305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5" cy="1198074"/>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D58BB-F54D-79B4-5644-F0E93186D300}"/>
              </a:ext>
            </a:extLst>
          </p:cNvPr>
          <p:cNvSpPr>
            <a:spLocks noGrp="1"/>
          </p:cNvSpPr>
          <p:nvPr>
            <p:ph type="title"/>
          </p:nvPr>
        </p:nvSpPr>
        <p:spPr>
          <a:xfrm>
            <a:off x="1028699" y="220903"/>
            <a:ext cx="7421963" cy="775252"/>
          </a:xfrm>
        </p:spPr>
        <p:txBody>
          <a:bodyPr vert="horz" lIns="91440" tIns="45720" rIns="91440" bIns="45720" rtlCol="0" anchor="ctr">
            <a:normAutofit/>
          </a:bodyPr>
          <a:lstStyle/>
          <a:p>
            <a:pPr>
              <a:lnSpc>
                <a:spcPct val="90000"/>
              </a:lnSpc>
              <a:spcBef>
                <a:spcPct val="0"/>
              </a:spcBef>
            </a:pPr>
            <a:r>
              <a:rPr lang="en-US" sz="3000" kern="1200">
                <a:solidFill>
                  <a:srgbClr val="FFFFFF"/>
                </a:solidFill>
                <a:latin typeface="+mj-lt"/>
                <a:ea typeface="+mj-ea"/>
                <a:cs typeface="+mj-cs"/>
              </a:rPr>
              <a:t>Board Structure</a:t>
            </a:r>
          </a:p>
        </p:txBody>
      </p:sp>
      <p:sp>
        <p:nvSpPr>
          <p:cNvPr id="3" name="Text Placeholder 2">
            <a:extLst>
              <a:ext uri="{FF2B5EF4-FFF2-40B4-BE49-F238E27FC236}">
                <a16:creationId xmlns:a16="http://schemas.microsoft.com/office/drawing/2014/main" id="{5A21E6D9-F0AA-4A7D-2470-6A9FC7EFE0AC}"/>
              </a:ext>
            </a:extLst>
          </p:cNvPr>
          <p:cNvSpPr>
            <a:spLocks noGrp="1"/>
          </p:cNvSpPr>
          <p:nvPr>
            <p:ph type="body" idx="1"/>
          </p:nvPr>
        </p:nvSpPr>
        <p:spPr>
          <a:xfrm>
            <a:off x="230165" y="1738647"/>
            <a:ext cx="8835289" cy="2762519"/>
          </a:xfrm>
        </p:spPr>
        <p:txBody>
          <a:bodyPr spcFirstLastPara="1" vert="horz" wrap="square" lIns="91440" tIns="45720" rIns="91440" bIns="45720" rtlCol="0" anchor="ctr" anchorCtr="0">
            <a:noAutofit/>
          </a:bodyPr>
          <a:lstStyle/>
          <a:p>
            <a:pPr marL="425450" indent="-228600">
              <a:lnSpc>
                <a:spcPct val="90000"/>
              </a:lnSpc>
              <a:spcAft>
                <a:spcPts val="600"/>
              </a:spcAft>
              <a:buFont typeface="Arial" panose="020B0604020202020204" pitchFamily="34" charset="0"/>
              <a:buChar char="•"/>
            </a:pPr>
            <a:r>
              <a:rPr lang="en-US" sz="2300" kern="1200">
                <a:solidFill>
                  <a:schemeClr val="tx1"/>
                </a:solidFill>
                <a:latin typeface="+mn-lt"/>
              </a:rPr>
              <a:t>Shared Leadership including Co-chairs, Chair Designate, Secretary, and a youth leader</a:t>
            </a:r>
          </a:p>
          <a:p>
            <a:pPr marL="425450" indent="-228600">
              <a:lnSpc>
                <a:spcPct val="90000"/>
              </a:lnSpc>
              <a:spcAft>
                <a:spcPts val="600"/>
              </a:spcAft>
              <a:buFont typeface="Arial" panose="020B0604020202020204" pitchFamily="34" charset="0"/>
              <a:buChar char="•"/>
            </a:pPr>
            <a:r>
              <a:rPr lang="en-US" sz="2300" kern="1200">
                <a:solidFill>
                  <a:schemeClr val="tx1"/>
                </a:solidFill>
                <a:latin typeface="+mn-lt"/>
              </a:rPr>
              <a:t>Diverse and representative leadership including youth and Saint Paul community advocates</a:t>
            </a:r>
          </a:p>
          <a:p>
            <a:pPr marL="425450" indent="-228600">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Staggered terms to support leadership development</a:t>
            </a:r>
            <a:endParaRPr lang="en-US" sz="2300">
              <a:solidFill>
                <a:schemeClr val="tx1"/>
              </a:solidFill>
            </a:endParaRPr>
          </a:p>
          <a:p>
            <a:pPr marL="425450" indent="-228600">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Rotating leadership: New chair every 6 months</a:t>
            </a:r>
            <a:endParaRPr lang="en-US" sz="2300" kern="1200">
              <a:solidFill>
                <a:schemeClr val="tx1"/>
              </a:solidFill>
              <a:latin typeface="+mn-lt"/>
            </a:endParaRPr>
          </a:p>
        </p:txBody>
      </p:sp>
    </p:spTree>
    <p:extLst>
      <p:ext uri="{BB962C8B-B14F-4D97-AF65-F5344CB8AC3E}">
        <p14:creationId xmlns:p14="http://schemas.microsoft.com/office/powerpoint/2010/main" val="7905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C3287-F915-BE42-90E1-D6DCAD02C8A4}"/>
              </a:ext>
            </a:extLst>
          </p:cNvPr>
          <p:cNvSpPr>
            <a:spLocks noGrp="1"/>
          </p:cNvSpPr>
          <p:nvPr>
            <p:ph type="subTitle" idx="1"/>
          </p:nvPr>
        </p:nvSpPr>
        <p:spPr/>
        <p:txBody>
          <a:bodyPr/>
          <a:lstStyle/>
          <a:p>
            <a:r>
              <a:rPr lang="en-US"/>
              <a:t>Defining Climate Justice</a:t>
            </a:r>
          </a:p>
        </p:txBody>
      </p:sp>
      <p:pic>
        <p:nvPicPr>
          <p:cNvPr id="6" name="Picture 6">
            <a:extLst>
              <a:ext uri="{FF2B5EF4-FFF2-40B4-BE49-F238E27FC236}">
                <a16:creationId xmlns:a16="http://schemas.microsoft.com/office/drawing/2014/main" id="{C4D5132A-AB71-039B-41AB-9D99D91A56C5}"/>
              </a:ext>
            </a:extLst>
          </p:cNvPr>
          <p:cNvPicPr>
            <a:picLocks noChangeAspect="1"/>
          </p:cNvPicPr>
          <p:nvPr/>
        </p:nvPicPr>
        <p:blipFill rotWithShape="1">
          <a:blip r:embed="rId3"/>
          <a:srcRect t="15991" r="-694" b="62838"/>
          <a:stretch/>
        </p:blipFill>
        <p:spPr>
          <a:xfrm>
            <a:off x="1278" y="-893"/>
            <a:ext cx="9221275" cy="997732"/>
          </a:xfrm>
          <a:prstGeom prst="rect">
            <a:avLst/>
          </a:prstGeom>
        </p:spPr>
      </p:pic>
      <p:sp>
        <p:nvSpPr>
          <p:cNvPr id="2" name="TextBox 1">
            <a:extLst>
              <a:ext uri="{FF2B5EF4-FFF2-40B4-BE49-F238E27FC236}">
                <a16:creationId xmlns:a16="http://schemas.microsoft.com/office/drawing/2014/main" id="{2D76AE4B-1FC6-2D6D-090F-7C411E5A2E4E}"/>
              </a:ext>
            </a:extLst>
          </p:cNvPr>
          <p:cNvSpPr txBox="1"/>
          <p:nvPr/>
        </p:nvSpPr>
        <p:spPr>
          <a:xfrm>
            <a:off x="-1566" y="1034007"/>
            <a:ext cx="9146985"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Open Sans"/>
                <a:ea typeface="Open Sans"/>
              </a:rPr>
              <a:t>Climate Justice Definition</a:t>
            </a:r>
            <a:r>
              <a:rPr lang="en-US" sz="2000" dirty="0">
                <a:latin typeface="Open Sans"/>
                <a:ea typeface="Open Sans"/>
              </a:rPr>
              <a:t> </a:t>
            </a:r>
            <a:endParaRPr lang="en-US" dirty="0">
              <a:latin typeface="Open Sans"/>
            </a:endParaRPr>
          </a:p>
          <a:p>
            <a:r>
              <a:rPr lang="en-US" sz="600" dirty="0">
                <a:latin typeface="Open Sans"/>
                <a:ea typeface="Open Sans"/>
              </a:rPr>
              <a:t>  </a:t>
            </a:r>
          </a:p>
          <a:p>
            <a:r>
              <a:rPr lang="en-US" sz="1800" dirty="0">
                <a:latin typeface="Open Sans"/>
                <a:ea typeface="Open Sans"/>
              </a:rPr>
              <a:t>To achieve equitable and just outcomes, we must ensure equity &amp; inclusion are centered in decision-making &amp; utilize a climate justice lens. Climate Justice aims to establish a world where everyone has dignity &amp; can thrive. Climate Justice is realized when the residents &amp; communities that experience the most harm from unhealthful air &amp; water, the urban heat island effect, fewer trees &amp; less access to greenspace, &amp; other inequities related to environmental racism, are prioritized with investments that lead to cleaner air, water, more energy-efficient and healthful homes &amp; businesses, equal access to greenspace, &amp; accelerated economic opportunity. </a:t>
            </a:r>
            <a:endParaRPr lang="en-US" sz="1800">
              <a:latin typeface="Open Sans"/>
            </a:endParaRPr>
          </a:p>
          <a:p>
            <a:r>
              <a:rPr lang="en-US" sz="600" dirty="0">
                <a:latin typeface="Open Sans"/>
                <a:ea typeface="Open Sans"/>
              </a:rPr>
              <a:t> </a:t>
            </a:r>
            <a:br>
              <a:rPr lang="en-US" sz="1800" dirty="0">
                <a:latin typeface="Open Sans"/>
                <a:ea typeface="Open Sans"/>
              </a:rPr>
            </a:br>
            <a:r>
              <a:rPr lang="en-US" sz="1800" dirty="0">
                <a:latin typeface="Open Sans"/>
                <a:ea typeface="Open Sans"/>
              </a:rPr>
              <a:t>A Climate Just Saint Paul looks like a community in which there are equitable &amp; sustainable systems so that everyone has dignity &amp; can thrive by having access to clean air, water, greenspace &amp; natural areas, economic stability &amp; mobility, healthy food, affordable &amp; safe housing and neighborhoods, &amp; safe and quality education.</a:t>
            </a:r>
            <a:r>
              <a:rPr lang="en-US" sz="1800" dirty="0">
                <a:ea typeface="Open Sans"/>
              </a:rPr>
              <a:t> </a:t>
            </a:r>
            <a:endParaRPr lang="en-US" sz="1800"/>
          </a:p>
        </p:txBody>
      </p:sp>
    </p:spTree>
    <p:extLst>
      <p:ext uri="{BB962C8B-B14F-4D97-AF65-F5344CB8AC3E}">
        <p14:creationId xmlns:p14="http://schemas.microsoft.com/office/powerpoint/2010/main" val="3390216483"/>
      </p:ext>
    </p:extLst>
  </p:cSld>
  <p:clrMapOvr>
    <a:masterClrMapping/>
  </p:clrMapOvr>
</p:sld>
</file>

<file path=ppt/theme/theme1.xml><?xml version="1.0" encoding="utf-8"?>
<a:theme xmlns:a="http://schemas.openxmlformats.org/drawingml/2006/main" name="Office Theme">
  <a:themeElements>
    <a:clrScheme name="City of Saint Paul 2021">
      <a:dk1>
        <a:srgbClr val="071D49"/>
      </a:dk1>
      <a:lt1>
        <a:srgbClr val="FFFFFF"/>
      </a:lt1>
      <a:dk2>
        <a:srgbClr val="454142"/>
      </a:dk2>
      <a:lt2>
        <a:srgbClr val="D7D2CB"/>
      </a:lt2>
      <a:accent1>
        <a:srgbClr val="1D57A5"/>
      </a:accent1>
      <a:accent2>
        <a:srgbClr val="A1224E"/>
      </a:accent2>
      <a:accent3>
        <a:srgbClr val="D7D2CB"/>
      </a:accent3>
      <a:accent4>
        <a:srgbClr val="F1B434"/>
      </a:accent4>
      <a:accent5>
        <a:srgbClr val="071D49"/>
      </a:accent5>
      <a:accent6>
        <a:srgbClr val="A9C23F"/>
      </a:accent6>
      <a:hlink>
        <a:srgbClr val="000000"/>
      </a:hlink>
      <a:folHlink>
        <a:srgbClr val="B62655"/>
      </a:folHlink>
    </a:clrScheme>
    <a:fontScheme name="COSP 2021">
      <a:majorFont>
        <a:latin typeface="Red Hat Text Medium"/>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BA617EEA13E4FBD893E953057845D" ma:contentTypeVersion="13" ma:contentTypeDescription="Create a new document." ma:contentTypeScope="" ma:versionID="03951131379f1305d856a0645acad974">
  <xsd:schema xmlns:xsd="http://www.w3.org/2001/XMLSchema" xmlns:xs="http://www.w3.org/2001/XMLSchema" xmlns:p="http://schemas.microsoft.com/office/2006/metadata/properties" xmlns:ns2="2b9bbcc9-baa1-4251-a4ce-98cda11c5479" xmlns:ns3="3c639cff-2840-4dca-9c64-45903758a7cd" targetNamespace="http://schemas.microsoft.com/office/2006/metadata/properties" ma:root="true" ma:fieldsID="2e69ad66d67e1ed07f32ceec507d9378" ns2:_="" ns3:_="">
    <xsd:import namespace="2b9bbcc9-baa1-4251-a4ce-98cda11c5479"/>
    <xsd:import namespace="3c639cff-2840-4dca-9c64-45903758a7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bbcc9-baa1-4251-a4ce-98cda11c5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e6fa08e-94ad-4838-b240-0b9edb7c1f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639cff-2840-4dca-9c64-45903758a7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b0284a5-86da-491c-bdd9-9a91444863ce}" ma:internalName="TaxCatchAll" ma:showField="CatchAllData" ma:web="3c639cff-2840-4dca-9c64-45903758a7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9bbcc9-baa1-4251-a4ce-98cda11c5479">
      <Terms xmlns="http://schemas.microsoft.com/office/infopath/2007/PartnerControls"/>
    </lcf76f155ced4ddcb4097134ff3c332f>
    <TaxCatchAll xmlns="3c639cff-2840-4dca-9c64-45903758a7cd" xsi:nil="true"/>
  </documentManagement>
</p:properties>
</file>

<file path=customXml/itemProps1.xml><?xml version="1.0" encoding="utf-8"?>
<ds:datastoreItem xmlns:ds="http://schemas.openxmlformats.org/officeDocument/2006/customXml" ds:itemID="{3BF70957-8A15-4036-8B3C-1A389D7F4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bbcc9-baa1-4251-a4ce-98cda11c5479"/>
    <ds:schemaRef ds:uri="3c639cff-2840-4dca-9c64-45903758a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C5F064-E9C0-44E3-8736-6A8FDCF270BC}">
  <ds:schemaRefs>
    <ds:schemaRef ds:uri="http://schemas.microsoft.com/sharepoint/v3/contenttype/forms"/>
  </ds:schemaRefs>
</ds:datastoreItem>
</file>

<file path=customXml/itemProps3.xml><?xml version="1.0" encoding="utf-8"?>
<ds:datastoreItem xmlns:ds="http://schemas.openxmlformats.org/officeDocument/2006/customXml" ds:itemID="{A1DEA2A4-10C6-4486-A80F-EDB1623A6C2D}">
  <ds:schemaRefs>
    <ds:schemaRef ds:uri="a0bc5757-3a67-47ad-9129-016f71c9b68b"/>
    <ds:schemaRef ds:uri="e1d947d4-ed52-416e-90eb-89ce37be0f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9bbcc9-baa1-4251-a4ce-98cda11c5479"/>
    <ds:schemaRef ds:uri="3c639cff-2840-4dca-9c64-45903758a7c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Climate Justice Advisory Board (CJAB)</vt:lpstr>
      <vt:lpstr>Introduction of CJAB Members</vt:lpstr>
      <vt:lpstr>Thank You!</vt:lpstr>
      <vt:lpstr>Climate Justice Advisory Board (CJAB)</vt:lpstr>
      <vt:lpstr>PowerPoint Presentation</vt:lpstr>
      <vt:lpstr>Our connections with the Council</vt:lpstr>
      <vt:lpstr>First Year Accomplishments</vt:lpstr>
      <vt:lpstr>Board Structure</vt:lpstr>
      <vt:lpstr>PowerPoint Presentation</vt:lpstr>
      <vt:lpstr>Community Building </vt:lpstr>
      <vt:lpstr>What are CJAB Members most proud of in their first year?</vt:lpstr>
      <vt:lpstr>Building a Caring Community</vt:lpstr>
      <vt:lpstr>Learning</vt:lpstr>
      <vt:lpstr> </vt:lpstr>
      <vt:lpstr>Transportation</vt:lpstr>
      <vt:lpstr>Energy Burden</vt:lpstr>
      <vt:lpstr>Green Workforce Development and Inclusion</vt:lpstr>
      <vt:lpstr>Emergency Preparedness </vt:lpstr>
      <vt:lpstr>Communication &amp; Education with Community</vt:lpstr>
      <vt:lpstr>An Invitation!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 (delete thisa slide)</dc:title>
  <dc:creator>Pete Nelson</dc:creator>
  <cp:revision>238</cp:revision>
  <dcterms:modified xsi:type="dcterms:W3CDTF">2022-05-12T18:43:45Z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0x010100D91BA617EEA13E4FBD893E953057845D</vt:lpwstr>
  </property>
</Properties>
</file>