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4"/>
  </p:sldMasterIdLst>
  <p:notesMasterIdLst>
    <p:notesMasterId r:id="rId14"/>
  </p:notesMasterIdLst>
  <p:sldIdLst>
    <p:sldId id="257" r:id="rId5"/>
    <p:sldId id="259" r:id="rId6"/>
    <p:sldId id="301" r:id="rId7"/>
    <p:sldId id="260" r:id="rId8"/>
    <p:sldId id="261" r:id="rId9"/>
    <p:sldId id="300" r:id="rId10"/>
    <p:sldId id="295" r:id="rId11"/>
    <p:sldId id="296" r:id="rId12"/>
    <p:sldId id="297" r:id="rId13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Red Hat Text" panose="020B0604020202020204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142"/>
    <a:srgbClr val="F1B434"/>
    <a:srgbClr val="A9C23F"/>
    <a:srgbClr val="1D57A5"/>
    <a:srgbClr val="A12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1307AE-3A0A-06A4-C48E-8563AE0C6259}" v="1" dt="2022-07-14T15:52:08.293"/>
    <p1510:client id="{E42E9073-64D3-408D-9FE7-EF0605B97059}" v="22" dt="2022-07-14T16:15:41.5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38" d="100"/>
          <a:sy n="138" d="100"/>
        </p:scale>
        <p:origin x="11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0D38B1-40FC-42BC-ABFE-A1E4FFF9F7EA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56DC128D-A1DC-4F88-B335-57C1E31A67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Transportation</a:t>
          </a:r>
          <a:endParaRPr lang="en-US"/>
        </a:p>
      </dgm:t>
    </dgm:pt>
    <dgm:pt modelId="{9DEE1B88-3882-4BAE-8EF4-97EBB61F15BC}" type="parTrans" cxnId="{30FBB05D-2B56-429E-97CC-7BAD12113844}">
      <dgm:prSet/>
      <dgm:spPr/>
      <dgm:t>
        <a:bodyPr/>
        <a:lstStyle/>
        <a:p>
          <a:endParaRPr lang="en-US"/>
        </a:p>
      </dgm:t>
    </dgm:pt>
    <dgm:pt modelId="{A975EFA6-F901-4D20-9079-E3B5B6A697CB}" type="sibTrans" cxnId="{30FBB05D-2B56-429E-97CC-7BAD12113844}">
      <dgm:prSet/>
      <dgm:spPr/>
      <dgm:t>
        <a:bodyPr/>
        <a:lstStyle/>
        <a:p>
          <a:endParaRPr lang="en-US"/>
        </a:p>
      </dgm:t>
    </dgm:pt>
    <dgm:pt modelId="{6A413411-2F2A-4B4A-B291-98DBDFD00C4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Energy Burden</a:t>
          </a:r>
          <a:endParaRPr lang="en-US"/>
        </a:p>
      </dgm:t>
    </dgm:pt>
    <dgm:pt modelId="{4FCF6AC6-EE6E-4D42-82CF-5FBBE114346C}" type="parTrans" cxnId="{78032B37-62D9-451A-B897-9555B1C6EF7E}">
      <dgm:prSet/>
      <dgm:spPr/>
      <dgm:t>
        <a:bodyPr/>
        <a:lstStyle/>
        <a:p>
          <a:endParaRPr lang="en-US"/>
        </a:p>
      </dgm:t>
    </dgm:pt>
    <dgm:pt modelId="{CB9204F1-10AB-47FC-A868-01AF2D51E045}" type="sibTrans" cxnId="{78032B37-62D9-451A-B897-9555B1C6EF7E}">
      <dgm:prSet/>
      <dgm:spPr/>
      <dgm:t>
        <a:bodyPr/>
        <a:lstStyle/>
        <a:p>
          <a:endParaRPr lang="en-US"/>
        </a:p>
      </dgm:t>
    </dgm:pt>
    <dgm:pt modelId="{6B1BA692-805D-4FCC-9D98-EEDDE81EB5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/>
            <a:t>Green Workforce Development and Inclusion</a:t>
          </a:r>
          <a:endParaRPr lang="en-US"/>
        </a:p>
      </dgm:t>
    </dgm:pt>
    <dgm:pt modelId="{4712259A-5054-45AE-8BFF-D089D9B11DB8}" type="parTrans" cxnId="{361AB813-EAB1-4A58-9EDA-D8832448C0D6}">
      <dgm:prSet/>
      <dgm:spPr/>
      <dgm:t>
        <a:bodyPr/>
        <a:lstStyle/>
        <a:p>
          <a:endParaRPr lang="en-US"/>
        </a:p>
      </dgm:t>
    </dgm:pt>
    <dgm:pt modelId="{B58AE30E-1A11-4FE7-922C-48906358D635}" type="sibTrans" cxnId="{361AB813-EAB1-4A58-9EDA-D8832448C0D6}">
      <dgm:prSet/>
      <dgm:spPr/>
      <dgm:t>
        <a:bodyPr/>
        <a:lstStyle/>
        <a:p>
          <a:endParaRPr lang="en-US"/>
        </a:p>
      </dgm:t>
    </dgm:pt>
    <dgm:pt modelId="{850D6C76-7A2D-4243-897F-EAE80A08A5C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0" i="0" dirty="0"/>
            <a:t>Emergency Preparedness</a:t>
          </a:r>
          <a:endParaRPr lang="en-US" dirty="0"/>
        </a:p>
      </dgm:t>
    </dgm:pt>
    <dgm:pt modelId="{5BF9134F-48DB-4A59-842A-F2A2B6DE7297}" type="parTrans" cxnId="{D4B4CA9D-9E40-437E-A885-DE85EFBC0978}">
      <dgm:prSet/>
      <dgm:spPr/>
      <dgm:t>
        <a:bodyPr/>
        <a:lstStyle/>
        <a:p>
          <a:endParaRPr lang="en-US"/>
        </a:p>
      </dgm:t>
    </dgm:pt>
    <dgm:pt modelId="{F6DA272E-9132-4B1A-90D9-FD00A95938D7}" type="sibTrans" cxnId="{D4B4CA9D-9E40-437E-A885-DE85EFBC0978}">
      <dgm:prSet/>
      <dgm:spPr/>
      <dgm:t>
        <a:bodyPr/>
        <a:lstStyle/>
        <a:p>
          <a:endParaRPr lang="en-US"/>
        </a:p>
      </dgm:t>
    </dgm:pt>
    <dgm:pt modelId="{5592C62A-1775-4F79-B503-DF25DC5AEA00}" type="pres">
      <dgm:prSet presAssocID="{D90D38B1-40FC-42BC-ABFE-A1E4FFF9F7EA}" presName="root" presStyleCnt="0">
        <dgm:presLayoutVars>
          <dgm:dir/>
          <dgm:resizeHandles val="exact"/>
        </dgm:presLayoutVars>
      </dgm:prSet>
      <dgm:spPr/>
    </dgm:pt>
    <dgm:pt modelId="{FAC664EB-31DA-42FD-9F3B-62CF51F1DF27}" type="pres">
      <dgm:prSet presAssocID="{56DC128D-A1DC-4F88-B335-57C1E31A6700}" presName="compNode" presStyleCnt="0"/>
      <dgm:spPr/>
    </dgm:pt>
    <dgm:pt modelId="{66D4704A-83A8-4CA3-B210-7B6E425D7E85}" type="pres">
      <dgm:prSet presAssocID="{56DC128D-A1DC-4F88-B335-57C1E31A670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</dgm:pt>
    <dgm:pt modelId="{6A73FDD1-AF26-4D8A-BE0B-C1BF85A26269}" type="pres">
      <dgm:prSet presAssocID="{56DC128D-A1DC-4F88-B335-57C1E31A6700}" presName="spaceRect" presStyleCnt="0"/>
      <dgm:spPr/>
    </dgm:pt>
    <dgm:pt modelId="{E0EE5B3A-2C3B-4BE4-9524-E4E66CBDCB76}" type="pres">
      <dgm:prSet presAssocID="{56DC128D-A1DC-4F88-B335-57C1E31A6700}" presName="textRect" presStyleLbl="revTx" presStyleIdx="0" presStyleCnt="4">
        <dgm:presLayoutVars>
          <dgm:chMax val="1"/>
          <dgm:chPref val="1"/>
        </dgm:presLayoutVars>
      </dgm:prSet>
      <dgm:spPr/>
    </dgm:pt>
    <dgm:pt modelId="{A700BE75-5F1F-4009-A480-0806E0437B75}" type="pres">
      <dgm:prSet presAssocID="{A975EFA6-F901-4D20-9079-E3B5B6A697CB}" presName="sibTrans" presStyleCnt="0"/>
      <dgm:spPr/>
    </dgm:pt>
    <dgm:pt modelId="{8239471E-DDE1-4EA7-AD9E-A5F356AF3667}" type="pres">
      <dgm:prSet presAssocID="{6A413411-2F2A-4B4A-B291-98DBDFD00C45}" presName="compNode" presStyleCnt="0"/>
      <dgm:spPr/>
    </dgm:pt>
    <dgm:pt modelId="{C6016A01-A162-407F-B04B-A8D4233A9A6F}" type="pres">
      <dgm:prSet presAssocID="{6A413411-2F2A-4B4A-B291-98DBDFD00C4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igh Voltage"/>
        </a:ext>
      </dgm:extLst>
    </dgm:pt>
    <dgm:pt modelId="{DF229C9D-E841-43D8-819C-3304ABF0EA66}" type="pres">
      <dgm:prSet presAssocID="{6A413411-2F2A-4B4A-B291-98DBDFD00C45}" presName="spaceRect" presStyleCnt="0"/>
      <dgm:spPr/>
    </dgm:pt>
    <dgm:pt modelId="{85A1B7F8-5A68-49CB-8213-16AE56FC2DB0}" type="pres">
      <dgm:prSet presAssocID="{6A413411-2F2A-4B4A-B291-98DBDFD00C45}" presName="textRect" presStyleLbl="revTx" presStyleIdx="1" presStyleCnt="4">
        <dgm:presLayoutVars>
          <dgm:chMax val="1"/>
          <dgm:chPref val="1"/>
        </dgm:presLayoutVars>
      </dgm:prSet>
      <dgm:spPr/>
    </dgm:pt>
    <dgm:pt modelId="{D51F0AEA-51E0-4D27-AA2D-BB500D694446}" type="pres">
      <dgm:prSet presAssocID="{CB9204F1-10AB-47FC-A868-01AF2D51E045}" presName="sibTrans" presStyleCnt="0"/>
      <dgm:spPr/>
    </dgm:pt>
    <dgm:pt modelId="{1CEB8BBA-1ADE-4641-AFF0-93D4D98E5D5D}" type="pres">
      <dgm:prSet presAssocID="{6B1BA692-805D-4FCC-9D98-EEDDE81EB5A9}" presName="compNode" presStyleCnt="0"/>
      <dgm:spPr/>
    </dgm:pt>
    <dgm:pt modelId="{259F4567-10C4-4113-89E0-BDE2DF73BCD8}" type="pres">
      <dgm:prSet presAssocID="{6B1BA692-805D-4FCC-9D98-EEDDE81EB5A9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9C5A5A20-6B6D-46C2-9440-3DC2DC467CD9}" type="pres">
      <dgm:prSet presAssocID="{6B1BA692-805D-4FCC-9D98-EEDDE81EB5A9}" presName="spaceRect" presStyleCnt="0"/>
      <dgm:spPr/>
    </dgm:pt>
    <dgm:pt modelId="{C6FD6BCE-47C4-4255-9C94-10BDDCC6D780}" type="pres">
      <dgm:prSet presAssocID="{6B1BA692-805D-4FCC-9D98-EEDDE81EB5A9}" presName="textRect" presStyleLbl="revTx" presStyleIdx="2" presStyleCnt="4">
        <dgm:presLayoutVars>
          <dgm:chMax val="1"/>
          <dgm:chPref val="1"/>
        </dgm:presLayoutVars>
      </dgm:prSet>
      <dgm:spPr/>
    </dgm:pt>
    <dgm:pt modelId="{D8158549-CE6B-4DE5-B2B8-430AED0AD908}" type="pres">
      <dgm:prSet presAssocID="{B58AE30E-1A11-4FE7-922C-48906358D635}" presName="sibTrans" presStyleCnt="0"/>
      <dgm:spPr/>
    </dgm:pt>
    <dgm:pt modelId="{EF0C33B9-43DC-47D3-AA22-998FD10AB35B}" type="pres">
      <dgm:prSet presAssocID="{850D6C76-7A2D-4243-897F-EAE80A08A5C5}" presName="compNode" presStyleCnt="0"/>
      <dgm:spPr/>
    </dgm:pt>
    <dgm:pt modelId="{6A315145-EE32-4277-A234-937DE72B2B67}" type="pres">
      <dgm:prSet presAssocID="{850D6C76-7A2D-4243-897F-EAE80A08A5C5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efighter"/>
        </a:ext>
      </dgm:extLst>
    </dgm:pt>
    <dgm:pt modelId="{862AF5F4-FA0C-4701-96A8-70A89CB852B1}" type="pres">
      <dgm:prSet presAssocID="{850D6C76-7A2D-4243-897F-EAE80A08A5C5}" presName="spaceRect" presStyleCnt="0"/>
      <dgm:spPr/>
    </dgm:pt>
    <dgm:pt modelId="{9D14B4EE-3EC7-40FF-92AD-A912B3056B56}" type="pres">
      <dgm:prSet presAssocID="{850D6C76-7A2D-4243-897F-EAE80A08A5C5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E1EF580A-B431-4CD9-A1CB-4ACC092A7158}" type="presOf" srcId="{850D6C76-7A2D-4243-897F-EAE80A08A5C5}" destId="{9D14B4EE-3EC7-40FF-92AD-A912B3056B56}" srcOrd="0" destOrd="0" presId="urn:microsoft.com/office/officeart/2018/2/layout/IconLabelList"/>
    <dgm:cxn modelId="{D1A1480F-E52A-47DE-94D7-C6C6A5E5AF9F}" type="presOf" srcId="{D90D38B1-40FC-42BC-ABFE-A1E4FFF9F7EA}" destId="{5592C62A-1775-4F79-B503-DF25DC5AEA00}" srcOrd="0" destOrd="0" presId="urn:microsoft.com/office/officeart/2018/2/layout/IconLabelList"/>
    <dgm:cxn modelId="{361AB813-EAB1-4A58-9EDA-D8832448C0D6}" srcId="{D90D38B1-40FC-42BC-ABFE-A1E4FFF9F7EA}" destId="{6B1BA692-805D-4FCC-9D98-EEDDE81EB5A9}" srcOrd="2" destOrd="0" parTransId="{4712259A-5054-45AE-8BFF-D089D9B11DB8}" sibTransId="{B58AE30E-1A11-4FE7-922C-48906358D635}"/>
    <dgm:cxn modelId="{3F8AFF35-643A-4D0C-B28B-7FC8E5F85C66}" type="presOf" srcId="{56DC128D-A1DC-4F88-B335-57C1E31A6700}" destId="{E0EE5B3A-2C3B-4BE4-9524-E4E66CBDCB76}" srcOrd="0" destOrd="0" presId="urn:microsoft.com/office/officeart/2018/2/layout/IconLabelList"/>
    <dgm:cxn modelId="{78032B37-62D9-451A-B897-9555B1C6EF7E}" srcId="{D90D38B1-40FC-42BC-ABFE-A1E4FFF9F7EA}" destId="{6A413411-2F2A-4B4A-B291-98DBDFD00C45}" srcOrd="1" destOrd="0" parTransId="{4FCF6AC6-EE6E-4D42-82CF-5FBBE114346C}" sibTransId="{CB9204F1-10AB-47FC-A868-01AF2D51E045}"/>
    <dgm:cxn modelId="{30FBB05D-2B56-429E-97CC-7BAD12113844}" srcId="{D90D38B1-40FC-42BC-ABFE-A1E4FFF9F7EA}" destId="{56DC128D-A1DC-4F88-B335-57C1E31A6700}" srcOrd="0" destOrd="0" parTransId="{9DEE1B88-3882-4BAE-8EF4-97EBB61F15BC}" sibTransId="{A975EFA6-F901-4D20-9079-E3B5B6A697CB}"/>
    <dgm:cxn modelId="{D10AB875-FB0E-4434-91DD-19085102D911}" type="presOf" srcId="{6A413411-2F2A-4B4A-B291-98DBDFD00C45}" destId="{85A1B7F8-5A68-49CB-8213-16AE56FC2DB0}" srcOrd="0" destOrd="0" presId="urn:microsoft.com/office/officeart/2018/2/layout/IconLabelList"/>
    <dgm:cxn modelId="{89038E82-2208-48E5-8977-20E146CAB57C}" type="presOf" srcId="{6B1BA692-805D-4FCC-9D98-EEDDE81EB5A9}" destId="{C6FD6BCE-47C4-4255-9C94-10BDDCC6D780}" srcOrd="0" destOrd="0" presId="urn:microsoft.com/office/officeart/2018/2/layout/IconLabelList"/>
    <dgm:cxn modelId="{D4B4CA9D-9E40-437E-A885-DE85EFBC0978}" srcId="{D90D38B1-40FC-42BC-ABFE-A1E4FFF9F7EA}" destId="{850D6C76-7A2D-4243-897F-EAE80A08A5C5}" srcOrd="3" destOrd="0" parTransId="{5BF9134F-48DB-4A59-842A-F2A2B6DE7297}" sibTransId="{F6DA272E-9132-4B1A-90D9-FD00A95938D7}"/>
    <dgm:cxn modelId="{8A847B38-C69A-4611-ADBC-578DA7322B19}" type="presParOf" srcId="{5592C62A-1775-4F79-B503-DF25DC5AEA00}" destId="{FAC664EB-31DA-42FD-9F3B-62CF51F1DF27}" srcOrd="0" destOrd="0" presId="urn:microsoft.com/office/officeart/2018/2/layout/IconLabelList"/>
    <dgm:cxn modelId="{C74FEF0F-0F28-4895-8F4D-B550D7CDB19F}" type="presParOf" srcId="{FAC664EB-31DA-42FD-9F3B-62CF51F1DF27}" destId="{66D4704A-83A8-4CA3-B210-7B6E425D7E85}" srcOrd="0" destOrd="0" presId="urn:microsoft.com/office/officeart/2018/2/layout/IconLabelList"/>
    <dgm:cxn modelId="{4A7BC92E-693E-4621-B91C-7843F4B53588}" type="presParOf" srcId="{FAC664EB-31DA-42FD-9F3B-62CF51F1DF27}" destId="{6A73FDD1-AF26-4D8A-BE0B-C1BF85A26269}" srcOrd="1" destOrd="0" presId="urn:microsoft.com/office/officeart/2018/2/layout/IconLabelList"/>
    <dgm:cxn modelId="{2F6A9F20-1CBF-46CA-9C16-33E995FE4FDE}" type="presParOf" srcId="{FAC664EB-31DA-42FD-9F3B-62CF51F1DF27}" destId="{E0EE5B3A-2C3B-4BE4-9524-E4E66CBDCB76}" srcOrd="2" destOrd="0" presId="urn:microsoft.com/office/officeart/2018/2/layout/IconLabelList"/>
    <dgm:cxn modelId="{EF81E3EE-E1D1-44D0-977B-24E7439F4CEE}" type="presParOf" srcId="{5592C62A-1775-4F79-B503-DF25DC5AEA00}" destId="{A700BE75-5F1F-4009-A480-0806E0437B75}" srcOrd="1" destOrd="0" presId="urn:microsoft.com/office/officeart/2018/2/layout/IconLabelList"/>
    <dgm:cxn modelId="{E33DF7CE-0787-43FE-A830-2533B81505C7}" type="presParOf" srcId="{5592C62A-1775-4F79-B503-DF25DC5AEA00}" destId="{8239471E-DDE1-4EA7-AD9E-A5F356AF3667}" srcOrd="2" destOrd="0" presId="urn:microsoft.com/office/officeart/2018/2/layout/IconLabelList"/>
    <dgm:cxn modelId="{D0A83E89-1B49-4250-AF0A-D9AF4D3452AA}" type="presParOf" srcId="{8239471E-DDE1-4EA7-AD9E-A5F356AF3667}" destId="{C6016A01-A162-407F-B04B-A8D4233A9A6F}" srcOrd="0" destOrd="0" presId="urn:microsoft.com/office/officeart/2018/2/layout/IconLabelList"/>
    <dgm:cxn modelId="{ABA9BC23-6520-4D9B-B6B0-6AC23BB31814}" type="presParOf" srcId="{8239471E-DDE1-4EA7-AD9E-A5F356AF3667}" destId="{DF229C9D-E841-43D8-819C-3304ABF0EA66}" srcOrd="1" destOrd="0" presId="urn:microsoft.com/office/officeart/2018/2/layout/IconLabelList"/>
    <dgm:cxn modelId="{4896D585-274D-44F4-B504-00A5B67A4F51}" type="presParOf" srcId="{8239471E-DDE1-4EA7-AD9E-A5F356AF3667}" destId="{85A1B7F8-5A68-49CB-8213-16AE56FC2DB0}" srcOrd="2" destOrd="0" presId="urn:microsoft.com/office/officeart/2018/2/layout/IconLabelList"/>
    <dgm:cxn modelId="{F79F9B94-6420-4E2B-B23E-4E6EA45ED47E}" type="presParOf" srcId="{5592C62A-1775-4F79-B503-DF25DC5AEA00}" destId="{D51F0AEA-51E0-4D27-AA2D-BB500D694446}" srcOrd="3" destOrd="0" presId="urn:microsoft.com/office/officeart/2018/2/layout/IconLabelList"/>
    <dgm:cxn modelId="{6EEB83E6-23B5-42E9-9E42-EF6A918D33E0}" type="presParOf" srcId="{5592C62A-1775-4F79-B503-DF25DC5AEA00}" destId="{1CEB8BBA-1ADE-4641-AFF0-93D4D98E5D5D}" srcOrd="4" destOrd="0" presId="urn:microsoft.com/office/officeart/2018/2/layout/IconLabelList"/>
    <dgm:cxn modelId="{B5C0C763-ED3B-4977-9C68-33AA2B653E4C}" type="presParOf" srcId="{1CEB8BBA-1ADE-4641-AFF0-93D4D98E5D5D}" destId="{259F4567-10C4-4113-89E0-BDE2DF73BCD8}" srcOrd="0" destOrd="0" presId="urn:microsoft.com/office/officeart/2018/2/layout/IconLabelList"/>
    <dgm:cxn modelId="{F090AF72-7117-46EF-83CF-3D0A27466B3A}" type="presParOf" srcId="{1CEB8BBA-1ADE-4641-AFF0-93D4D98E5D5D}" destId="{9C5A5A20-6B6D-46C2-9440-3DC2DC467CD9}" srcOrd="1" destOrd="0" presId="urn:microsoft.com/office/officeart/2018/2/layout/IconLabelList"/>
    <dgm:cxn modelId="{73CE50C5-F6E6-46E6-BB6D-C6F2E859F99A}" type="presParOf" srcId="{1CEB8BBA-1ADE-4641-AFF0-93D4D98E5D5D}" destId="{C6FD6BCE-47C4-4255-9C94-10BDDCC6D780}" srcOrd="2" destOrd="0" presId="urn:microsoft.com/office/officeart/2018/2/layout/IconLabelList"/>
    <dgm:cxn modelId="{977E9BE7-C4DF-4847-A564-90E7CDDF10A1}" type="presParOf" srcId="{5592C62A-1775-4F79-B503-DF25DC5AEA00}" destId="{D8158549-CE6B-4DE5-B2B8-430AED0AD908}" srcOrd="5" destOrd="0" presId="urn:microsoft.com/office/officeart/2018/2/layout/IconLabelList"/>
    <dgm:cxn modelId="{013E283E-E527-4882-B419-30750A8CE274}" type="presParOf" srcId="{5592C62A-1775-4F79-B503-DF25DC5AEA00}" destId="{EF0C33B9-43DC-47D3-AA22-998FD10AB35B}" srcOrd="6" destOrd="0" presId="urn:microsoft.com/office/officeart/2018/2/layout/IconLabelList"/>
    <dgm:cxn modelId="{67B71B5A-F96A-4FC4-8322-7A186CBCD5C4}" type="presParOf" srcId="{EF0C33B9-43DC-47D3-AA22-998FD10AB35B}" destId="{6A315145-EE32-4277-A234-937DE72B2B67}" srcOrd="0" destOrd="0" presId="urn:microsoft.com/office/officeart/2018/2/layout/IconLabelList"/>
    <dgm:cxn modelId="{21B88D4F-F663-4C23-8C96-43731469621B}" type="presParOf" srcId="{EF0C33B9-43DC-47D3-AA22-998FD10AB35B}" destId="{862AF5F4-FA0C-4701-96A8-70A89CB852B1}" srcOrd="1" destOrd="0" presId="urn:microsoft.com/office/officeart/2018/2/layout/IconLabelList"/>
    <dgm:cxn modelId="{D35D5888-8D8E-4B89-B50A-53ECD6CE09C6}" type="presParOf" srcId="{EF0C33B9-43DC-47D3-AA22-998FD10AB35B}" destId="{9D14B4EE-3EC7-40FF-92AD-A912B3056B5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D4704A-83A8-4CA3-B210-7B6E425D7E85}">
      <dsp:nvSpPr>
        <dsp:cNvPr id="0" name=""/>
        <dsp:cNvSpPr/>
      </dsp:nvSpPr>
      <dsp:spPr>
        <a:xfrm>
          <a:off x="520435" y="672243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EE5B3A-2C3B-4BE4-9524-E4E66CBDCB76}">
      <dsp:nvSpPr>
        <dsp:cNvPr id="0" name=""/>
        <dsp:cNvSpPr/>
      </dsp:nvSpPr>
      <dsp:spPr>
        <a:xfrm>
          <a:off x="25435" y="17523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Transportation</a:t>
          </a:r>
          <a:endParaRPr lang="en-US" sz="1600" kern="1200"/>
        </a:p>
      </dsp:txBody>
      <dsp:txXfrm>
        <a:off x="25435" y="1752360"/>
        <a:ext cx="1800000" cy="720000"/>
      </dsp:txXfrm>
    </dsp:sp>
    <dsp:sp modelId="{C6016A01-A162-407F-B04B-A8D4233A9A6F}">
      <dsp:nvSpPr>
        <dsp:cNvPr id="0" name=""/>
        <dsp:cNvSpPr/>
      </dsp:nvSpPr>
      <dsp:spPr>
        <a:xfrm>
          <a:off x="2635435" y="672243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A1B7F8-5A68-49CB-8213-16AE56FC2DB0}">
      <dsp:nvSpPr>
        <dsp:cNvPr id="0" name=""/>
        <dsp:cNvSpPr/>
      </dsp:nvSpPr>
      <dsp:spPr>
        <a:xfrm>
          <a:off x="2140435" y="17523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Energy Burden</a:t>
          </a:r>
          <a:endParaRPr lang="en-US" sz="1600" kern="1200"/>
        </a:p>
      </dsp:txBody>
      <dsp:txXfrm>
        <a:off x="2140435" y="1752360"/>
        <a:ext cx="1800000" cy="720000"/>
      </dsp:txXfrm>
    </dsp:sp>
    <dsp:sp modelId="{259F4567-10C4-4113-89E0-BDE2DF73BCD8}">
      <dsp:nvSpPr>
        <dsp:cNvPr id="0" name=""/>
        <dsp:cNvSpPr/>
      </dsp:nvSpPr>
      <dsp:spPr>
        <a:xfrm>
          <a:off x="4750435" y="672243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FD6BCE-47C4-4255-9C94-10BDDCC6D780}">
      <dsp:nvSpPr>
        <dsp:cNvPr id="0" name=""/>
        <dsp:cNvSpPr/>
      </dsp:nvSpPr>
      <dsp:spPr>
        <a:xfrm>
          <a:off x="4255435" y="17523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/>
            <a:t>Green Workforce Development and Inclusion</a:t>
          </a:r>
          <a:endParaRPr lang="en-US" sz="1600" kern="1200"/>
        </a:p>
      </dsp:txBody>
      <dsp:txXfrm>
        <a:off x="4255435" y="1752360"/>
        <a:ext cx="1800000" cy="720000"/>
      </dsp:txXfrm>
    </dsp:sp>
    <dsp:sp modelId="{6A315145-EE32-4277-A234-937DE72B2B67}">
      <dsp:nvSpPr>
        <dsp:cNvPr id="0" name=""/>
        <dsp:cNvSpPr/>
      </dsp:nvSpPr>
      <dsp:spPr>
        <a:xfrm>
          <a:off x="6865435" y="672243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14B4EE-3EC7-40FF-92AD-A912B3056B56}">
      <dsp:nvSpPr>
        <dsp:cNvPr id="0" name=""/>
        <dsp:cNvSpPr/>
      </dsp:nvSpPr>
      <dsp:spPr>
        <a:xfrm>
          <a:off x="6370435" y="175236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i="0" kern="1200" dirty="0"/>
            <a:t>Emergency Preparedness</a:t>
          </a:r>
          <a:endParaRPr lang="en-US" sz="1600" kern="1200" dirty="0"/>
        </a:p>
      </dsp:txBody>
      <dsp:txXfrm>
        <a:off x="6370435" y="1752360"/>
        <a:ext cx="18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b2cbea786_1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gbb2cbea786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b2cbea786_1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b2cbea786_1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2438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Melissa</a:t>
            </a:r>
          </a:p>
        </p:txBody>
      </p:sp>
    </p:spTree>
    <p:extLst>
      <p:ext uri="{BB962C8B-B14F-4D97-AF65-F5344CB8AC3E}">
        <p14:creationId xmlns:p14="http://schemas.microsoft.com/office/powerpoint/2010/main" val="24174361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Melissa</a:t>
            </a:r>
          </a:p>
          <a:p>
            <a:pPr>
              <a:buNone/>
            </a:pPr>
            <a:r>
              <a:rPr lang="en-US" dirty="0"/>
              <a:t>The CARP details that Saint Paul is committed to 50% reduction of GHG by 2030 which will take significant investment across sectors- one of which is in energy efficiency and renewables. An estimated 38,000 Saint Paul Households live below 50% of the area median income. A baseline analysis of household income and average energy costs show that 12 census tracts within the city have a median energy burden above 4%, with the highest at 12%. These 12 tracts contain over 10,000 households. How do we lower the energy burden so that no Saint Paul household spends more than 4% of household income on energy costs?</a:t>
            </a:r>
          </a:p>
        </p:txBody>
      </p:sp>
    </p:spTree>
    <p:extLst>
      <p:ext uri="{BB962C8B-B14F-4D97-AF65-F5344CB8AC3E}">
        <p14:creationId xmlns:p14="http://schemas.microsoft.com/office/powerpoint/2010/main" val="1696349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Calibri"/>
                <a:cs typeface="Calibri"/>
              </a:rPr>
              <a:t>Melissa</a:t>
            </a:r>
          </a:p>
          <a:p>
            <a:pPr>
              <a:buNone/>
            </a:pPr>
            <a:r>
              <a:rPr lang="en-US" dirty="0">
                <a:latin typeface="Calibri"/>
                <a:cs typeface="Calibri"/>
              </a:rPr>
              <a:t>While not specifically outlined in the CARP- the transition that needs to happen involves a new set of skills and workforce. Both youth and adults need to have access to high quality education and training that connects to a green career pathway.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525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>
                <a:latin typeface="Calibri"/>
                <a:cs typeface="Calibri"/>
              </a:rPr>
              <a:t>Melissa</a:t>
            </a:r>
          </a:p>
          <a:p>
            <a:pPr>
              <a:buNone/>
            </a:pPr>
            <a:r>
              <a:rPr lang="en-US">
                <a:latin typeface="Calibri"/>
                <a:cs typeface="Calibri"/>
              </a:rPr>
              <a:t>Unfortunately we know that focusing on just mitigation is no longer an option- especially for our most vulnerable communities. Advising on how we can ensure our residents are better prepared and more educated is critical with increasing heat, flooding, and extreme weather events.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River Gradient)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 txBox="1">
            <a:spLocks noGrp="1"/>
          </p:cNvSpPr>
          <p:nvPr>
            <p:ph type="title"/>
          </p:nvPr>
        </p:nvSpPr>
        <p:spPr>
          <a:xfrm>
            <a:off x="925050" y="1840150"/>
            <a:ext cx="72939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ed Hat Text"/>
              <a:buNone/>
              <a:defRPr sz="36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ubTitle" idx="1"/>
          </p:nvPr>
        </p:nvSpPr>
        <p:spPr>
          <a:xfrm>
            <a:off x="2828100" y="2681750"/>
            <a:ext cx="34878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 (Sky-tinted Blue Background)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3"/>
          <p:cNvSpPr txBox="1">
            <a:spLocks noGrp="1"/>
          </p:cNvSpPr>
          <p:nvPr>
            <p:ph type="title"/>
          </p:nvPr>
        </p:nvSpPr>
        <p:spPr>
          <a:xfrm>
            <a:off x="538350" y="886050"/>
            <a:ext cx="81207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ed Hat Text"/>
              <a:buNone/>
              <a:defRPr sz="2400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1"/>
          </p:nvPr>
        </p:nvSpPr>
        <p:spPr>
          <a:xfrm>
            <a:off x="538350" y="1724625"/>
            <a:ext cx="7957200" cy="2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 (Black)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 txBox="1">
            <a:spLocks noGrp="1"/>
          </p:cNvSpPr>
          <p:nvPr>
            <p:ph type="title"/>
          </p:nvPr>
        </p:nvSpPr>
        <p:spPr>
          <a:xfrm>
            <a:off x="538350" y="886050"/>
            <a:ext cx="81207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 b="1"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6" name="Google Shape;86;p24"/>
          <p:cNvSpPr txBox="1">
            <a:spLocks noGrp="1"/>
          </p:cNvSpPr>
          <p:nvPr>
            <p:ph type="body" idx="1"/>
          </p:nvPr>
        </p:nvSpPr>
        <p:spPr>
          <a:xfrm>
            <a:off x="538350" y="1724625"/>
            <a:ext cx="7957200" cy="2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 (Big Rivers Blue Background)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5"/>
          <p:cNvSpPr txBox="1">
            <a:spLocks noGrp="1"/>
          </p:cNvSpPr>
          <p:nvPr>
            <p:ph type="title"/>
          </p:nvPr>
        </p:nvSpPr>
        <p:spPr>
          <a:xfrm>
            <a:off x="538350" y="886050"/>
            <a:ext cx="81207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ed Hat Text"/>
              <a:buNone/>
              <a:defRPr sz="2400" b="1">
                <a:solidFill>
                  <a:srgbClr val="FFFFFF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body" idx="1"/>
          </p:nvPr>
        </p:nvSpPr>
        <p:spPr>
          <a:xfrm>
            <a:off x="538350" y="1724625"/>
            <a:ext cx="7957200" cy="2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vertTitleAndTx">
  <p:cSld name="VERTICAL_TITLE_AND_VERTICAL_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6"/>
          <p:cNvSpPr txBox="1">
            <a:spLocks noGrp="1"/>
          </p:cNvSpPr>
          <p:nvPr>
            <p:ph type="title"/>
          </p:nvPr>
        </p:nvSpPr>
        <p:spPr>
          <a:xfrm>
            <a:off x="481625" y="419700"/>
            <a:ext cx="7293900" cy="9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 b="1"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body" idx="1"/>
          </p:nvPr>
        </p:nvSpPr>
        <p:spPr>
          <a:xfrm>
            <a:off x="648300" y="1166025"/>
            <a:ext cx="7847400" cy="29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_1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Big Rivers Blue)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925050" y="1840150"/>
            <a:ext cx="72939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ed Hat Text"/>
              <a:buNone/>
              <a:defRPr sz="36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ubTitle" idx="1"/>
          </p:nvPr>
        </p:nvSpPr>
        <p:spPr>
          <a:xfrm>
            <a:off x="2828100" y="2681750"/>
            <a:ext cx="34878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Open Sans"/>
              <a:buNone/>
              <a:defRPr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Sky-Tinted Blue)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title"/>
          </p:nvPr>
        </p:nvSpPr>
        <p:spPr>
          <a:xfrm>
            <a:off x="925050" y="1840150"/>
            <a:ext cx="72939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ed Hat Text"/>
              <a:buNone/>
              <a:defRPr sz="36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subTitle" idx="1"/>
          </p:nvPr>
        </p:nvSpPr>
        <p:spPr>
          <a:xfrm>
            <a:off x="2828100" y="2681750"/>
            <a:ext cx="34878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Black)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7"/>
          <p:cNvSpPr txBox="1">
            <a:spLocks noGrp="1"/>
          </p:cNvSpPr>
          <p:nvPr>
            <p:ph type="subTitle" idx="1"/>
          </p:nvPr>
        </p:nvSpPr>
        <p:spPr>
          <a:xfrm>
            <a:off x="5481825" y="189550"/>
            <a:ext cx="34878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925050" y="1840150"/>
            <a:ext cx="7293900" cy="12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Red Hat Text"/>
              <a:buNone/>
              <a:defRPr sz="3600" b="1"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subTitle" idx="2"/>
          </p:nvPr>
        </p:nvSpPr>
        <p:spPr>
          <a:xfrm>
            <a:off x="2828100" y="2681750"/>
            <a:ext cx="3487800" cy="6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(Photo)" type="twoTxTwoObj">
  <p:cSld name="TWO_OBJECTS_WITH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8"/>
          <p:cNvSpPr txBox="1">
            <a:spLocks noGrp="1"/>
          </p:cNvSpPr>
          <p:nvPr>
            <p:ph type="title"/>
          </p:nvPr>
        </p:nvSpPr>
        <p:spPr>
          <a:xfrm>
            <a:off x="925050" y="1957650"/>
            <a:ext cx="7293900" cy="12282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ed Hat Text"/>
              <a:buNone/>
              <a:defRPr sz="3600" b="1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subTitle" idx="1"/>
          </p:nvPr>
        </p:nvSpPr>
        <p:spPr>
          <a:xfrm>
            <a:off x="5481825" y="189550"/>
            <a:ext cx="32121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Open Sans"/>
              <a:buNone/>
              <a:defRPr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(Big Rivers Blue)">
  <p:cSld name="TWO_OBJECTS_WITH_TEXT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>
            <a:spLocks noGrp="1"/>
          </p:cNvSpPr>
          <p:nvPr>
            <p:ph type="title"/>
          </p:nvPr>
        </p:nvSpPr>
        <p:spPr>
          <a:xfrm>
            <a:off x="538350" y="1038750"/>
            <a:ext cx="79572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None/>
              <a:defRPr sz="24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body" idx="1"/>
          </p:nvPr>
        </p:nvSpPr>
        <p:spPr>
          <a:xfrm>
            <a:off x="538350" y="1859350"/>
            <a:ext cx="7957200" cy="2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(Sky-Tinted Blue)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subTitle" idx="1"/>
          </p:nvPr>
        </p:nvSpPr>
        <p:spPr>
          <a:xfrm>
            <a:off x="5481825" y="189550"/>
            <a:ext cx="34878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None/>
              <a:defRPr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title"/>
          </p:nvPr>
        </p:nvSpPr>
        <p:spPr>
          <a:xfrm>
            <a:off x="538350" y="1038750"/>
            <a:ext cx="79572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ed Hat Text"/>
              <a:buNone/>
              <a:defRPr sz="2400" b="1">
                <a:solidFill>
                  <a:schemeClr val="dk1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body" idx="2"/>
          </p:nvPr>
        </p:nvSpPr>
        <p:spPr>
          <a:xfrm>
            <a:off x="538350" y="1859350"/>
            <a:ext cx="7957200" cy="2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(Black)">
  <p:cSld name="TITLE_ONL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subTitle" idx="1"/>
          </p:nvPr>
        </p:nvSpPr>
        <p:spPr>
          <a:xfrm>
            <a:off x="5481825" y="189550"/>
            <a:ext cx="34878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b="1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title"/>
          </p:nvPr>
        </p:nvSpPr>
        <p:spPr>
          <a:xfrm>
            <a:off x="538350" y="1038750"/>
            <a:ext cx="79572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Red Hat Text"/>
              <a:buNone/>
              <a:defRPr sz="2400" b="1"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body" idx="2"/>
          </p:nvPr>
        </p:nvSpPr>
        <p:spPr>
          <a:xfrm>
            <a:off x="538350" y="1859350"/>
            <a:ext cx="7957200" cy="2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 (Sky-Tinted Blue)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>
            <a:off x="538350" y="886050"/>
            <a:ext cx="8120700" cy="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366D6"/>
              </a:buClr>
              <a:buSzPts val="2400"/>
              <a:buFont typeface="Red Hat Text"/>
              <a:buNone/>
              <a:defRPr sz="2400" b="1">
                <a:solidFill>
                  <a:srgbClr val="2366D6"/>
                </a:solidFill>
                <a:latin typeface="Red Hat Text"/>
                <a:ea typeface="Red Hat Text"/>
                <a:cs typeface="Red Hat Text"/>
                <a:sym typeface="Red Hat Tex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2366D6"/>
              </a:buClr>
              <a:buSzPts val="3600"/>
              <a:buNone/>
              <a:defRPr sz="3600">
                <a:solidFill>
                  <a:srgbClr val="2366D6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2366D6"/>
              </a:buClr>
              <a:buSzPts val="3600"/>
              <a:buNone/>
              <a:defRPr sz="3600">
                <a:solidFill>
                  <a:srgbClr val="2366D6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2366D6"/>
              </a:buClr>
              <a:buSzPts val="3600"/>
              <a:buNone/>
              <a:defRPr sz="3600">
                <a:solidFill>
                  <a:srgbClr val="2366D6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2366D6"/>
              </a:buClr>
              <a:buSzPts val="3600"/>
              <a:buNone/>
              <a:defRPr sz="3600">
                <a:solidFill>
                  <a:srgbClr val="2366D6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2366D6"/>
              </a:buClr>
              <a:buSzPts val="3600"/>
              <a:buNone/>
              <a:defRPr sz="3600">
                <a:solidFill>
                  <a:srgbClr val="2366D6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2366D6"/>
              </a:buClr>
              <a:buSzPts val="3600"/>
              <a:buNone/>
              <a:defRPr sz="3600">
                <a:solidFill>
                  <a:srgbClr val="2366D6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2366D6"/>
              </a:buClr>
              <a:buSzPts val="3600"/>
              <a:buNone/>
              <a:defRPr sz="3600">
                <a:solidFill>
                  <a:srgbClr val="2366D6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2366D6"/>
              </a:buClr>
              <a:buSzPts val="3600"/>
              <a:buNone/>
              <a:defRPr sz="3600">
                <a:solidFill>
                  <a:srgbClr val="2366D6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>
            <a:off x="538350" y="1724625"/>
            <a:ext cx="7957200" cy="28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streets.mn/2014/02/04/st-paul-ripe-for-ruin/" TargetMode="Externa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paul-carp.watch-test.kausal.tech/actions/R-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9"/>
          <p:cNvPicPr preferRelativeResize="0"/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9"/>
          <p:cNvSpPr/>
          <p:nvPr/>
        </p:nvSpPr>
        <p:spPr>
          <a:xfrm rot="10800000">
            <a:off x="0" y="2443499"/>
            <a:ext cx="9144000" cy="2700000"/>
          </a:xfrm>
          <a:prstGeom prst="rect">
            <a:avLst/>
          </a:prstGeom>
          <a:gradFill>
            <a:gsLst>
              <a:gs pos="0">
                <a:srgbClr val="111F48"/>
              </a:gs>
              <a:gs pos="100000">
                <a:srgbClr val="2366D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7" name="Google Shape;107;p29"/>
          <p:cNvSpPr/>
          <p:nvPr/>
        </p:nvSpPr>
        <p:spPr>
          <a:xfrm rot="10800000">
            <a:off x="0" y="2458649"/>
            <a:ext cx="9144000" cy="2669700"/>
          </a:xfrm>
          <a:prstGeom prst="rect">
            <a:avLst/>
          </a:prstGeom>
          <a:gradFill>
            <a:gsLst>
              <a:gs pos="0">
                <a:srgbClr val="111F48"/>
              </a:gs>
              <a:gs pos="100000">
                <a:srgbClr val="2366D6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8" name="Google Shape;108;p29"/>
          <p:cNvSpPr txBox="1"/>
          <p:nvPr/>
        </p:nvSpPr>
        <p:spPr>
          <a:xfrm>
            <a:off x="297203" y="3849025"/>
            <a:ext cx="8734200" cy="1032600"/>
          </a:xfrm>
          <a:prstGeom prst="rect">
            <a:avLst/>
          </a:prstGeom>
          <a:noFill/>
          <a:ln>
            <a:noFill/>
          </a:ln>
          <a:effectLst>
            <a:outerShdw blurRad="609600" dist="812800" dir="8100000" sx="85000" sy="85000" algn="tr" rotWithShape="0">
              <a:srgbClr val="000000">
                <a:alpha val="1176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Red Hat Text"/>
              <a:buNone/>
            </a:pPr>
            <a:r>
              <a:rPr lang="en" sz="4100" b="1" dirty="0">
                <a:solidFill>
                  <a:schemeClr val="lt1"/>
                </a:solidFill>
                <a:latin typeface="Red Hat Text"/>
                <a:ea typeface="Red Hat Text"/>
                <a:cs typeface="Red Hat Text"/>
                <a:sym typeface="Red Hat Text"/>
              </a:rPr>
              <a:t>CLIMATE DASHBOARD</a:t>
            </a:r>
            <a:endParaRPr sz="1100" dirty="0"/>
          </a:p>
        </p:txBody>
      </p:sp>
      <p:sp>
        <p:nvSpPr>
          <p:cNvPr id="109" name="Google Shape;109;p29"/>
          <p:cNvSpPr txBox="1"/>
          <p:nvPr/>
        </p:nvSpPr>
        <p:spPr>
          <a:xfrm>
            <a:off x="344350" y="3451650"/>
            <a:ext cx="8403600" cy="503100"/>
          </a:xfrm>
          <a:prstGeom prst="rect">
            <a:avLst/>
          </a:prstGeom>
          <a:noFill/>
          <a:ln>
            <a:noFill/>
          </a:ln>
          <a:effectLst>
            <a:outerShdw blurRad="609600" dist="812800" dir="8100000" sx="85000" sy="85000" algn="tr" rotWithShape="0">
              <a:srgbClr val="000000">
                <a:alpha val="11760"/>
              </a:srgbClr>
            </a:outerShdw>
          </a:effectLst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1B331"/>
              </a:buClr>
              <a:buSzPts val="1800"/>
              <a:buFont typeface="Red Hat Text"/>
              <a:buNone/>
            </a:pPr>
            <a:r>
              <a:rPr lang="en" sz="1800" b="1">
                <a:solidFill>
                  <a:srgbClr val="F1B331"/>
                </a:solidFill>
                <a:latin typeface="Red Hat Text"/>
                <a:ea typeface="Red Hat Text"/>
                <a:cs typeface="Red Hat Text"/>
                <a:sym typeface="Red Hat Text"/>
              </a:rPr>
              <a:t>CITY OF SAINT PAUL</a:t>
            </a:r>
            <a:endParaRPr sz="1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4ABBB775-F023-4DCD-ADAD-38BC7D6E8E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037" y="0"/>
            <a:ext cx="791392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214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ADFC4-73A7-40A7-930A-3D1948A9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CJAB Priority Areas</a:t>
            </a:r>
          </a:p>
        </p:txBody>
      </p:sp>
      <p:graphicFrame>
        <p:nvGraphicFramePr>
          <p:cNvPr id="5" name="Google Shape;116;p30">
            <a:extLst>
              <a:ext uri="{FF2B5EF4-FFF2-40B4-BE49-F238E27FC236}">
                <a16:creationId xmlns:a16="http://schemas.microsoft.com/office/drawing/2014/main" id="{71B6D5BE-1016-434A-A345-B84DCAB179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7071546"/>
              </p:ext>
            </p:extLst>
          </p:nvPr>
        </p:nvGraphicFramePr>
        <p:xfrm>
          <a:off x="474064" y="1736250"/>
          <a:ext cx="8195871" cy="31446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9221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77587-E984-463C-9AE5-53E95D1C6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the Priorities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CE5061-912B-4219-9C39-468E7318EF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Small Groups: 15 min</a:t>
            </a:r>
          </a:p>
        </p:txBody>
      </p:sp>
    </p:spTree>
    <p:extLst>
      <p:ext uri="{BB962C8B-B14F-4D97-AF65-F5344CB8AC3E}">
        <p14:creationId xmlns:p14="http://schemas.microsoft.com/office/powerpoint/2010/main" val="1832202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7A496-378B-4C1B-B6A7-901B9C25F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Group Work: 15 min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20D06-3E83-49BE-AF81-98C78ABAD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sz="1600" dirty="0"/>
              <a:t>Discuss and take notes in your small groups for your assigned priority area:</a:t>
            </a:r>
            <a:br>
              <a:rPr lang="en-US" sz="1600" dirty="0"/>
            </a:br>
            <a:endParaRPr lang="en-US" sz="1600" dirty="0"/>
          </a:p>
          <a:p>
            <a:pPr marL="482600" indent="-342900">
              <a:buAutoNum type="arabicPeriod"/>
            </a:pPr>
            <a:r>
              <a:rPr lang="en-US" sz="1600" dirty="0"/>
              <a:t>What is our desired outcome: what change do we need to see as a result of our actions?</a:t>
            </a:r>
            <a:br>
              <a:rPr lang="en-US" sz="1600" dirty="0"/>
            </a:br>
            <a:endParaRPr lang="en-US" sz="1600" dirty="0"/>
          </a:p>
          <a:p>
            <a:pPr marL="482600" indent="-342900">
              <a:buAutoNum type="arabicPeriod"/>
            </a:pPr>
            <a:r>
              <a:rPr lang="en-US" sz="1600" dirty="0"/>
              <a:t>What actions should the city take to achieve this (or what is the city currently doing, if known)?</a:t>
            </a:r>
            <a:br>
              <a:rPr lang="en-US" sz="1600" dirty="0"/>
            </a:br>
            <a:endParaRPr lang="en-US" sz="1600" dirty="0"/>
          </a:p>
          <a:p>
            <a:pPr marL="482600" indent="-342900">
              <a:buAutoNum type="arabicPeriod"/>
            </a:pPr>
            <a:r>
              <a:rPr lang="en-US" sz="1600" dirty="0"/>
              <a:t>How will we know we are successful: what metrics should we be tracking?</a:t>
            </a:r>
          </a:p>
        </p:txBody>
      </p:sp>
    </p:spTree>
    <p:extLst>
      <p:ext uri="{BB962C8B-B14F-4D97-AF65-F5344CB8AC3E}">
        <p14:creationId xmlns:p14="http://schemas.microsoft.com/office/powerpoint/2010/main" val="123437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9504D-0B5E-A27D-A2C2-E7D971EB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850" y="1038750"/>
            <a:ext cx="7957200" cy="697500"/>
          </a:xfrm>
        </p:spPr>
        <p:txBody>
          <a:bodyPr/>
          <a:lstStyle/>
          <a:p>
            <a:r>
              <a:rPr lang="en-US"/>
              <a:t>Transportation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F2715-0416-4919-BAD9-22EB28E7C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850" y="1552433"/>
            <a:ext cx="8560450" cy="2818800"/>
          </a:xfrm>
        </p:spPr>
        <p:txBody>
          <a:bodyPr/>
          <a:lstStyle/>
          <a:p>
            <a:r>
              <a:rPr lang="en-US" sz="2000" dirty="0">
                <a:solidFill>
                  <a:srgbClr val="080400"/>
                </a:solidFill>
              </a:rPr>
              <a:t>Gas-powered automobiles are greenhouse gas contributor, local pollution impact</a:t>
            </a:r>
          </a:p>
          <a:p>
            <a:r>
              <a:rPr lang="en-US" sz="2000" dirty="0">
                <a:solidFill>
                  <a:srgbClr val="080400"/>
                </a:solidFill>
              </a:rPr>
              <a:t>Inequitable access to transit options</a:t>
            </a:r>
          </a:p>
          <a:p>
            <a:r>
              <a:rPr lang="en-US" sz="2000" dirty="0">
                <a:solidFill>
                  <a:srgbClr val="080400"/>
                </a:solidFill>
              </a:rPr>
              <a:t>Car-ownership is expensive</a:t>
            </a:r>
          </a:p>
          <a:p>
            <a:r>
              <a:rPr lang="en-US" sz="2000" dirty="0">
                <a:solidFill>
                  <a:srgbClr val="080400"/>
                </a:solidFill>
              </a:rPr>
              <a:t>Lack of cars in a car-centric community results in time-consuming transit</a:t>
            </a:r>
          </a:p>
          <a:p>
            <a:r>
              <a:rPr lang="en-US" sz="2000" dirty="0">
                <a:solidFill>
                  <a:srgbClr val="080400"/>
                </a:solidFill>
              </a:rPr>
              <a:t>Extreme weather events could greatly impact car-less households </a:t>
            </a:r>
            <a:endParaRPr lang="en-US"/>
          </a:p>
          <a:p>
            <a:endParaRPr lang="en-US" sz="2000" dirty="0">
              <a:solidFill>
                <a:srgbClr val="080400"/>
              </a:solidFill>
            </a:endParaRPr>
          </a:p>
          <a:p>
            <a:endParaRPr lang="en-US" dirty="0">
              <a:solidFill>
                <a:srgbClr val="0804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1FFC995-09E1-A4B9-AD35-B2B1074F2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150" y="4001475"/>
            <a:ext cx="3949700" cy="102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72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74EB8-0F90-87D1-E65D-8838C816D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433" y="1038750"/>
            <a:ext cx="7957200" cy="697500"/>
          </a:xfrm>
        </p:spPr>
        <p:txBody>
          <a:bodyPr/>
          <a:lstStyle/>
          <a:p>
            <a:r>
              <a:rPr lang="en-US"/>
              <a:t>Energy Burden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63D5E-0A98-F8A0-05EF-633E8A46F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4267" y="1732350"/>
            <a:ext cx="7957200" cy="1665217"/>
          </a:xfrm>
        </p:spPr>
        <p:txBody>
          <a:bodyPr/>
          <a:lstStyle/>
          <a:p>
            <a:r>
              <a:rPr lang="en-US" sz="2000" dirty="0"/>
              <a:t>We all want healthy homes and energy efficiency. How should the city prioritize these efforts in the short-term?</a:t>
            </a:r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Funding from the American Rescue Plan could provide support to those who are the most burdened</a:t>
            </a:r>
          </a:p>
          <a:p>
            <a:pPr marL="139700" indent="0">
              <a:buNone/>
            </a:pP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16E61306-D2E0-83BD-A70B-D751241B8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2734" y="3396209"/>
            <a:ext cx="5526616" cy="166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6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E9A8F-CB22-6584-93E7-87B34AEFB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Green Workforce Development and Inclusion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17DCB9-26D1-CDFD-11E7-08FE5F3D5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5517" y="1668850"/>
            <a:ext cx="5163200" cy="2818800"/>
          </a:xfrm>
        </p:spPr>
        <p:txBody>
          <a:bodyPr/>
          <a:lstStyle/>
          <a:p>
            <a:r>
              <a:rPr lang="en-US" sz="2000" dirty="0"/>
              <a:t>What opportunities should the city advise on? How will the city support a "Building Green Saint Paul"?</a:t>
            </a:r>
            <a:endParaRPr lang="en-US" dirty="0"/>
          </a:p>
          <a:p>
            <a:pPr marL="139700" indent="0">
              <a:buNone/>
            </a:pPr>
            <a:endParaRPr lang="en-US" sz="2000" dirty="0"/>
          </a:p>
          <a:p>
            <a:r>
              <a:rPr lang="en-US" sz="2000" dirty="0"/>
              <a:t>How can Saint Paul position itself as a leader when it comes to today’s workforce and the workforce of the future?  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6D8CBE91-A619-4B09-B655-F93EFE3586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5234" y="2191808"/>
            <a:ext cx="3568700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8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B4EDB-930D-AC48-85A9-0F30E936E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54000">
              <a:lnSpc>
                <a:spcPct val="90000"/>
              </a:lnSpc>
              <a:spcAft>
                <a:spcPts val="600"/>
              </a:spcAft>
            </a:pPr>
            <a:r>
              <a:rPr lang="en-US">
                <a:solidFill>
                  <a:schemeClr val="tx1"/>
                </a:solidFill>
              </a:rPr>
              <a:t>Emergency Preparedness</a:t>
            </a:r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58BCE-919E-1275-5ADF-C9B89874F5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/>
              <a:t>How can we ensure residents are better prepared and educated?</a:t>
            </a:r>
          </a:p>
          <a:p>
            <a:r>
              <a:rPr lang="en-US" sz="2000" dirty="0"/>
              <a:t>Where can the "American Rescue Plan" support?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D26326C4-34BC-3115-EDC1-41D121418F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9192" y="3316817"/>
            <a:ext cx="5156200" cy="12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12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ity of Saint Paul - 2021">
      <a:dk1>
        <a:srgbClr val="071D49"/>
      </a:dk1>
      <a:lt1>
        <a:srgbClr val="FFFFFF"/>
      </a:lt1>
      <a:dk2>
        <a:srgbClr val="000000"/>
      </a:dk2>
      <a:lt2>
        <a:srgbClr val="E7E6E6"/>
      </a:lt2>
      <a:accent1>
        <a:srgbClr val="2367D3"/>
      </a:accent1>
      <a:accent2>
        <a:srgbClr val="A1224E"/>
      </a:accent2>
      <a:accent3>
        <a:srgbClr val="454141"/>
      </a:accent3>
      <a:accent4>
        <a:srgbClr val="FFC000"/>
      </a:accent4>
      <a:accent5>
        <a:srgbClr val="D7D2CB"/>
      </a:accent5>
      <a:accent6>
        <a:srgbClr val="70AD47"/>
      </a:accent6>
      <a:hlink>
        <a:srgbClr val="0563C1"/>
      </a:hlink>
      <a:folHlink>
        <a:srgbClr val="A1224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0F4E012D21004196253982A71BC4A0" ma:contentTypeVersion="4" ma:contentTypeDescription="Create a new document." ma:contentTypeScope="" ma:versionID="8e4593672fcf78cfde6894a1e2e6fbcb">
  <xsd:schema xmlns:xsd="http://www.w3.org/2001/XMLSchema" xmlns:xs="http://www.w3.org/2001/XMLSchema" xmlns:p="http://schemas.microsoft.com/office/2006/metadata/properties" xmlns:ns2="a794ff2c-f712-4414-ae66-56adfe70161f" xmlns:ns3="dbabbe6b-c800-41ac-a176-ee2a46296a12" targetNamespace="http://schemas.microsoft.com/office/2006/metadata/properties" ma:root="true" ma:fieldsID="6efca543d53c617b1faaaebdf525b706" ns2:_="" ns3:_="">
    <xsd:import namespace="a794ff2c-f712-4414-ae66-56adfe70161f"/>
    <xsd:import namespace="dbabbe6b-c800-41ac-a176-ee2a46296a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4ff2c-f712-4414-ae66-56adfe7016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abbe6b-c800-41ac-a176-ee2a46296a1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babbe6b-c800-41ac-a176-ee2a46296a12">
      <UserInfo>
        <DisplayName>Stark, Russ (CI-StPaul)</DisplayName>
        <AccountId>16</AccountId>
        <AccountType/>
      </UserInfo>
      <UserInfo>
        <DisplayName>Walch, Rachel (CI-StPaul)</DisplayName>
        <AccountId>15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C5E4DB-0BB2-4F0A-9F43-48FFF08EC2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94ff2c-f712-4414-ae66-56adfe70161f"/>
    <ds:schemaRef ds:uri="dbabbe6b-c800-41ac-a176-ee2a46296a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1DEA2A4-10C6-4486-A80F-EDB1623A6C2D}">
  <ds:schemaRefs>
    <ds:schemaRef ds:uri="http://schemas.microsoft.com/office/2006/metadata/properties"/>
    <ds:schemaRef ds:uri="http://schemas.microsoft.com/office/infopath/2007/PartnerControls"/>
    <ds:schemaRef ds:uri="ca1c673c-5ca3-4a05-9f09-f15bea49d2c4"/>
    <ds:schemaRef ds:uri="926a17e6-f857-4f36-a0cf-6aeb21230cdf"/>
    <ds:schemaRef ds:uri="dbabbe6b-c800-41ac-a176-ee2a46296a12"/>
  </ds:schemaRefs>
</ds:datastoreItem>
</file>

<file path=customXml/itemProps3.xml><?xml version="1.0" encoding="utf-8"?>
<ds:datastoreItem xmlns:ds="http://schemas.openxmlformats.org/officeDocument/2006/customXml" ds:itemID="{39C5F064-E9C0-44E3-8736-6A8FDCF270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461</Words>
  <Application>Microsoft Office PowerPoint</Application>
  <PresentationFormat>On-screen Show (16:9)</PresentationFormat>
  <Paragraphs>38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CJAB Priority Areas</vt:lpstr>
      <vt:lpstr>Defining the Priorities</vt:lpstr>
      <vt:lpstr>Small Group Work: 15 min</vt:lpstr>
      <vt:lpstr>Transportation</vt:lpstr>
      <vt:lpstr>Energy Burden</vt:lpstr>
      <vt:lpstr>Green Workforce Development and Inclusion</vt:lpstr>
      <vt:lpstr>Emergency Preparedness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using this template (delete thisa slide)</dc:title>
  <cp:lastModifiedBy>Walch, Rachel (CI-StPaul)</cp:lastModifiedBy>
  <cp:revision>3</cp:revision>
  <dcterms:modified xsi:type="dcterms:W3CDTF">2022-07-27T14:21:34Z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0x0101007C0F4E012D21004196253982A71BC4A0</vt:lpwstr>
  </property>
  <property fmtid="{D5CDD505-2E9C-101B-9397-08002B2CF9AE}" pid="3" name="MediaServiceImageTags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_ExtendedDescription">
    <vt:lpwstr/>
  </property>
  <property fmtid="{D5CDD505-2E9C-101B-9397-08002B2CF9AE}" pid="11" name="TriggerFlowInfo">
    <vt:lpwstr/>
  </property>
</Properties>
</file>