
<file path=[Content_Types].xml><?xml version="1.0" encoding="utf-8"?>
<Types xmlns="http://schemas.openxmlformats.org/package/2006/content-types">
  <Default Extension="gif" ContentType="image/gi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308" r:id="rId5"/>
  </p:sldIdLst>
  <p:sldSz cx="12192000" cy="6858000"/>
  <p:notesSz cx="1952625"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8B9E67-8235-7E3F-5606-2CDD535CC0B3}" v="152" dt="2020-04-22T17:06:11.214"/>
    <p1510:client id="{16820620-D195-4716-A09D-267C1194B187}" v="102" dt="2020-04-23T17:15:15.049"/>
    <p1510:client id="{31A2FAC6-1153-4CA6-8F63-43AE2E8D3E5B}" v="147" dt="2020-04-20T17:59:30.374"/>
    <p1510:client id="{39A30B60-F3A4-4EC8-8831-AABD3C7090DE}" v="144" dt="2020-04-27T22:06:07.919"/>
    <p1510:client id="{7606FC22-DA38-4EF9-B4F4-C828BADD3D9D}" v="38" dt="2020-04-21T15:53:43.721"/>
    <p1510:client id="{86D250D2-DD07-4548-8E2F-456AA2F7301B}" v="200" dt="2020-04-23T18:27:29.114"/>
    <p1510:client id="{A400026E-6DFB-4050-BB1F-BB3F3132D15C}" v="47" dt="2020-04-18T16:32:26.6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52"/>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9"/>
            <a:ext cx="1146986" cy="1235369"/>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1499293" y="9"/>
            <a:ext cx="1146986" cy="1235369"/>
          </a:xfrm>
          <a:prstGeom prst="rect">
            <a:avLst/>
          </a:prstGeom>
        </p:spPr>
        <p:txBody>
          <a:bodyPr vert="horz" lIns="93177" tIns="46589" rIns="93177" bIns="46589" rtlCol="0"/>
          <a:lstStyle>
            <a:lvl1pPr algn="r">
              <a:defRPr sz="1200"/>
            </a:lvl1pPr>
          </a:lstStyle>
          <a:p>
            <a:fld id="{A66F35B9-B0C3-4B70-9BD6-592EA02B5DB7}" type="datetimeFigureOut">
              <a:rPr lang="en-US" smtClean="0"/>
              <a:t>5/11/2020</a:t>
            </a:fld>
            <a:endParaRPr lang="en-US"/>
          </a:p>
        </p:txBody>
      </p:sp>
      <p:sp>
        <p:nvSpPr>
          <p:cNvPr id="4" name="Slide Image Placeholder 3"/>
          <p:cNvSpPr>
            <a:spLocks noGrp="1" noRot="1" noChangeAspect="1"/>
          </p:cNvSpPr>
          <p:nvPr>
            <p:ph type="sldImg" idx="2"/>
          </p:nvPr>
        </p:nvSpPr>
        <p:spPr>
          <a:xfrm>
            <a:off x="-6059488" y="3078163"/>
            <a:ext cx="14766926" cy="8307387"/>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264690" y="11849282"/>
            <a:ext cx="2117513" cy="9694874"/>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23386527"/>
            <a:ext cx="1146986" cy="1235365"/>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1499293" y="23386527"/>
            <a:ext cx="1146986" cy="1235365"/>
          </a:xfrm>
          <a:prstGeom prst="rect">
            <a:avLst/>
          </a:prstGeom>
        </p:spPr>
        <p:txBody>
          <a:bodyPr vert="horz" lIns="93177" tIns="46589" rIns="93177" bIns="46589" rtlCol="0" anchor="b"/>
          <a:lstStyle>
            <a:lvl1pPr algn="r">
              <a:defRPr sz="1200"/>
            </a:lvl1pPr>
          </a:lstStyle>
          <a:p>
            <a:fld id="{95867F8B-8B0F-492E-AA79-9A233112A123}" type="slidenum">
              <a:rPr lang="en-US" smtClean="0"/>
              <a:t>‹#›</a:t>
            </a:fld>
            <a:endParaRPr lang="en-US"/>
          </a:p>
        </p:txBody>
      </p:sp>
    </p:spTree>
    <p:extLst>
      <p:ext uri="{BB962C8B-B14F-4D97-AF65-F5344CB8AC3E}">
        <p14:creationId xmlns:p14="http://schemas.microsoft.com/office/powerpoint/2010/main" val="4024958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800" kern="1200">
                <a:solidFill>
                  <a:schemeClr val="tx1"/>
                </a:solidFill>
                <a:effectLst/>
                <a:latin typeface="+mn-lt"/>
                <a:ea typeface="+mn-ea"/>
                <a:cs typeface="+mn-cs"/>
              </a:rPr>
              <a:t>The purpose of a 7-minute drill slide is to grant authority, establish accountability and specify the output for all workgroups approved to consume time, money and resources. The 7-minute drill serves as the guiding reference for each workgroup to narrow the focus to achieve a defined end state. If a workgroup is unable to clearly and concisely convince a decision-maker of a reason for being in 7 minutes or less, it need not exist.</a:t>
            </a:r>
          </a:p>
          <a:p>
            <a:r>
              <a:rPr lang="en-US" sz="800" kern="1200">
                <a:solidFill>
                  <a:schemeClr val="tx1"/>
                </a:solidFill>
                <a:effectLst/>
                <a:latin typeface="+mn-lt"/>
                <a:ea typeface="+mn-ea"/>
                <a:cs typeface="+mn-cs"/>
              </a:rPr>
              <a:t> </a:t>
            </a:r>
          </a:p>
          <a:p>
            <a:r>
              <a:rPr lang="en-US" sz="800" b="1" kern="1200">
                <a:solidFill>
                  <a:schemeClr val="tx1"/>
                </a:solidFill>
                <a:effectLst/>
                <a:latin typeface="+mn-lt"/>
                <a:ea typeface="+mn-ea"/>
                <a:cs typeface="+mn-cs"/>
              </a:rPr>
              <a:t>Workgroup Title</a:t>
            </a:r>
            <a:r>
              <a:rPr lang="en-US" sz="800" kern="1200">
                <a:solidFill>
                  <a:schemeClr val="tx1"/>
                </a:solidFill>
                <a:effectLst/>
                <a:latin typeface="+mn-lt"/>
                <a:ea typeface="+mn-ea"/>
                <a:cs typeface="+mn-cs"/>
              </a:rPr>
              <a:t>: Self-explanatory.</a:t>
            </a:r>
          </a:p>
          <a:p>
            <a:r>
              <a:rPr lang="en-US" sz="800" b="1" kern="1200">
                <a:solidFill>
                  <a:schemeClr val="tx1"/>
                </a:solidFill>
                <a:effectLst/>
                <a:latin typeface="+mn-lt"/>
                <a:ea typeface="+mn-ea"/>
                <a:cs typeface="+mn-cs"/>
              </a:rPr>
              <a:t>Purpose</a:t>
            </a:r>
            <a:r>
              <a:rPr lang="en-US" sz="800" kern="1200">
                <a:solidFill>
                  <a:schemeClr val="tx1"/>
                </a:solidFill>
                <a:effectLst/>
                <a:latin typeface="+mn-lt"/>
                <a:ea typeface="+mn-ea"/>
                <a:cs typeface="+mn-cs"/>
              </a:rPr>
              <a:t>: Purpose of the workgroup or what problem will this workgroup solve?</a:t>
            </a:r>
          </a:p>
          <a:p>
            <a:r>
              <a:rPr lang="en-US" sz="800" b="1" kern="1200">
                <a:solidFill>
                  <a:schemeClr val="tx1"/>
                </a:solidFill>
                <a:effectLst/>
                <a:latin typeface="+mn-lt"/>
                <a:ea typeface="+mn-ea"/>
                <a:cs typeface="+mn-cs"/>
              </a:rPr>
              <a:t>Frequency/Location/Duration</a:t>
            </a:r>
            <a:r>
              <a:rPr lang="en-US" sz="800" kern="1200">
                <a:solidFill>
                  <a:schemeClr val="tx1"/>
                </a:solidFill>
                <a:effectLst/>
                <a:latin typeface="+mn-lt"/>
                <a:ea typeface="+mn-ea"/>
                <a:cs typeface="+mn-cs"/>
              </a:rPr>
              <a:t>: What is the workgroup meeting schedule? Be specific.</a:t>
            </a:r>
          </a:p>
          <a:p>
            <a:r>
              <a:rPr lang="en-US" sz="800" b="1" kern="1200">
                <a:solidFill>
                  <a:schemeClr val="tx1"/>
                </a:solidFill>
                <a:effectLst/>
                <a:latin typeface="+mn-lt"/>
                <a:ea typeface="+mn-ea"/>
                <a:cs typeface="+mn-cs"/>
              </a:rPr>
              <a:t>Chair</a:t>
            </a:r>
            <a:r>
              <a:rPr lang="en-US" sz="800" kern="1200">
                <a:solidFill>
                  <a:schemeClr val="tx1"/>
                </a:solidFill>
                <a:effectLst/>
                <a:latin typeface="+mn-lt"/>
                <a:ea typeface="+mn-ea"/>
                <a:cs typeface="+mn-cs"/>
              </a:rPr>
              <a:t>: Who will commission and oversee this workgroup and hold it accountable to achieve its purpose?</a:t>
            </a:r>
          </a:p>
          <a:p>
            <a:r>
              <a:rPr lang="en-US" sz="800" b="1" kern="1200">
                <a:solidFill>
                  <a:schemeClr val="tx1"/>
                </a:solidFill>
                <a:effectLst/>
                <a:latin typeface="+mn-lt"/>
                <a:ea typeface="+mn-ea"/>
                <a:cs typeface="+mn-cs"/>
              </a:rPr>
              <a:t>Facilitator</a:t>
            </a:r>
            <a:r>
              <a:rPr lang="en-US" sz="800" kern="1200">
                <a:solidFill>
                  <a:schemeClr val="tx1"/>
                </a:solidFill>
                <a:effectLst/>
                <a:latin typeface="+mn-lt"/>
                <a:ea typeface="+mn-ea"/>
                <a:cs typeface="+mn-cs"/>
              </a:rPr>
              <a:t>: Who will drive the actions of the workgroup and be accountable to deliver the outputs.</a:t>
            </a:r>
          </a:p>
          <a:p>
            <a:r>
              <a:rPr lang="en-US" sz="800" b="1" kern="1200">
                <a:solidFill>
                  <a:schemeClr val="tx1"/>
                </a:solidFill>
                <a:effectLst/>
                <a:latin typeface="+mn-lt"/>
                <a:ea typeface="+mn-ea"/>
                <a:cs typeface="+mn-cs"/>
              </a:rPr>
              <a:t>Membership</a:t>
            </a:r>
            <a:r>
              <a:rPr lang="en-US" sz="800" kern="1200">
                <a:solidFill>
                  <a:schemeClr val="tx1"/>
                </a:solidFill>
                <a:effectLst/>
                <a:latin typeface="+mn-lt"/>
                <a:ea typeface="+mn-ea"/>
                <a:cs typeface="+mn-cs"/>
              </a:rPr>
              <a:t>: Workgroup members, more is not better, the right cross-departmental mix is best.</a:t>
            </a:r>
          </a:p>
          <a:p>
            <a:r>
              <a:rPr lang="en-US" sz="800" b="1" kern="1200">
                <a:solidFill>
                  <a:schemeClr val="tx1"/>
                </a:solidFill>
                <a:effectLst/>
                <a:latin typeface="+mn-lt"/>
                <a:ea typeface="+mn-ea"/>
                <a:cs typeface="+mn-cs"/>
              </a:rPr>
              <a:t>Inputs</a:t>
            </a:r>
            <a:r>
              <a:rPr lang="en-US" sz="800" kern="1200">
                <a:solidFill>
                  <a:schemeClr val="tx1"/>
                </a:solidFill>
                <a:effectLst/>
                <a:latin typeface="+mn-lt"/>
                <a:ea typeface="+mn-ea"/>
                <a:cs typeface="+mn-cs"/>
              </a:rPr>
              <a:t>: What are the sources of information necessary for this workgroup to process? (websites, orders, legislations, guiding documents, situation updates, staffing updates, etc.)</a:t>
            </a:r>
          </a:p>
          <a:p>
            <a:r>
              <a:rPr lang="en-US" sz="800" b="1" kern="1200">
                <a:solidFill>
                  <a:schemeClr val="tx1"/>
                </a:solidFill>
                <a:effectLst/>
                <a:latin typeface="+mn-lt"/>
                <a:ea typeface="+mn-ea"/>
                <a:cs typeface="+mn-cs"/>
              </a:rPr>
              <a:t>Outputs</a:t>
            </a:r>
            <a:r>
              <a:rPr lang="en-US" sz="800" kern="1200">
                <a:solidFill>
                  <a:schemeClr val="tx1"/>
                </a:solidFill>
                <a:effectLst/>
                <a:latin typeface="+mn-lt"/>
                <a:ea typeface="+mn-ea"/>
                <a:cs typeface="+mn-cs"/>
              </a:rPr>
              <a:t>: What and are you providing? Information paper, information briefing, point paper, position paper, decision paper, status report. To whom are you providing the output? Mayor’s Office, City Council, city staff, media. How are you delivering the output? Email, memorandum, letter, SharePoint report.</a:t>
            </a:r>
          </a:p>
          <a:p>
            <a:r>
              <a:rPr lang="en-US" sz="800" b="1" kern="1200">
                <a:solidFill>
                  <a:schemeClr val="tx1"/>
                </a:solidFill>
                <a:effectLst/>
                <a:latin typeface="+mn-lt"/>
                <a:ea typeface="+mn-ea"/>
                <a:cs typeface="+mn-cs"/>
              </a:rPr>
              <a:t>Key Tasks</a:t>
            </a:r>
            <a:r>
              <a:rPr lang="en-US" sz="800" kern="1200">
                <a:solidFill>
                  <a:schemeClr val="tx1"/>
                </a:solidFill>
                <a:effectLst/>
                <a:latin typeface="+mn-lt"/>
                <a:ea typeface="+mn-ea"/>
                <a:cs typeface="+mn-cs"/>
              </a:rPr>
              <a:t>: What key actions are immediately required for the workgroup? Who is required to complete it? When does it need to be completed?</a:t>
            </a:r>
          </a:p>
        </p:txBody>
      </p:sp>
      <p:sp>
        <p:nvSpPr>
          <p:cNvPr id="4" name="Slide Number Placeholder 3"/>
          <p:cNvSpPr>
            <a:spLocks noGrp="1"/>
          </p:cNvSpPr>
          <p:nvPr>
            <p:ph type="sldNum" sz="quarter" idx="5"/>
          </p:nvPr>
        </p:nvSpPr>
        <p:spPr/>
        <p:txBody>
          <a:bodyPr/>
          <a:lstStyle/>
          <a:p>
            <a:fld id="{95867F8B-8B0F-492E-AA79-9A233112A123}" type="slidenum">
              <a:rPr lang="en-US" smtClean="0"/>
              <a:t>1</a:t>
            </a:fld>
            <a:endParaRPr lang="en-US"/>
          </a:p>
        </p:txBody>
      </p:sp>
    </p:spTree>
    <p:extLst>
      <p:ext uri="{BB962C8B-B14F-4D97-AF65-F5344CB8AC3E}">
        <p14:creationId xmlns:p14="http://schemas.microsoft.com/office/powerpoint/2010/main" val="2986722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7minQuad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C9517-BC22-4EDD-AB3C-71BC78240510}"/>
              </a:ext>
            </a:extLst>
          </p:cNvPr>
          <p:cNvSpPr>
            <a:spLocks noGrp="1"/>
          </p:cNvSpPr>
          <p:nvPr>
            <p:ph type="title"/>
          </p:nvPr>
        </p:nvSpPr>
        <p:spPr>
          <a:xfrm>
            <a:off x="838200" y="0"/>
            <a:ext cx="10515600" cy="821267"/>
          </a:xfrm>
        </p:spPr>
        <p:txBody>
          <a:bodyPr>
            <a:normAutofit/>
          </a:bodyPr>
          <a:lstStyle>
            <a:lvl1pPr algn="ctr">
              <a:defRPr sz="3200">
                <a:latin typeface="+mn-lt"/>
              </a:defRPr>
            </a:lvl1pPr>
          </a:lstStyle>
          <a:p>
            <a:r>
              <a:rPr lang="en-US"/>
              <a:t>Click to edit Master title style</a:t>
            </a:r>
          </a:p>
        </p:txBody>
      </p:sp>
      <p:sp>
        <p:nvSpPr>
          <p:cNvPr id="4" name="Text Placeholder 3">
            <a:extLst>
              <a:ext uri="{FF2B5EF4-FFF2-40B4-BE49-F238E27FC236}">
                <a16:creationId xmlns:a16="http://schemas.microsoft.com/office/drawing/2014/main" id="{A8C801D8-2243-6B47-80C3-47841A29926A}"/>
              </a:ext>
            </a:extLst>
          </p:cNvPr>
          <p:cNvSpPr>
            <a:spLocks noGrp="1"/>
          </p:cNvSpPr>
          <p:nvPr>
            <p:ph type="body" sz="quarter" idx="10"/>
          </p:nvPr>
        </p:nvSpPr>
        <p:spPr>
          <a:xfrm>
            <a:off x="431800" y="982664"/>
            <a:ext cx="5520245" cy="2344736"/>
          </a:xfrm>
        </p:spPr>
        <p:txBody>
          <a:bodyPr>
            <a:normAutofit/>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5" name="Straight Connector 4">
            <a:extLst>
              <a:ext uri="{FF2B5EF4-FFF2-40B4-BE49-F238E27FC236}">
                <a16:creationId xmlns:a16="http://schemas.microsoft.com/office/drawing/2014/main" id="{9FD1CBFF-2873-4E48-ACC4-EB3B19FDAE4B}"/>
              </a:ext>
            </a:extLst>
          </p:cNvPr>
          <p:cNvCxnSpPr>
            <a:cxnSpLocks/>
          </p:cNvCxnSpPr>
          <p:nvPr userDrawn="1"/>
        </p:nvCxnSpPr>
        <p:spPr>
          <a:xfrm>
            <a:off x="6096000" y="805529"/>
            <a:ext cx="0" cy="556211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5FC7A772-0983-264C-8344-B894320D6DBD}"/>
              </a:ext>
            </a:extLst>
          </p:cNvPr>
          <p:cNvCxnSpPr>
            <a:cxnSpLocks/>
          </p:cNvCxnSpPr>
          <p:nvPr userDrawn="1"/>
        </p:nvCxnSpPr>
        <p:spPr>
          <a:xfrm>
            <a:off x="636815" y="3445895"/>
            <a:ext cx="109728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 Placeholder 3">
            <a:extLst>
              <a:ext uri="{FF2B5EF4-FFF2-40B4-BE49-F238E27FC236}">
                <a16:creationId xmlns:a16="http://schemas.microsoft.com/office/drawing/2014/main" id="{04C551BB-AD9B-DF4E-968E-A94442652D1D}"/>
              </a:ext>
            </a:extLst>
          </p:cNvPr>
          <p:cNvSpPr>
            <a:spLocks noGrp="1"/>
          </p:cNvSpPr>
          <p:nvPr>
            <p:ph type="body" sz="quarter" idx="11"/>
          </p:nvPr>
        </p:nvSpPr>
        <p:spPr>
          <a:xfrm>
            <a:off x="6239955" y="991661"/>
            <a:ext cx="5520245" cy="2344736"/>
          </a:xfrm>
        </p:spPr>
        <p:txBody>
          <a:bodyPr>
            <a:normAutofit/>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3">
            <a:extLst>
              <a:ext uri="{FF2B5EF4-FFF2-40B4-BE49-F238E27FC236}">
                <a16:creationId xmlns:a16="http://schemas.microsoft.com/office/drawing/2014/main" id="{9F71DD24-E537-9F42-A282-7452893F41E6}"/>
              </a:ext>
            </a:extLst>
          </p:cNvPr>
          <p:cNvSpPr>
            <a:spLocks noGrp="1"/>
          </p:cNvSpPr>
          <p:nvPr>
            <p:ph type="body" sz="quarter" idx="12"/>
          </p:nvPr>
        </p:nvSpPr>
        <p:spPr>
          <a:xfrm>
            <a:off x="431800" y="3590397"/>
            <a:ext cx="5520245" cy="2903529"/>
          </a:xfrm>
        </p:spPr>
        <p:txBody>
          <a:bodyPr>
            <a:normAutofit/>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3">
            <a:extLst>
              <a:ext uri="{FF2B5EF4-FFF2-40B4-BE49-F238E27FC236}">
                <a16:creationId xmlns:a16="http://schemas.microsoft.com/office/drawing/2014/main" id="{16D7CC45-7078-EB40-892B-E27BFE07DA27}"/>
              </a:ext>
            </a:extLst>
          </p:cNvPr>
          <p:cNvSpPr>
            <a:spLocks noGrp="1"/>
          </p:cNvSpPr>
          <p:nvPr>
            <p:ph type="body" sz="quarter" idx="13"/>
          </p:nvPr>
        </p:nvSpPr>
        <p:spPr>
          <a:xfrm>
            <a:off x="6248421" y="3599394"/>
            <a:ext cx="5520245" cy="2894521"/>
          </a:xfrm>
        </p:spPr>
        <p:txBody>
          <a:bodyPr>
            <a:normAutofit/>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121265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DBA8A7F-C72E-4030-BE22-E822A58B3E35}"/>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409623-F16A-4C48-87AD-7E00B064F5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4" name="Picture 3">
            <a:extLst>
              <a:ext uri="{FF2B5EF4-FFF2-40B4-BE49-F238E27FC236}">
                <a16:creationId xmlns:a16="http://schemas.microsoft.com/office/drawing/2014/main" id="{09AE37EE-8C2E-274A-B937-97EBB7FC801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9185" y="143495"/>
            <a:ext cx="811809" cy="811809"/>
          </a:xfrm>
          <a:prstGeom prst="rect">
            <a:avLst/>
          </a:prstGeom>
        </p:spPr>
      </p:pic>
    </p:spTree>
    <p:extLst>
      <p:ext uri="{BB962C8B-B14F-4D97-AF65-F5344CB8AC3E}">
        <p14:creationId xmlns:p14="http://schemas.microsoft.com/office/powerpoint/2010/main" val="1760548804"/>
      </p:ext>
    </p:extLst>
  </p:cSld>
  <p:clrMap bg1="lt1" tx1="dk1" bg2="lt2" tx2="dk2" accent1="accent1" accent2="accent2" accent3="accent3" accent4="accent4" accent5="accent5" accent6="accent6" hlink="hlink" folHlink="folHlink"/>
  <p:sldLayoutIdLst>
    <p:sldLayoutId id="2147483660" r:id="rId1"/>
  </p:sldLayoutIdLst>
  <p:hf sldNum="0" hdr="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084AA-3454-F940-B574-735F9A302D13}"/>
              </a:ext>
            </a:extLst>
          </p:cNvPr>
          <p:cNvSpPr>
            <a:spLocks noGrp="1"/>
          </p:cNvSpPr>
          <p:nvPr>
            <p:ph type="title"/>
          </p:nvPr>
        </p:nvSpPr>
        <p:spPr>
          <a:xfrm>
            <a:off x="838200" y="0"/>
            <a:ext cx="10515600" cy="680899"/>
          </a:xfrm>
        </p:spPr>
        <p:txBody>
          <a:bodyPr>
            <a:normAutofit/>
          </a:bodyPr>
          <a:lstStyle/>
          <a:p>
            <a:r>
              <a:rPr lang="en-US">
                <a:cs typeface="Times New Roman"/>
              </a:rPr>
              <a:t>Racial Equity Workgroup</a:t>
            </a:r>
            <a:endParaRPr lang="en-US"/>
          </a:p>
        </p:txBody>
      </p:sp>
      <p:sp>
        <p:nvSpPr>
          <p:cNvPr id="3" name="Text Placeholder 2">
            <a:extLst>
              <a:ext uri="{FF2B5EF4-FFF2-40B4-BE49-F238E27FC236}">
                <a16:creationId xmlns:a16="http://schemas.microsoft.com/office/drawing/2014/main" id="{4180D567-3CCA-DE4B-95D7-3FB30160BE0B}"/>
              </a:ext>
            </a:extLst>
          </p:cNvPr>
          <p:cNvSpPr>
            <a:spLocks noGrp="1"/>
          </p:cNvSpPr>
          <p:nvPr>
            <p:ph type="body" sz="quarter" idx="10"/>
          </p:nvPr>
        </p:nvSpPr>
        <p:spPr/>
        <p:txBody>
          <a:bodyPr vert="horz" lIns="91440" tIns="45720" rIns="91440" bIns="45720" rtlCol="0" anchor="t">
            <a:normAutofit/>
          </a:bodyPr>
          <a:lstStyle/>
          <a:p>
            <a:pPr marL="227965" indent="-227965">
              <a:spcBef>
                <a:spcPct val="0"/>
              </a:spcBef>
              <a:buNone/>
            </a:pPr>
            <a:r>
              <a:rPr lang="en-US" altLang="en-US" u="sng" dirty="0">
                <a:cs typeface="Times New Roman"/>
              </a:rPr>
              <a:t>Purpose</a:t>
            </a:r>
            <a:r>
              <a:rPr lang="en-US" altLang="en-US" dirty="0">
                <a:cs typeface="Times New Roman"/>
              </a:rPr>
              <a:t>: Develop &amp; operationalize a strategy to address disparities, inequities &amp; discrimination in Saint Paul related to COVID-19</a:t>
            </a:r>
            <a:endParaRPr lang="en-US"/>
          </a:p>
          <a:p>
            <a:pPr marL="227965" indent="-227965">
              <a:spcBef>
                <a:spcPct val="0"/>
              </a:spcBef>
              <a:buFontTx/>
              <a:buNone/>
            </a:pPr>
            <a:endParaRPr lang="en-US" altLang="en-US">
              <a:cs typeface="Times New Roman" panose="02020603050405020304" pitchFamily="18" charset="0"/>
            </a:endParaRPr>
          </a:p>
          <a:p>
            <a:pPr marL="227965" indent="-227965">
              <a:spcBef>
                <a:spcPct val="0"/>
              </a:spcBef>
              <a:buNone/>
            </a:pPr>
            <a:r>
              <a:rPr lang="en-US" altLang="en-US" u="sng" dirty="0">
                <a:cs typeface="Times New Roman"/>
              </a:rPr>
              <a:t>Frequency</a:t>
            </a:r>
            <a:r>
              <a:rPr lang="en-US" altLang="en-US" dirty="0">
                <a:cs typeface="Times New Roman"/>
              </a:rPr>
              <a:t>: Bi-weekly, Tu &amp; Th, 1 pm</a:t>
            </a:r>
          </a:p>
          <a:p>
            <a:pPr marL="227965" indent="-227965">
              <a:spcBef>
                <a:spcPct val="0"/>
              </a:spcBef>
              <a:buFontTx/>
              <a:buNone/>
            </a:pPr>
            <a:endParaRPr lang="en-US" altLang="en-US">
              <a:cs typeface="Times New Roman"/>
            </a:endParaRPr>
          </a:p>
          <a:p>
            <a:pPr marL="227965" indent="-227965">
              <a:spcBef>
                <a:spcPct val="0"/>
              </a:spcBef>
              <a:buNone/>
            </a:pPr>
            <a:r>
              <a:rPr lang="en-US" u="sng" dirty="0">
                <a:cs typeface="Calibri"/>
              </a:rPr>
              <a:t>Location</a:t>
            </a:r>
            <a:r>
              <a:rPr lang="en-US" dirty="0">
                <a:cs typeface="Calibri"/>
              </a:rPr>
              <a:t>: Skype/Teams</a:t>
            </a:r>
          </a:p>
          <a:p>
            <a:pPr marL="227965" indent="-227965">
              <a:spcBef>
                <a:spcPct val="0"/>
              </a:spcBef>
              <a:buFontTx/>
              <a:buNone/>
            </a:pPr>
            <a:endParaRPr lang="en-US" altLang="en-US" dirty="0">
              <a:cs typeface="Times New Roman"/>
            </a:endParaRPr>
          </a:p>
          <a:p>
            <a:pPr marL="227965" indent="-227965">
              <a:spcBef>
                <a:spcPct val="0"/>
              </a:spcBef>
              <a:buNone/>
            </a:pPr>
            <a:r>
              <a:rPr lang="en-US" altLang="en-US" u="sng" dirty="0">
                <a:cs typeface="Times New Roman"/>
              </a:rPr>
              <a:t>Duration</a:t>
            </a:r>
            <a:r>
              <a:rPr lang="en-US" altLang="en-US" dirty="0">
                <a:cs typeface="Times New Roman"/>
              </a:rPr>
              <a:t>: 60 min</a:t>
            </a:r>
            <a:endParaRPr lang="en-US">
              <a:cs typeface="Calibri" panose="020F0502020204030204"/>
            </a:endParaRPr>
          </a:p>
        </p:txBody>
      </p:sp>
      <p:sp>
        <p:nvSpPr>
          <p:cNvPr id="5" name="Text Placeholder 4">
            <a:extLst>
              <a:ext uri="{FF2B5EF4-FFF2-40B4-BE49-F238E27FC236}">
                <a16:creationId xmlns:a16="http://schemas.microsoft.com/office/drawing/2014/main" id="{67F47B9E-F260-9746-9285-79D5CE0F990F}"/>
              </a:ext>
            </a:extLst>
          </p:cNvPr>
          <p:cNvSpPr>
            <a:spLocks noGrp="1"/>
          </p:cNvSpPr>
          <p:nvPr>
            <p:ph type="body" sz="quarter" idx="12"/>
          </p:nvPr>
        </p:nvSpPr>
        <p:spPr/>
        <p:txBody>
          <a:bodyPr>
            <a:normAutofit/>
          </a:bodyPr>
          <a:lstStyle/>
          <a:p>
            <a:pPr>
              <a:spcBef>
                <a:spcPct val="0"/>
              </a:spcBef>
              <a:buNone/>
            </a:pPr>
            <a:r>
              <a:rPr lang="en-US" altLang="en-US" u="sng">
                <a:solidFill>
                  <a:srgbClr val="000000"/>
                </a:solidFill>
                <a:cs typeface="Times New Roman"/>
              </a:rPr>
              <a:t>Inputs</a:t>
            </a:r>
            <a:r>
              <a:rPr lang="en-US" altLang="en-US">
                <a:solidFill>
                  <a:srgbClr val="000000"/>
                </a:solidFill>
                <a:cs typeface="Times New Roman"/>
              </a:rPr>
              <a:t>:</a:t>
            </a:r>
            <a:endParaRPr lang="en-US">
              <a:solidFill>
                <a:srgbClr val="000000"/>
              </a:solidFill>
              <a:cs typeface="Calibri" panose="020F0502020204030204" pitchFamily="34" charset="0"/>
            </a:endParaRPr>
          </a:p>
          <a:p>
            <a:pPr marL="171446" indent="-171446">
              <a:spcBef>
                <a:spcPct val="0"/>
              </a:spcBef>
            </a:pPr>
            <a:r>
              <a:rPr lang="en-US" altLang="en-US">
                <a:solidFill>
                  <a:srgbClr val="000000"/>
                </a:solidFill>
                <a:cs typeface="Times New Roman"/>
              </a:rPr>
              <a:t>President/</a:t>
            </a:r>
            <a:r>
              <a:rPr lang="en-US" altLang="en-US">
                <a:solidFill>
                  <a:srgbClr val="000000"/>
                </a:solidFill>
                <a:cs typeface="Calibri"/>
              </a:rPr>
              <a:t>Governor Emergency Executive Orders</a:t>
            </a:r>
          </a:p>
          <a:p>
            <a:pPr marL="171446" indent="-171446">
              <a:spcBef>
                <a:spcPct val="0"/>
              </a:spcBef>
            </a:pPr>
            <a:r>
              <a:rPr lang="en-US" altLang="en-US">
                <a:solidFill>
                  <a:srgbClr val="000000"/>
                </a:solidFill>
                <a:cs typeface="Calibri"/>
              </a:rPr>
              <a:t>Mayor Emergency Regulations</a:t>
            </a:r>
          </a:p>
          <a:p>
            <a:pPr marL="171446" indent="-171446">
              <a:spcBef>
                <a:spcPct val="0"/>
              </a:spcBef>
            </a:pPr>
            <a:r>
              <a:rPr lang="en-US" altLang="en-US">
                <a:solidFill>
                  <a:srgbClr val="000000"/>
                </a:solidFill>
                <a:cs typeface="Times New Roman"/>
              </a:rPr>
              <a:t>State Statutes &amp; City Ordinances</a:t>
            </a:r>
          </a:p>
          <a:p>
            <a:pPr marL="171446" indent="-171446">
              <a:spcBef>
                <a:spcPct val="0"/>
              </a:spcBef>
            </a:pPr>
            <a:r>
              <a:rPr lang="en-US" altLang="en-US">
                <a:solidFill>
                  <a:srgbClr val="000000"/>
                </a:solidFill>
                <a:cs typeface="Times New Roman"/>
              </a:rPr>
              <a:t>CDC &amp; MDH Guidelines</a:t>
            </a:r>
            <a:endParaRPr lang="en-US" altLang="en-US">
              <a:solidFill>
                <a:srgbClr val="000000"/>
              </a:solidFill>
              <a:cs typeface="Times New Roman" panose="02020603050405020304" pitchFamily="18" charset="0"/>
            </a:endParaRPr>
          </a:p>
          <a:p>
            <a:pPr marL="171446" indent="-171446">
              <a:spcBef>
                <a:spcPct val="0"/>
              </a:spcBef>
            </a:pPr>
            <a:r>
              <a:rPr lang="en-US" altLang="en-US">
                <a:solidFill>
                  <a:srgbClr val="000000"/>
                </a:solidFill>
                <a:cs typeface="Times New Roman"/>
              </a:rPr>
              <a:t>City Council input</a:t>
            </a:r>
          </a:p>
          <a:p>
            <a:pPr marL="171446" indent="-171446">
              <a:spcBef>
                <a:spcPct val="0"/>
              </a:spcBef>
            </a:pPr>
            <a:r>
              <a:rPr lang="en-US" altLang="en-US">
                <a:solidFill>
                  <a:srgbClr val="000000"/>
                </a:solidFill>
                <a:cs typeface="Times New Roman"/>
              </a:rPr>
              <a:t>HR Guidelines</a:t>
            </a:r>
          </a:p>
          <a:p>
            <a:pPr>
              <a:spcBef>
                <a:spcPct val="0"/>
              </a:spcBef>
              <a:buNone/>
            </a:pPr>
            <a:endParaRPr lang="en-US" altLang="en-US">
              <a:solidFill>
                <a:srgbClr val="000000"/>
              </a:solidFill>
              <a:cs typeface="Times New Roman" panose="02020603050405020304" pitchFamily="18" charset="0"/>
            </a:endParaRPr>
          </a:p>
          <a:p>
            <a:pPr>
              <a:spcBef>
                <a:spcPct val="0"/>
              </a:spcBef>
              <a:buNone/>
            </a:pPr>
            <a:r>
              <a:rPr lang="en-US" altLang="en-US" u="sng">
                <a:solidFill>
                  <a:srgbClr val="000000"/>
                </a:solidFill>
                <a:cs typeface="Times New Roman"/>
              </a:rPr>
              <a:t>Outputs</a:t>
            </a:r>
            <a:r>
              <a:rPr lang="en-US" altLang="en-US">
                <a:solidFill>
                  <a:srgbClr val="000000"/>
                </a:solidFill>
                <a:cs typeface="Times New Roman"/>
              </a:rPr>
              <a:t>:</a:t>
            </a:r>
            <a:endParaRPr lang="en-US" altLang="en-US">
              <a:solidFill>
                <a:srgbClr val="000000"/>
              </a:solidFill>
              <a:cs typeface="Times New Roman" panose="02020603050405020304" pitchFamily="18" charset="0"/>
            </a:endParaRPr>
          </a:p>
          <a:p>
            <a:pPr marL="171446" indent="-171446">
              <a:spcBef>
                <a:spcPct val="0"/>
              </a:spcBef>
            </a:pPr>
            <a:r>
              <a:rPr lang="en-US" altLang="en-US">
                <a:solidFill>
                  <a:srgbClr val="000000"/>
                </a:solidFill>
                <a:cs typeface="Times New Roman"/>
              </a:rPr>
              <a:t>Weekly update to the city on Friday 0930 Update Briefing</a:t>
            </a:r>
          </a:p>
          <a:p>
            <a:pPr marL="171446" indent="-171446">
              <a:spcBef>
                <a:spcPct val="0"/>
              </a:spcBef>
            </a:pPr>
            <a:r>
              <a:rPr lang="en-US" altLang="en-US">
                <a:solidFill>
                  <a:srgbClr val="000000"/>
                </a:solidFill>
                <a:cs typeface="Times New Roman"/>
              </a:rPr>
              <a:t>Weekly update to Thursday 1030 Directors Dialogue Briefing</a:t>
            </a:r>
          </a:p>
          <a:p>
            <a:pPr marL="171446" indent="-171446">
              <a:spcBef>
                <a:spcPct val="0"/>
              </a:spcBef>
            </a:pPr>
            <a:r>
              <a:rPr lang="en-US" altLang="en-US">
                <a:solidFill>
                  <a:srgbClr val="000000"/>
                </a:solidFill>
                <a:cs typeface="Times New Roman"/>
              </a:rPr>
              <a:t>Data collection and analysis</a:t>
            </a:r>
          </a:p>
          <a:p>
            <a:pPr marL="171446" indent="-171446">
              <a:spcBef>
                <a:spcPct val="0"/>
              </a:spcBef>
            </a:pPr>
            <a:r>
              <a:rPr lang="en-US" altLang="en-US">
                <a:solidFill>
                  <a:srgbClr val="000000"/>
                </a:solidFill>
                <a:cs typeface="Times New Roman"/>
              </a:rPr>
              <a:t>Infusion into EOC staff</a:t>
            </a:r>
          </a:p>
          <a:p>
            <a:pPr marL="171446" indent="-171446">
              <a:spcBef>
                <a:spcPct val="0"/>
              </a:spcBef>
            </a:pPr>
            <a:r>
              <a:rPr lang="en-US" altLang="en-US">
                <a:solidFill>
                  <a:srgbClr val="000000"/>
                </a:solidFill>
                <a:cs typeface="Times New Roman"/>
              </a:rPr>
              <a:t>Partnership &amp; collaboration with Ramsey County and other stakeholders</a:t>
            </a:r>
          </a:p>
          <a:p>
            <a:pPr marL="171446" indent="-171446">
              <a:spcBef>
                <a:spcPct val="0"/>
              </a:spcBef>
            </a:pPr>
            <a:r>
              <a:rPr lang="en-US" altLang="en-US">
                <a:solidFill>
                  <a:srgbClr val="000000"/>
                </a:solidFill>
                <a:cs typeface="Times New Roman"/>
              </a:rPr>
              <a:t>Virtual Summit and/or Town Hall to engage community</a:t>
            </a:r>
          </a:p>
          <a:p>
            <a:pPr marL="171446" indent="-171446">
              <a:spcBef>
                <a:spcPct val="0"/>
              </a:spcBef>
            </a:pPr>
            <a:r>
              <a:rPr lang="en-US" altLang="en-US">
                <a:solidFill>
                  <a:srgbClr val="000000"/>
                </a:solidFill>
                <a:cs typeface="Times New Roman"/>
              </a:rPr>
              <a:t>Legislative proposal</a:t>
            </a:r>
          </a:p>
          <a:p>
            <a:pPr marL="171446" indent="-171446">
              <a:spcBef>
                <a:spcPct val="0"/>
              </a:spcBef>
            </a:pPr>
            <a:r>
              <a:rPr lang="en-US" altLang="en-US">
                <a:solidFill>
                  <a:srgbClr val="000000"/>
                </a:solidFill>
                <a:cs typeface="Times New Roman"/>
              </a:rPr>
              <a:t>Develop education &amp; enforcement strategy to combat Asian resident discrimination</a:t>
            </a:r>
          </a:p>
        </p:txBody>
      </p:sp>
      <p:sp>
        <p:nvSpPr>
          <p:cNvPr id="6" name="Text Placeholder 5">
            <a:extLst>
              <a:ext uri="{FF2B5EF4-FFF2-40B4-BE49-F238E27FC236}">
                <a16:creationId xmlns:a16="http://schemas.microsoft.com/office/drawing/2014/main" id="{C7664C7C-7556-8E4D-981E-FE2B43C7DE72}"/>
              </a:ext>
            </a:extLst>
          </p:cNvPr>
          <p:cNvSpPr>
            <a:spLocks noGrp="1"/>
          </p:cNvSpPr>
          <p:nvPr>
            <p:ph type="body" sz="quarter" idx="13"/>
          </p:nvPr>
        </p:nvSpPr>
        <p:spPr>
          <a:xfrm>
            <a:off x="6198289" y="3589368"/>
            <a:ext cx="5520245" cy="2894521"/>
          </a:xfrm>
        </p:spPr>
        <p:txBody>
          <a:bodyPr vert="horz" lIns="91440" tIns="45720" rIns="91440" bIns="45720" rtlCol="0" anchor="t">
            <a:normAutofit/>
          </a:bodyPr>
          <a:lstStyle/>
          <a:p>
            <a:pPr>
              <a:spcBef>
                <a:spcPct val="0"/>
              </a:spcBef>
              <a:buNone/>
            </a:pPr>
            <a:r>
              <a:rPr lang="en-US" altLang="en-US" u="sng" dirty="0"/>
              <a:t>Key Tasks</a:t>
            </a:r>
            <a:r>
              <a:rPr lang="en-US" altLang="en-US" dirty="0"/>
              <a:t>:</a:t>
            </a:r>
            <a:endParaRPr lang="en-US" altLang="en-US" dirty="0">
              <a:cs typeface="Calibri Light"/>
            </a:endParaRPr>
          </a:p>
          <a:p>
            <a:pPr marL="227965" indent="-227965">
              <a:spcBef>
                <a:spcPct val="0"/>
              </a:spcBef>
              <a:buNone/>
            </a:pPr>
            <a:endParaRPr lang="en-US" altLang="en-US" dirty="0">
              <a:cs typeface="Calibri"/>
            </a:endParaRPr>
          </a:p>
          <a:p>
            <a:pPr marL="171446" indent="-171446">
              <a:spcBef>
                <a:spcPct val="0"/>
              </a:spcBef>
            </a:pPr>
            <a:r>
              <a:rPr lang="en-US" altLang="en-US" dirty="0">
                <a:cs typeface="Calibri Light"/>
              </a:rPr>
              <a:t>Provide Mayor with recommendation on strategy and framework </a:t>
            </a:r>
          </a:p>
          <a:p>
            <a:pPr marL="171446" indent="-171446">
              <a:spcBef>
                <a:spcPct val="0"/>
              </a:spcBef>
            </a:pPr>
            <a:r>
              <a:rPr lang="en-US" altLang="en-US" dirty="0">
                <a:cs typeface="Calibri Light"/>
              </a:rPr>
              <a:t>Build Racial equity structure into the EOC</a:t>
            </a:r>
          </a:p>
          <a:p>
            <a:pPr marL="171446" indent="-171446">
              <a:spcBef>
                <a:spcPct val="0"/>
              </a:spcBef>
            </a:pPr>
            <a:r>
              <a:rPr lang="en-US" altLang="en-US" dirty="0">
                <a:cs typeface="Calibri Light"/>
              </a:rPr>
              <a:t>Host Virtual Summit / Townhall to gather feedback from the community</a:t>
            </a:r>
          </a:p>
          <a:p>
            <a:pPr marL="171446" indent="-171446">
              <a:spcBef>
                <a:spcPct val="0"/>
              </a:spcBef>
            </a:pPr>
            <a:r>
              <a:rPr lang="en-US" altLang="en-US" dirty="0">
                <a:cs typeface="Calibri Light"/>
              </a:rPr>
              <a:t>Lobby legislature to pass legislation at the state and federal level to address disparities, inequities and discrimination </a:t>
            </a:r>
          </a:p>
          <a:p>
            <a:pPr marL="171446" indent="-171446">
              <a:spcBef>
                <a:spcPct val="0"/>
              </a:spcBef>
            </a:pPr>
            <a:r>
              <a:rPr lang="en-US" altLang="en-US" dirty="0">
                <a:cs typeface="Calibri Light"/>
              </a:rPr>
              <a:t>Hire Community Ambassadors/Trusted Advocates </a:t>
            </a:r>
          </a:p>
          <a:p>
            <a:pPr marL="171446" indent="-171446">
              <a:spcBef>
                <a:spcPct val="0"/>
              </a:spcBef>
            </a:pPr>
            <a:r>
              <a:rPr lang="en-US" altLang="en-US" dirty="0">
                <a:cs typeface="Calibri Light"/>
              </a:rPr>
              <a:t>Build data platform </a:t>
            </a:r>
          </a:p>
          <a:p>
            <a:pPr marL="171446" indent="-171446">
              <a:spcBef>
                <a:spcPct val="0"/>
              </a:spcBef>
            </a:pPr>
            <a:r>
              <a:rPr lang="en-US" altLang="en-US" dirty="0">
                <a:cs typeface="Calibri Light"/>
              </a:rPr>
              <a:t>Build Economic Strategy</a:t>
            </a:r>
          </a:p>
          <a:p>
            <a:pPr marL="171446" indent="-171446">
              <a:spcBef>
                <a:spcPct val="0"/>
              </a:spcBef>
            </a:pPr>
            <a:r>
              <a:rPr lang="en-US" altLang="en-US" dirty="0">
                <a:cs typeface="Calibri Light"/>
              </a:rPr>
              <a:t>Connect with Community Clinics</a:t>
            </a:r>
          </a:p>
          <a:p>
            <a:pPr marL="171446" indent="-171446">
              <a:spcBef>
                <a:spcPct val="0"/>
              </a:spcBef>
            </a:pPr>
            <a:r>
              <a:rPr lang="en-US" altLang="en-US" dirty="0">
                <a:cs typeface="Calibri Light"/>
              </a:rPr>
              <a:t>Build </a:t>
            </a:r>
            <a:r>
              <a:rPr lang="en-US" altLang="en-US">
                <a:cs typeface="Calibri Light"/>
              </a:rPr>
              <a:t>engagement strategy </a:t>
            </a:r>
          </a:p>
          <a:p>
            <a:pPr marL="171446" indent="-171446">
              <a:spcBef>
                <a:spcPct val="0"/>
              </a:spcBef>
            </a:pPr>
            <a:r>
              <a:rPr lang="en-US" altLang="en-US" dirty="0">
                <a:cs typeface="Times New Roman"/>
              </a:rPr>
              <a:t>Eliminate health disparities for African American residents</a:t>
            </a:r>
          </a:p>
          <a:p>
            <a:pPr marL="171446" indent="-171446">
              <a:spcBef>
                <a:spcPct val="0"/>
              </a:spcBef>
            </a:pPr>
            <a:r>
              <a:rPr lang="en-US" altLang="en-US" dirty="0">
                <a:cs typeface="Times New Roman"/>
              </a:rPr>
              <a:t>Eliminate discrimination against the Asian American residents</a:t>
            </a:r>
          </a:p>
          <a:p>
            <a:pPr marL="171446" indent="-171446">
              <a:spcBef>
                <a:spcPct val="0"/>
              </a:spcBef>
            </a:pPr>
            <a:endParaRPr lang="en-US" altLang="en-US" dirty="0">
              <a:cs typeface="Calibri Light"/>
            </a:endParaRPr>
          </a:p>
          <a:p>
            <a:pPr marL="171446" indent="-171446">
              <a:spcBef>
                <a:spcPct val="0"/>
              </a:spcBef>
            </a:pPr>
            <a:endParaRPr lang="en-US" altLang="en-US" dirty="0">
              <a:cs typeface="Calibri Light"/>
            </a:endParaRPr>
          </a:p>
        </p:txBody>
      </p:sp>
      <p:sp>
        <p:nvSpPr>
          <p:cNvPr id="9" name="Text Placeholder 3">
            <a:extLst>
              <a:ext uri="{FF2B5EF4-FFF2-40B4-BE49-F238E27FC236}">
                <a16:creationId xmlns:a16="http://schemas.microsoft.com/office/drawing/2014/main" id="{179E9740-E8E7-4D5B-85DA-0845728DA7C7}"/>
              </a:ext>
            </a:extLst>
          </p:cNvPr>
          <p:cNvSpPr txBox="1">
            <a:spLocks/>
          </p:cNvSpPr>
          <p:nvPr/>
        </p:nvSpPr>
        <p:spPr>
          <a:xfrm>
            <a:off x="6149717" y="510398"/>
            <a:ext cx="6192006" cy="3136814"/>
          </a:xfrm>
          <a:prstGeom prst="rect">
            <a:avLst/>
          </a:prstGeom>
        </p:spPr>
        <p:txBody>
          <a:bodyPr vert="horz" lIns="91440" tIns="45720" rIns="91440" bIns="45720" rtlCol="0" anchor="t">
            <a:normAutofit fontScale="92500"/>
          </a:bodyPr>
          <a:lstStyle>
            <a:lvl1pPr marL="228594" indent="-228594" algn="l" defTabSz="914377" rtl="0" eaLnBrk="1" latinLnBrk="0" hangingPunct="1">
              <a:lnSpc>
                <a:spcPct val="90000"/>
              </a:lnSpc>
              <a:spcBef>
                <a:spcPts val="1000"/>
              </a:spcBef>
              <a:buFont typeface="Arial" panose="020B0604020202020204" pitchFamily="34" charset="0"/>
              <a:buChar char="•"/>
              <a:defRPr sz="12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buFont typeface="Arial" panose="020B0604020202020204" pitchFamily="34" charset="0"/>
              <a:buNone/>
            </a:pPr>
            <a:r>
              <a:rPr lang="en-US" u="sng" dirty="0">
                <a:ea typeface="+mn-lt"/>
                <a:cs typeface="+mn-lt"/>
              </a:rPr>
              <a:t>Chair:</a:t>
            </a:r>
            <a:r>
              <a:rPr lang="en-US" dirty="0">
                <a:ea typeface="+mn-lt"/>
                <a:cs typeface="+mn-lt"/>
              </a:rPr>
              <a:t> Mayor Carter</a:t>
            </a:r>
          </a:p>
          <a:p>
            <a:pPr marL="0" indent="0">
              <a:spcBef>
                <a:spcPct val="0"/>
              </a:spcBef>
              <a:buFont typeface="Arial" panose="020B0604020202020204" pitchFamily="34" charset="0"/>
              <a:buNone/>
            </a:pPr>
            <a:endParaRPr lang="en-US" dirty="0">
              <a:ea typeface="+mn-lt"/>
              <a:cs typeface="+mn-lt"/>
            </a:endParaRPr>
          </a:p>
          <a:p>
            <a:pPr marL="0" indent="0">
              <a:spcBef>
                <a:spcPct val="0"/>
              </a:spcBef>
              <a:buFont typeface="Arial" panose="020B0604020202020204" pitchFamily="34" charset="0"/>
              <a:buNone/>
            </a:pPr>
            <a:r>
              <a:rPr lang="en-US" u="sng" dirty="0">
                <a:ea typeface="+mn-lt"/>
                <a:cs typeface="+mn-lt"/>
              </a:rPr>
              <a:t>Facilitator: </a:t>
            </a:r>
            <a:r>
              <a:rPr lang="en-US" dirty="0">
                <a:ea typeface="+mn-lt"/>
                <a:cs typeface="+mn-lt"/>
              </a:rPr>
              <a:t> Toni Newborn (MO)</a:t>
            </a:r>
          </a:p>
          <a:p>
            <a:pPr marL="0" indent="0">
              <a:spcBef>
                <a:spcPct val="0"/>
              </a:spcBef>
              <a:buFont typeface="Arial" panose="020B0604020202020204" pitchFamily="34" charset="0"/>
              <a:buNone/>
            </a:pPr>
            <a:endParaRPr lang="en-US" dirty="0">
              <a:ea typeface="+mn-lt"/>
              <a:cs typeface="+mn-lt"/>
            </a:endParaRPr>
          </a:p>
          <a:p>
            <a:pPr marL="0" indent="0">
              <a:spcBef>
                <a:spcPct val="0"/>
              </a:spcBef>
              <a:buFont typeface="Arial" panose="020B0604020202020204" pitchFamily="34" charset="0"/>
              <a:buNone/>
            </a:pPr>
            <a:r>
              <a:rPr lang="en-US" u="sng" dirty="0">
                <a:ea typeface="+mn-lt"/>
                <a:cs typeface="+mn-lt"/>
              </a:rPr>
              <a:t>Membership: </a:t>
            </a:r>
            <a:r>
              <a:rPr lang="en-US" dirty="0">
                <a:ea typeface="+mn-lt"/>
                <a:cs typeface="+mn-lt"/>
              </a:rPr>
              <a:t>Noel Nix (MO), Cassi Johnson (OTC), Muneer Karcher-Ramos (OFE), Valerie Jensen (HREEO), Jon Grebner (MO), Peter Leggett (MO), Gwen Peterson (Parks), Edmundo </a:t>
            </a:r>
            <a:r>
              <a:rPr lang="en-US" dirty="0" err="1">
                <a:ea typeface="+mn-lt"/>
                <a:cs typeface="+mn-lt"/>
              </a:rPr>
              <a:t>Lijo</a:t>
            </a:r>
            <a:r>
              <a:rPr lang="en-US" dirty="0">
                <a:ea typeface="+mn-lt"/>
                <a:cs typeface="+mn-lt"/>
              </a:rPr>
              <a:t> (CAO), Clare </a:t>
            </a:r>
            <a:r>
              <a:rPr lang="en-US" dirty="0" err="1">
                <a:ea typeface="+mn-lt"/>
                <a:cs typeface="+mn-lt"/>
              </a:rPr>
              <a:t>Verbeten</a:t>
            </a:r>
            <a:r>
              <a:rPr lang="en-US" dirty="0">
                <a:ea typeface="+mn-lt"/>
                <a:cs typeface="+mn-lt"/>
              </a:rPr>
              <a:t> (MO), Mary Prescott (DSI)</a:t>
            </a:r>
          </a:p>
          <a:p>
            <a:pPr marL="227965" indent="-227965">
              <a:spcBef>
                <a:spcPct val="0"/>
              </a:spcBef>
            </a:pPr>
            <a:endParaRPr lang="en-US" u="sng" dirty="0">
              <a:ea typeface="+mn-lt"/>
              <a:cs typeface="+mn-lt"/>
            </a:endParaRPr>
          </a:p>
          <a:p>
            <a:pPr marL="0" indent="0">
              <a:spcBef>
                <a:spcPct val="0"/>
              </a:spcBef>
              <a:buFont typeface="Arial" panose="020B0604020202020204" pitchFamily="34" charset="0"/>
              <a:buNone/>
            </a:pPr>
            <a:r>
              <a:rPr lang="en-US" u="sng" dirty="0">
                <a:ea typeface="+mn-lt"/>
                <a:cs typeface="+mn-lt"/>
              </a:rPr>
              <a:t>Subgroups:</a:t>
            </a:r>
          </a:p>
          <a:p>
            <a:pPr marL="227965" indent="-227965">
              <a:spcBef>
                <a:spcPct val="0"/>
              </a:spcBef>
            </a:pPr>
            <a:r>
              <a:rPr lang="en-US" i="1" dirty="0">
                <a:ea typeface="+mn-lt"/>
                <a:cs typeface="+mn-lt"/>
              </a:rPr>
              <a:t>EOC Structure:</a:t>
            </a:r>
            <a:r>
              <a:rPr lang="en-US" dirty="0">
                <a:ea typeface="+mn-lt"/>
                <a:cs typeface="+mn-lt"/>
              </a:rPr>
              <a:t> Toni Newborn (MO)</a:t>
            </a:r>
          </a:p>
          <a:p>
            <a:pPr marL="227965" indent="-227965">
              <a:spcBef>
                <a:spcPct val="0"/>
              </a:spcBef>
            </a:pPr>
            <a:r>
              <a:rPr lang="en-US" i="1" dirty="0">
                <a:ea typeface="+mn-lt"/>
                <a:cs typeface="+mn-lt"/>
              </a:rPr>
              <a:t>IGR/Legislature: </a:t>
            </a:r>
            <a:r>
              <a:rPr lang="en-US" dirty="0">
                <a:ea typeface="+mn-lt"/>
                <a:cs typeface="+mn-lt"/>
              </a:rPr>
              <a:t>Mayor Carter, </a:t>
            </a:r>
            <a:r>
              <a:rPr lang="en-US" dirty="0" err="1">
                <a:ea typeface="+mn-lt"/>
                <a:cs typeface="+mn-lt"/>
              </a:rPr>
              <a:t>ThaoMee</a:t>
            </a:r>
            <a:r>
              <a:rPr lang="en-US" dirty="0">
                <a:ea typeface="+mn-lt"/>
                <a:cs typeface="+mn-lt"/>
              </a:rPr>
              <a:t> </a:t>
            </a:r>
            <a:r>
              <a:rPr lang="en-US" dirty="0" err="1">
                <a:ea typeface="+mn-lt"/>
                <a:cs typeface="+mn-lt"/>
              </a:rPr>
              <a:t>Xiong</a:t>
            </a:r>
            <a:r>
              <a:rPr lang="en-US" dirty="0">
                <a:ea typeface="+mn-lt"/>
                <a:cs typeface="+mn-lt"/>
              </a:rPr>
              <a:t> (MO), Christian Taylor (MO)</a:t>
            </a:r>
            <a:endParaRPr lang="en-US" dirty="0"/>
          </a:p>
          <a:p>
            <a:pPr marL="227965" indent="-227965">
              <a:spcBef>
                <a:spcPct val="0"/>
              </a:spcBef>
            </a:pPr>
            <a:r>
              <a:rPr lang="en-US" i="1" dirty="0">
                <a:ea typeface="+mn-lt"/>
                <a:cs typeface="+mn-lt"/>
              </a:rPr>
              <a:t>Technology: </a:t>
            </a:r>
            <a:r>
              <a:rPr lang="en-US" dirty="0">
                <a:ea typeface="+mn-lt"/>
                <a:cs typeface="+mn-lt"/>
              </a:rPr>
              <a:t>Sharon Kennedy-Vickers (OTC), Cassi Johnson (OTC), Pete Nelson (OTC)</a:t>
            </a:r>
          </a:p>
          <a:p>
            <a:pPr marL="227965" indent="-227965">
              <a:spcBef>
                <a:spcPct val="0"/>
              </a:spcBef>
            </a:pPr>
            <a:r>
              <a:rPr lang="en-US" i="1" dirty="0">
                <a:ea typeface="+mn-lt"/>
                <a:cs typeface="+mn-lt"/>
              </a:rPr>
              <a:t>Data: </a:t>
            </a:r>
            <a:r>
              <a:rPr lang="en-US" dirty="0">
                <a:ea typeface="+mn-lt"/>
                <a:cs typeface="+mn-lt"/>
              </a:rPr>
              <a:t>Derek Engelking (OTC), Bob Spaulding (PED)</a:t>
            </a:r>
          </a:p>
          <a:p>
            <a:pPr marL="227965" indent="-227965">
              <a:spcBef>
                <a:spcPct val="0"/>
              </a:spcBef>
            </a:pPr>
            <a:r>
              <a:rPr lang="en-US" i="1" dirty="0">
                <a:ea typeface="+mn-lt"/>
                <a:cs typeface="+mn-lt"/>
              </a:rPr>
              <a:t>Community Partnerships/Engagement: </a:t>
            </a:r>
            <a:r>
              <a:rPr lang="en-US" dirty="0">
                <a:ea typeface="+mn-lt"/>
                <a:cs typeface="+mn-lt"/>
              </a:rPr>
              <a:t>Noel Nix (MO), Edmundo </a:t>
            </a:r>
            <a:r>
              <a:rPr lang="en-US" err="1">
                <a:ea typeface="+mn-lt"/>
                <a:cs typeface="+mn-lt"/>
              </a:rPr>
              <a:t>Lijo</a:t>
            </a:r>
            <a:r>
              <a:rPr lang="en-US">
                <a:ea typeface="+mn-lt"/>
                <a:cs typeface="+mn-lt"/>
              </a:rPr>
              <a:t> (CAO), Gwen Peterson (Parks), </a:t>
            </a:r>
            <a:r>
              <a:rPr lang="en-US" dirty="0">
                <a:ea typeface="+mn-lt"/>
                <a:cs typeface="+mn-lt"/>
              </a:rPr>
              <a:t>Jon Grebner (MO)</a:t>
            </a:r>
          </a:p>
          <a:p>
            <a:pPr marL="227965" indent="-227965">
              <a:spcBef>
                <a:spcPct val="0"/>
              </a:spcBef>
            </a:pPr>
            <a:r>
              <a:rPr lang="en-US" i="1" dirty="0">
                <a:ea typeface="+mn-lt"/>
                <a:cs typeface="+mn-lt"/>
              </a:rPr>
              <a:t>Communications: </a:t>
            </a:r>
            <a:r>
              <a:rPr lang="en-US" dirty="0">
                <a:ea typeface="+mn-lt"/>
                <a:cs typeface="+mn-lt"/>
              </a:rPr>
              <a:t>Peter Leggett (MO), Jon Grebner (MO)</a:t>
            </a:r>
          </a:p>
          <a:p>
            <a:pPr marL="227965" indent="-227965">
              <a:spcBef>
                <a:spcPct val="0"/>
              </a:spcBef>
            </a:pPr>
            <a:r>
              <a:rPr lang="en-US" i="1" dirty="0">
                <a:ea typeface="+mn-lt"/>
                <a:cs typeface="+mn-lt"/>
              </a:rPr>
              <a:t>Discrimination &amp; Xenophobia:</a:t>
            </a:r>
            <a:r>
              <a:rPr lang="en-US" dirty="0">
                <a:ea typeface="+mn-lt"/>
                <a:cs typeface="+mn-lt"/>
              </a:rPr>
              <a:t> Valerie Jensen (HREEO)</a:t>
            </a:r>
          </a:p>
          <a:p>
            <a:pPr marL="227965" indent="-227965">
              <a:spcBef>
                <a:spcPct val="0"/>
              </a:spcBef>
            </a:pPr>
            <a:r>
              <a:rPr lang="en-US" i="1" dirty="0">
                <a:ea typeface="+mn-lt"/>
                <a:cs typeface="+mn-lt"/>
              </a:rPr>
              <a:t>Economic Justice: </a:t>
            </a:r>
            <a:r>
              <a:rPr lang="en-US" dirty="0">
                <a:ea typeface="+mn-lt"/>
                <a:cs typeface="+mn-lt"/>
              </a:rPr>
              <a:t>Muneer Karcher-Ramos (OFE), Mary Prescott (DSI)</a:t>
            </a:r>
          </a:p>
          <a:p>
            <a:pPr marL="227965" indent="-227965">
              <a:spcBef>
                <a:spcPct val="0"/>
              </a:spcBef>
            </a:pPr>
            <a:r>
              <a:rPr lang="en-US" i="1" dirty="0">
                <a:ea typeface="+mn-lt"/>
                <a:cs typeface="+mn-lt"/>
              </a:rPr>
              <a:t>Workforce and business: </a:t>
            </a:r>
            <a:r>
              <a:rPr lang="en-US" dirty="0">
                <a:ea typeface="+mn-lt"/>
                <a:cs typeface="+mn-lt"/>
              </a:rPr>
              <a:t>Nora Riemenschneider (PED), </a:t>
            </a:r>
            <a:r>
              <a:rPr lang="en-US" dirty="0" err="1">
                <a:ea typeface="+mn-lt"/>
                <a:cs typeface="+mn-lt"/>
              </a:rPr>
              <a:t>Kowsar</a:t>
            </a:r>
            <a:r>
              <a:rPr lang="en-US" dirty="0">
                <a:ea typeface="+mn-lt"/>
                <a:cs typeface="+mn-lt"/>
              </a:rPr>
              <a:t> Mohamed (PED), Mary Rick (PED)</a:t>
            </a:r>
            <a:endParaRPr lang="en-US" dirty="0"/>
          </a:p>
          <a:p>
            <a:pPr marL="227965" indent="-227965">
              <a:spcBef>
                <a:spcPct val="0"/>
              </a:spcBef>
            </a:pPr>
            <a:r>
              <a:rPr lang="en-US" dirty="0">
                <a:highlight>
                  <a:srgbClr val="FFFF00"/>
                </a:highlight>
                <a:ea typeface="+mn-lt"/>
                <a:cs typeface="+mn-lt"/>
              </a:rPr>
              <a:t>Healthcare:</a:t>
            </a:r>
            <a:r>
              <a:rPr lang="en-US" dirty="0">
                <a:ea typeface="+mn-lt"/>
                <a:cs typeface="+mn-lt"/>
              </a:rPr>
              <a:t> </a:t>
            </a:r>
          </a:p>
        </p:txBody>
      </p:sp>
    </p:spTree>
    <p:extLst>
      <p:ext uri="{BB962C8B-B14F-4D97-AF65-F5344CB8AC3E}">
        <p14:creationId xmlns:p14="http://schemas.microsoft.com/office/powerpoint/2010/main" val="19258539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7ADAC655166BF46BDE64D2955422826" ma:contentTypeVersion="10" ma:contentTypeDescription="Create a new document." ma:contentTypeScope="" ma:versionID="a4692d709b3db86df9a9018418c34055">
  <xsd:schema xmlns:xsd="http://www.w3.org/2001/XMLSchema" xmlns:xs="http://www.w3.org/2001/XMLSchema" xmlns:p="http://schemas.microsoft.com/office/2006/metadata/properties" xmlns:ns2="926a17e6-f857-4f36-a0cf-6aeb21230cdf" xmlns:ns3="ca1c673c-5ca3-4a05-9f09-f15bea49d2c4" targetNamespace="http://schemas.microsoft.com/office/2006/metadata/properties" ma:root="true" ma:fieldsID="29643ee8499c7d1b237bed7afc2d00a7" ns2:_="" ns3:_="">
    <xsd:import namespace="926a17e6-f857-4f36-a0cf-6aeb21230cdf"/>
    <xsd:import namespace="ca1c673c-5ca3-4a05-9f09-f15bea49d2c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6a17e6-f857-4f36-a0cf-6aeb21230cd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Notes" ma:index="17" nillable="true" ma:displayName="Notes" ma:format="Dropdown" ma:internalName="Notes">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a1c673c-5ca3-4a05-9f09-f15bea49d2c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Notes xmlns="926a17e6-f857-4f36-a0cf-6aeb21230cdf" xsi:nil="true"/>
    <SharedWithUsers xmlns="ca1c673c-5ca3-4a05-9f09-f15bea49d2c4">
      <UserInfo>
        <DisplayName>Schute, Rick (CI-StPaul)</DisplayName>
        <AccountId>13</AccountId>
        <AccountType/>
      </UserInfo>
      <UserInfo>
        <DisplayName>Inks, Barton (CI-StPaul)</DisplayName>
        <AccountId>74</AccountId>
        <AccountType/>
      </UserInfo>
      <UserInfo>
        <DisplayName>Sampson, Steven (CI-StPaul)</DisplayName>
        <AccountId>142</AccountId>
        <AccountType/>
      </UserInfo>
    </SharedWithUsers>
  </documentManagement>
</p:properties>
</file>

<file path=customXml/itemProps1.xml><?xml version="1.0" encoding="utf-8"?>
<ds:datastoreItem xmlns:ds="http://schemas.openxmlformats.org/officeDocument/2006/customXml" ds:itemID="{C7CAF286-93A3-4647-89C9-33B1473257EA}">
  <ds:schemaRefs>
    <ds:schemaRef ds:uri="http://schemas.microsoft.com/sharepoint/v3/contenttype/forms"/>
  </ds:schemaRefs>
</ds:datastoreItem>
</file>

<file path=customXml/itemProps2.xml><?xml version="1.0" encoding="utf-8"?>
<ds:datastoreItem xmlns:ds="http://schemas.openxmlformats.org/officeDocument/2006/customXml" ds:itemID="{20ABF3AC-3828-4848-8FAF-8817A76C75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26a17e6-f857-4f36-a0cf-6aeb21230cdf"/>
    <ds:schemaRef ds:uri="ca1c673c-5ca3-4a05-9f09-f15bea49d2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E9297AF-258B-437C-9473-2EF4924A9739}">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a1c673c-5ca3-4a05-9f09-f15bea49d2c4"/>
    <ds:schemaRef ds:uri="http://purl.org/dc/elements/1.1/"/>
    <ds:schemaRef ds:uri="926a17e6-f857-4f36-a0cf-6aeb21230cdf"/>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120</Words>
  <Application>Microsoft Office PowerPoint</Application>
  <PresentationFormat>Widescreen</PresentationFormat>
  <Paragraphs>67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Racial Equity Workgroup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McCabe, David (CI-StPaul)</dc:creator>
  <cp:lastModifiedBy>Newborn, Toni (CI-StPaul)</cp:lastModifiedBy>
  <cp:revision>157</cp:revision>
  <cp:lastPrinted>2020-04-15T19:11:54Z</cp:lastPrinted>
  <dcterms:created xsi:type="dcterms:W3CDTF">2020-04-01T13:21:42Z</dcterms:created>
  <dcterms:modified xsi:type="dcterms:W3CDTF">2020-05-11T17:35:30Z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0x010100E7ADAC655166BF46BDE64D2955422826</vt:lpwstr>
  </property>
</Properties>
</file>