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 id="2147483688" r:id="rId4"/>
    <p:sldMasterId id="2147483693" r:id="rId5"/>
    <p:sldMasterId id="2147483695" r:id="rId6"/>
    <p:sldMasterId id="2147483708" r:id="rId7"/>
  </p:sldMasterIdLst>
  <p:notesMasterIdLst>
    <p:notesMasterId r:id="rId38"/>
  </p:notesMasterIdLst>
  <p:handoutMasterIdLst>
    <p:handoutMasterId r:id="rId39"/>
  </p:handoutMasterIdLst>
  <p:sldIdLst>
    <p:sldId id="256" r:id="rId8"/>
    <p:sldId id="335" r:id="rId9"/>
    <p:sldId id="336" r:id="rId10"/>
    <p:sldId id="310" r:id="rId11"/>
    <p:sldId id="325" r:id="rId12"/>
    <p:sldId id="327" r:id="rId13"/>
    <p:sldId id="328" r:id="rId14"/>
    <p:sldId id="329" r:id="rId15"/>
    <p:sldId id="311" r:id="rId16"/>
    <p:sldId id="305" r:id="rId17"/>
    <p:sldId id="306" r:id="rId18"/>
    <p:sldId id="260" r:id="rId19"/>
    <p:sldId id="312" r:id="rId20"/>
    <p:sldId id="263" r:id="rId21"/>
    <p:sldId id="313" r:id="rId22"/>
    <p:sldId id="337" r:id="rId23"/>
    <p:sldId id="314" r:id="rId24"/>
    <p:sldId id="315" r:id="rId25"/>
    <p:sldId id="316" r:id="rId26"/>
    <p:sldId id="317" r:id="rId27"/>
    <p:sldId id="318" r:id="rId28"/>
    <p:sldId id="319" r:id="rId29"/>
    <p:sldId id="320" r:id="rId30"/>
    <p:sldId id="331" r:id="rId31"/>
    <p:sldId id="332" r:id="rId32"/>
    <p:sldId id="321" r:id="rId33"/>
    <p:sldId id="322" r:id="rId34"/>
    <p:sldId id="323" r:id="rId35"/>
    <p:sldId id="324" r:id="rId36"/>
    <p:sldId id="304"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A6C"/>
    <a:srgbClr val="0A7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78454" autoAdjust="0"/>
  </p:normalViewPr>
  <p:slideViewPr>
    <p:cSldViewPr snapToGrid="0">
      <p:cViewPr varScale="1">
        <p:scale>
          <a:sx n="90" d="100"/>
          <a:sy n="90" d="100"/>
        </p:scale>
        <p:origin x="150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h-3\pkgroup\FM\QT\Budget\2019%20Budget\BASE%20WF%20&amp;%20Department\2019%20Budgets%20by%20Divisio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oleObject" Target="file:///\\ch-3\pkgroup\FM\QT\Budget\2019%20Budget\Council\Notes%20(Council).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ch-3\pkgroup\FM\QT\Budget\2019%20Budget\Council\Notes%20(Council).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General Fund Business</a:t>
            </a:r>
            <a:r>
              <a:rPr lang="en-US" baseline="0" dirty="0"/>
              <a:t> Lines as a % of the Portfolio</a:t>
            </a:r>
            <a:endParaRPr lang="en-US" dirty="0"/>
          </a:p>
        </c:rich>
      </c:tx>
      <c:layout>
        <c:manualLayout>
          <c:xMode val="edge"/>
          <c:yMode val="edge"/>
          <c:x val="7.5244206464757588E-2"/>
          <c:y val="2.4742170441694959E-2"/>
        </c:manualLayout>
      </c:layout>
      <c:overlay val="0"/>
    </c:title>
    <c:autoTitleDeleted val="0"/>
    <c:plotArea>
      <c:layout>
        <c:manualLayout>
          <c:layoutTarget val="inner"/>
          <c:xMode val="edge"/>
          <c:yMode val="edge"/>
          <c:x val="7.4491800676055611E-2"/>
          <c:y val="0.1753896877804294"/>
          <c:w val="0.84280736555334357"/>
          <c:h val="0.79220215265467453"/>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Parks General Fund Budget</a:t>
            </a:r>
          </a:p>
          <a:p>
            <a:pPr>
              <a:defRPr/>
            </a:pPr>
            <a:endParaRPr lang="en-US"/>
          </a:p>
        </c:rich>
      </c:tx>
      <c:layout>
        <c:manualLayout>
          <c:xMode val="edge"/>
          <c:yMode val="edge"/>
          <c:x val="0.53246767272285633"/>
          <c:y val="3.120567375886524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4732991686386374E-2"/>
          <c:y val="0.21140715921148151"/>
          <c:w val="0.53829754160790289"/>
          <c:h val="0.67917127380354037"/>
        </c:manualLayout>
      </c:layout>
      <c:pieChart>
        <c:varyColors val="1"/>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A01-4579-A3E6-24D63B59B2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A01-4579-A3E6-24D63B59B2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A01-4579-A3E6-24D63B59B2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A01-4579-A3E6-24D63B59B2E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A01-4579-A3E6-24D63B59B2E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A01-4579-A3E6-24D63B59B2E6}"/>
              </c:ext>
            </c:extLst>
          </c:dPt>
          <c:dPt>
            <c:idx val="6"/>
            <c:bubble3D val="0"/>
            <c:explosion val="12"/>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6A01-4579-A3E6-24D63B59B2E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6A01-4579-A3E6-24D63B59B2E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6A01-4579-A3E6-24D63B59B2E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6A01-4579-A3E6-24D63B59B2E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6A01-4579-A3E6-24D63B59B2E6}"/>
              </c:ext>
            </c:extLst>
          </c:dPt>
          <c:dLbls>
            <c:dLbl>
              <c:idx val="0"/>
              <c:delete val="1"/>
              <c:extLst>
                <c:ext xmlns:c15="http://schemas.microsoft.com/office/drawing/2012/chart" uri="{CE6537A1-D6FC-4f65-9D91-7224C49458BB}"/>
                <c:ext xmlns:c16="http://schemas.microsoft.com/office/drawing/2014/chart" uri="{C3380CC4-5D6E-409C-BE32-E72D297353CC}">
                  <c16:uniqueId val="{00000001-6A01-4579-A3E6-24D63B59B2E6}"/>
                </c:ext>
              </c:extLst>
            </c:dLbl>
            <c:dLbl>
              <c:idx val="1"/>
              <c:delete val="1"/>
              <c:extLst>
                <c:ext xmlns:c15="http://schemas.microsoft.com/office/drawing/2012/chart" uri="{CE6537A1-D6FC-4f65-9D91-7224C49458BB}"/>
                <c:ext xmlns:c16="http://schemas.microsoft.com/office/drawing/2014/chart" uri="{C3380CC4-5D6E-409C-BE32-E72D297353CC}">
                  <c16:uniqueId val="{00000003-6A01-4579-A3E6-24D63B59B2E6}"/>
                </c:ext>
              </c:extLst>
            </c:dLbl>
            <c:dLbl>
              <c:idx val="2"/>
              <c:delete val="1"/>
              <c:extLst>
                <c:ext xmlns:c15="http://schemas.microsoft.com/office/drawing/2012/chart" uri="{CE6537A1-D6FC-4f65-9D91-7224C49458BB}"/>
                <c:ext xmlns:c16="http://schemas.microsoft.com/office/drawing/2014/chart" uri="{C3380CC4-5D6E-409C-BE32-E72D297353CC}">
                  <c16:uniqueId val="{00000005-6A01-4579-A3E6-24D63B59B2E6}"/>
                </c:ext>
              </c:extLst>
            </c:dLbl>
            <c:dLbl>
              <c:idx val="3"/>
              <c:delete val="1"/>
              <c:extLst>
                <c:ext xmlns:c15="http://schemas.microsoft.com/office/drawing/2012/chart" uri="{CE6537A1-D6FC-4f65-9D91-7224C49458BB}"/>
                <c:ext xmlns:c16="http://schemas.microsoft.com/office/drawing/2014/chart" uri="{C3380CC4-5D6E-409C-BE32-E72D297353CC}">
                  <c16:uniqueId val="{00000007-6A01-4579-A3E6-24D63B59B2E6}"/>
                </c:ext>
              </c:extLst>
            </c:dLbl>
            <c:dLbl>
              <c:idx val="4"/>
              <c:delete val="1"/>
              <c:extLst>
                <c:ext xmlns:c15="http://schemas.microsoft.com/office/drawing/2012/chart" uri="{CE6537A1-D6FC-4f65-9D91-7224C49458BB}"/>
                <c:ext xmlns:c16="http://schemas.microsoft.com/office/drawing/2014/chart" uri="{C3380CC4-5D6E-409C-BE32-E72D297353CC}">
                  <c16:uniqueId val="{00000009-6A01-4579-A3E6-24D63B59B2E6}"/>
                </c:ext>
              </c:extLst>
            </c:dLbl>
            <c:dLbl>
              <c:idx val="5"/>
              <c:delete val="1"/>
              <c:extLst>
                <c:ext xmlns:c15="http://schemas.microsoft.com/office/drawing/2012/chart" uri="{CE6537A1-D6FC-4f65-9D91-7224C49458BB}"/>
                <c:ext xmlns:c16="http://schemas.microsoft.com/office/drawing/2014/chart" uri="{C3380CC4-5D6E-409C-BE32-E72D297353CC}">
                  <c16:uniqueId val="{0000000B-6A01-4579-A3E6-24D63B59B2E6}"/>
                </c:ext>
              </c:extLst>
            </c:dLbl>
            <c:dLbl>
              <c:idx val="6"/>
              <c:layout>
                <c:manualLayout>
                  <c:x val="0.10496968482343264"/>
                  <c:y val="2.5606299212598424E-2"/>
                </c:manualLayout>
              </c:layout>
              <c:tx>
                <c:rich>
                  <a:bodyPr/>
                  <a:lstStyle/>
                  <a:p>
                    <a:fld id="{23712973-CE81-4A3B-813B-6329983000F5}" type="CATEGORYNAME">
                      <a:rPr lang="en-US" sz="1200"/>
                      <a:pPr/>
                      <a:t>[CATEGORY NAME]</a:t>
                    </a:fld>
                    <a:endParaRPr lang="en-US"/>
                  </a:p>
                </c:rich>
              </c:tx>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A01-4579-A3E6-24D63B59B2E6}"/>
                </c:ext>
              </c:extLst>
            </c:dLbl>
            <c:dLbl>
              <c:idx val="7"/>
              <c:delete val="1"/>
              <c:extLst>
                <c:ext xmlns:c15="http://schemas.microsoft.com/office/drawing/2012/chart" uri="{CE6537A1-D6FC-4f65-9D91-7224C49458BB}"/>
                <c:ext xmlns:c16="http://schemas.microsoft.com/office/drawing/2014/chart" uri="{C3380CC4-5D6E-409C-BE32-E72D297353CC}">
                  <c16:uniqueId val="{0000000F-6A01-4579-A3E6-24D63B59B2E6}"/>
                </c:ext>
              </c:extLst>
            </c:dLbl>
            <c:dLbl>
              <c:idx val="8"/>
              <c:delete val="1"/>
              <c:extLst>
                <c:ext xmlns:c15="http://schemas.microsoft.com/office/drawing/2012/chart" uri="{CE6537A1-D6FC-4f65-9D91-7224C49458BB}"/>
                <c:ext xmlns:c16="http://schemas.microsoft.com/office/drawing/2014/chart" uri="{C3380CC4-5D6E-409C-BE32-E72D297353CC}">
                  <c16:uniqueId val="{00000011-6A01-4579-A3E6-24D63B59B2E6}"/>
                </c:ext>
              </c:extLst>
            </c:dLbl>
            <c:dLbl>
              <c:idx val="9"/>
              <c:delete val="1"/>
              <c:extLst>
                <c:ext xmlns:c15="http://schemas.microsoft.com/office/drawing/2012/chart" uri="{CE6537A1-D6FC-4f65-9D91-7224C49458BB}"/>
                <c:ext xmlns:c16="http://schemas.microsoft.com/office/drawing/2014/chart" uri="{C3380CC4-5D6E-409C-BE32-E72D297353CC}">
                  <c16:uniqueId val="{00000013-6A01-4579-A3E6-24D63B59B2E6}"/>
                </c:ext>
              </c:extLst>
            </c:dLbl>
            <c:dLbl>
              <c:idx val="10"/>
              <c:delete val="1"/>
              <c:extLst>
                <c:ext xmlns:c15="http://schemas.microsoft.com/office/drawing/2012/chart" uri="{CE6537A1-D6FC-4f65-9D91-7224C49458BB}"/>
                <c:ext xmlns:c16="http://schemas.microsoft.com/office/drawing/2014/chart" uri="{C3380CC4-5D6E-409C-BE32-E72D297353CC}">
                  <c16:uniqueId val="{00000015-6A01-4579-A3E6-24D63B59B2E6}"/>
                </c:ext>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Totals!$B$4:$B$14</c:f>
              <c:strCache>
                <c:ptCount val="11"/>
                <c:pt idx="0">
                  <c:v>Administration - $3,373,678</c:v>
                </c:pt>
                <c:pt idx="1">
                  <c:v>Aquatics - $1,594,013</c:v>
                </c:pt>
                <c:pt idx="2">
                  <c:v>Como Campus - $3,558,824</c:v>
                </c:pt>
                <c:pt idx="3">
                  <c:v>Design &amp; Construction - $258,669</c:v>
                </c:pt>
                <c:pt idx="4">
                  <c:v>Great River Passage - $156,773</c:v>
                </c:pt>
                <c:pt idx="5">
                  <c:v>Operations - $16,289,693</c:v>
                </c:pt>
                <c:pt idx="6">
                  <c:v>Recreation - $8,953,240</c:v>
                </c:pt>
                <c:pt idx="7">
                  <c:v>Ski - $218,016</c:v>
                </c:pt>
                <c:pt idx="8">
                  <c:v>Special Services - Other - $104,977</c:v>
                </c:pt>
                <c:pt idx="9">
                  <c:v>Utilities - $3,075,360</c:v>
                </c:pt>
                <c:pt idx="10">
                  <c:v>Youth &amp; Support - $929,734</c:v>
                </c:pt>
              </c:strCache>
            </c:strRef>
          </c:cat>
          <c:val>
            <c:numRef>
              <c:f>Totals!$D$4:$D$14</c:f>
              <c:numCache>
                <c:formatCode>_("$"* #,##0_);_("$"* \(#,##0\);_("$"* "-"??_);_(@_)</c:formatCode>
                <c:ptCount val="11"/>
                <c:pt idx="0">
                  <c:v>3373678</c:v>
                </c:pt>
                <c:pt idx="1">
                  <c:v>1594013</c:v>
                </c:pt>
                <c:pt idx="2">
                  <c:v>3558824</c:v>
                </c:pt>
                <c:pt idx="3">
                  <c:v>258669</c:v>
                </c:pt>
                <c:pt idx="4">
                  <c:v>156773</c:v>
                </c:pt>
                <c:pt idx="5">
                  <c:v>16289693</c:v>
                </c:pt>
                <c:pt idx="6">
                  <c:v>8953240</c:v>
                </c:pt>
                <c:pt idx="7">
                  <c:v>218016</c:v>
                </c:pt>
                <c:pt idx="8">
                  <c:v>104977</c:v>
                </c:pt>
                <c:pt idx="9">
                  <c:v>3075360</c:v>
                </c:pt>
                <c:pt idx="10">
                  <c:v>929734</c:v>
                </c:pt>
              </c:numCache>
            </c:numRef>
          </c:val>
          <c:extLst>
            <c:ext xmlns:c16="http://schemas.microsoft.com/office/drawing/2014/chart" uri="{C3380CC4-5D6E-409C-BE32-E72D297353CC}">
              <c16:uniqueId val="{00000016-6A01-4579-A3E6-24D63B59B2E6}"/>
            </c:ext>
          </c:extLst>
        </c:ser>
        <c:dLbls>
          <c:dLblPos val="ctr"/>
          <c:showLegendKey val="0"/>
          <c:showVal val="0"/>
          <c:showCatName val="0"/>
          <c:showSerName val="0"/>
          <c:showPercent val="1"/>
          <c:showBubbleSize val="0"/>
          <c:showLeaderLines val="0"/>
        </c:dLbls>
        <c:firstSliceAng val="0"/>
        <c:extLst>
          <c:ext xmlns:c15="http://schemas.microsoft.com/office/drawing/2012/chart" uri="{02D57815-91ED-43cb-92C2-25804820EDAC}">
            <c15:filteredPieSeries>
              <c15: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6A01-4579-A3E6-24D63B59B2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6A01-4579-A3E6-24D63B59B2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6A01-4579-A3E6-24D63B59B2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6A01-4579-A3E6-24D63B59B2E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6A01-4579-A3E6-24D63B59B2E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2-6A01-4579-A3E6-24D63B59B2E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4-6A01-4579-A3E6-24D63B59B2E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6-6A01-4579-A3E6-24D63B59B2E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8-6A01-4579-A3E6-24D63B59B2E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A-6A01-4579-A3E6-24D63B59B2E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C-6A01-4579-A3E6-24D63B59B2E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cat>
                  <c:strRef>
                    <c:extLst>
                      <c:ext uri="{02D57815-91ED-43cb-92C2-25804820EDAC}">
                        <c15:formulaRef>
                          <c15:sqref>Totals!$B$4:$B$14</c15:sqref>
                        </c15:formulaRef>
                      </c:ext>
                    </c:extLst>
                    <c:strCache>
                      <c:ptCount val="11"/>
                      <c:pt idx="0">
                        <c:v>Administration - $3,373,678</c:v>
                      </c:pt>
                      <c:pt idx="1">
                        <c:v>Aquatics - $1,594,013</c:v>
                      </c:pt>
                      <c:pt idx="2">
                        <c:v>Como Campus - $3,558,824</c:v>
                      </c:pt>
                      <c:pt idx="3">
                        <c:v>Design &amp; Construction - $258,669</c:v>
                      </c:pt>
                      <c:pt idx="4">
                        <c:v>Great River Passage - $156,773</c:v>
                      </c:pt>
                      <c:pt idx="5">
                        <c:v>Operations - $16,289,693</c:v>
                      </c:pt>
                      <c:pt idx="6">
                        <c:v>Recreation - $8,953,240</c:v>
                      </c:pt>
                      <c:pt idx="7">
                        <c:v>Ski - $218,016</c:v>
                      </c:pt>
                      <c:pt idx="8">
                        <c:v>Special Services - Other - $104,977</c:v>
                      </c:pt>
                      <c:pt idx="9">
                        <c:v>Utilities - $3,075,360</c:v>
                      </c:pt>
                      <c:pt idx="10">
                        <c:v>Youth &amp; Support - $929,734</c:v>
                      </c:pt>
                    </c:strCache>
                  </c:strRef>
                </c:cat>
                <c:val>
                  <c:numRef>
                    <c:extLst>
                      <c:ext uri="{02D57815-91ED-43cb-92C2-25804820EDAC}">
                        <c15:formulaRef>
                          <c15:sqref>Totals!$C$4:$C$14</c15:sqref>
                        </c15:formulaRef>
                      </c:ext>
                    </c:extLst>
                    <c:numCache>
                      <c:formatCode>General</c:formatCode>
                      <c:ptCount val="11"/>
                    </c:numCache>
                  </c:numRef>
                </c:val>
                <c:extLst>
                  <c:ext xmlns:c16="http://schemas.microsoft.com/office/drawing/2014/chart" uri="{C3380CC4-5D6E-409C-BE32-E72D297353CC}">
                    <c16:uniqueId val="{0000002D-6A01-4579-A3E6-24D63B59B2E6}"/>
                  </c:ext>
                </c:extLst>
              </c15:ser>
            </c15:filteredPieSeries>
          </c:ext>
        </c:extLst>
      </c:pieChart>
      <c:spPr>
        <a:noFill/>
        <a:ln>
          <a:noFill/>
        </a:ln>
        <a:effectLst/>
      </c:spPr>
    </c:plotArea>
    <c:legend>
      <c:legendPos val="r"/>
      <c:layout>
        <c:manualLayout>
          <c:xMode val="edge"/>
          <c:yMode val="edge"/>
          <c:x val="0.5675053104229465"/>
          <c:y val="0.13592003127268665"/>
          <c:w val="0.41900396683902452"/>
          <c:h val="0.832982409113754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General</a:t>
            </a:r>
            <a:r>
              <a:rPr lang="en-US" sz="1400" baseline="0"/>
              <a:t> Fund Business Lines as a % of the Portfolio</a:t>
            </a:r>
            <a:endParaRPr lang="en-US" sz="1400"/>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Special</a:t>
            </a:r>
            <a:r>
              <a:rPr lang="en-US" sz="1400" baseline="0"/>
              <a:t> Fund Business Lines as a % of the Portfolio</a:t>
            </a:r>
            <a:endParaRPr lang="en-US" sz="1400"/>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General</a:t>
            </a:r>
            <a:r>
              <a:rPr lang="en-US" sz="1400" baseline="0" dirty="0"/>
              <a:t> Fund Business Lines as a % of the Portfolio</a:t>
            </a:r>
            <a:endParaRPr lang="en-US" sz="1400" dirty="0"/>
          </a:p>
        </c:rich>
      </c:tx>
      <c:overlay val="0"/>
    </c:title>
    <c:autoTitleDeleted val="0"/>
    <c:plotArea>
      <c:layout>
        <c:manualLayout>
          <c:layoutTarget val="inner"/>
          <c:xMode val="edge"/>
          <c:yMode val="edge"/>
          <c:x val="5.4499825065485626E-2"/>
          <c:y val="0.14487846702342411"/>
          <c:w val="0.71072198271363096"/>
          <c:h val="0.74964352147062041"/>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Special</a:t>
            </a:r>
            <a:r>
              <a:rPr lang="en-US" sz="1400" baseline="0"/>
              <a:t> Fund Business Lines as a % of the Portfolio</a:t>
            </a:r>
            <a:endParaRPr lang="en-US" sz="1400"/>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Special</a:t>
            </a:r>
            <a:r>
              <a:rPr lang="en-US" sz="1400" baseline="0"/>
              <a:t> Fund Business Lines as a % of the Portfolio</a:t>
            </a:r>
            <a:endParaRPr lang="en-US" sz="1400"/>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Special</a:t>
            </a:r>
            <a:r>
              <a:rPr lang="en-US" sz="1400" baseline="0"/>
              <a:t> Fund Business Lines as a % of the Portfolio</a:t>
            </a:r>
            <a:endParaRPr lang="en-US" sz="1400"/>
          </a:p>
        </c:rich>
      </c:tx>
      <c:layout>
        <c:manualLayout>
          <c:xMode val="edge"/>
          <c:yMode val="edge"/>
          <c:x val="0.19668755812357527"/>
          <c:y val="1.5533977415798504E-2"/>
        </c:manualLayout>
      </c:layout>
      <c:overlay val="1"/>
    </c:title>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i="1" u="sng"/>
            </a:pPr>
            <a:r>
              <a:rPr lang="en-US" sz="1200" i="1" u="sng" dirty="0"/>
              <a:t>General</a:t>
            </a:r>
            <a:r>
              <a:rPr lang="en-US" sz="1200" i="1" u="sng" baseline="0" dirty="0"/>
              <a:t> Fund Business Lines as a % of the Portfolio</a:t>
            </a:r>
            <a:endParaRPr lang="en-US" sz="1200" i="1" u="sng" dirty="0"/>
          </a:p>
        </c:rich>
      </c:tx>
      <c:overlay val="0"/>
    </c:title>
    <c:autoTitleDeleted val="0"/>
    <c:plotArea>
      <c:layout/>
      <c:pieChart>
        <c:varyColors val="1"/>
        <c:ser>
          <c:idx val="0"/>
          <c:order val="0"/>
          <c:dLbls>
            <c:dLbl>
              <c:idx val="0"/>
              <c:tx>
                <c:rich>
                  <a:bodyPr wrap="square" lIns="38100" tIns="19050" rIns="38100" bIns="19050" anchor="ctr">
                    <a:noAutofit/>
                  </a:bodyPr>
                  <a:lstStyle/>
                  <a:p>
                    <a:pPr>
                      <a:defRPr b="1"/>
                    </a:pPr>
                    <a:fld id="{8395B29E-779E-47DE-8DD9-C1AF2AE49669}" type="CATEGORYNAME">
                      <a:rPr lang="en-US" smtClean="0"/>
                      <a:pPr>
                        <a:defRPr b="1"/>
                      </a:pPr>
                      <a:t>[CATEGORY NAME]</a:t>
                    </a:fld>
                    <a:r>
                      <a:rPr lang="en-US" baseline="0" dirty="0"/>
                      <a:t> </a:t>
                    </a:r>
                    <a:fld id="{210D1CD6-D63B-48DD-9590-2FBB441938B7}" type="VALUE">
                      <a:rPr lang="en-US" baseline="0"/>
                      <a:pPr>
                        <a:defRPr b="1"/>
                      </a:pPr>
                      <a:t>[VALUE]</a:t>
                    </a:fld>
                    <a:endParaRPr lang="en-US" baseline="0" dirty="0"/>
                  </a:p>
                </c:rich>
              </c:tx>
              <c:numFmt formatCode="&quot;$&quot;#,##0" sourceLinked="0"/>
              <c:spPr>
                <a:noFill/>
                <a:ln>
                  <a:no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E6CA-412A-81A6-9A2C3E43FA69}"/>
                </c:ext>
              </c:extLst>
            </c:dLbl>
            <c:dLbl>
              <c:idx val="1"/>
              <c:tx>
                <c:rich>
                  <a:bodyPr/>
                  <a:lstStyle/>
                  <a:p>
                    <a:fld id="{5DB2808E-E690-44F2-9E9D-AF75575E0137}" type="CATEGORYNAME">
                      <a:rPr lang="en-US" smtClean="0"/>
                      <a:pPr/>
                      <a:t>[CATEGORY NAME]</a:t>
                    </a:fld>
                    <a:r>
                      <a:rPr lang="en-US" baseline="0"/>
                      <a:t> </a:t>
                    </a:r>
                    <a:fld id="{102E4B10-E7AE-45CC-84D8-F6010FC9AD16}"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6CA-412A-81A6-9A2C3E43FA69}"/>
                </c:ext>
              </c:extLst>
            </c:dLbl>
            <c:dLbl>
              <c:idx val="2"/>
              <c:layout>
                <c:manualLayout>
                  <c:x val="-0.14347510961588722"/>
                  <c:y val="1.8940261332450144E-2"/>
                </c:manualLayout>
              </c:layout>
              <c:tx>
                <c:rich>
                  <a:bodyPr/>
                  <a:lstStyle/>
                  <a:p>
                    <a:fld id="{8A917D37-548E-46F5-84C2-0388D167E62C}" type="CATEGORYNAME">
                      <a:rPr lang="en-US" smtClean="0"/>
                      <a:pPr/>
                      <a:t>[CATEGORY NAME]</a:t>
                    </a:fld>
                    <a:r>
                      <a:rPr lang="en-US" baseline="0" dirty="0"/>
                      <a:t> </a:t>
                    </a:r>
                    <a:fld id="{9EB808C6-5236-4BD0-8A09-F0D2B4A2B13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CA-412A-81A6-9A2C3E43FA69}"/>
                </c:ext>
              </c:extLst>
            </c:dLbl>
            <c:dLbl>
              <c:idx val="3"/>
              <c:layout>
                <c:manualLayout>
                  <c:x val="-1.2171198197147032E-2"/>
                  <c:y val="0.1951793017729426"/>
                </c:manualLayout>
              </c:layout>
              <c:tx>
                <c:rich>
                  <a:bodyPr/>
                  <a:lstStyle/>
                  <a:p>
                    <a:fld id="{1FDA586B-436D-4719-AC37-4841BB185CD2}" type="CATEGORYNAME">
                      <a:rPr lang="en-US" smtClean="0"/>
                      <a:pPr/>
                      <a:t>[CATEGORY NAME]</a:t>
                    </a:fld>
                    <a:r>
                      <a:rPr lang="en-US" baseline="0" dirty="0"/>
                      <a:t> </a:t>
                    </a:r>
                    <a:fld id="{ABD7FEB2-E835-4F73-9D7A-7C1D629DC168}"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1181270243701883"/>
                      <c:h val="0.11592869295824072"/>
                    </c:manualLayout>
                  </c15:layout>
                  <c15:dlblFieldTable/>
                  <c15:showDataLabelsRange val="0"/>
                </c:ext>
                <c:ext xmlns:c16="http://schemas.microsoft.com/office/drawing/2014/chart" uri="{C3380CC4-5D6E-409C-BE32-E72D297353CC}">
                  <c16:uniqueId val="{00000003-E6CA-412A-81A6-9A2C3E43FA69}"/>
                </c:ext>
              </c:extLst>
            </c:dLbl>
            <c:dLbl>
              <c:idx val="4"/>
              <c:layout>
                <c:manualLayout>
                  <c:x val="2.1928396255482398E-3"/>
                  <c:y val="-0.21657689015088796"/>
                </c:manualLayout>
              </c:layout>
              <c:tx>
                <c:rich>
                  <a:bodyPr/>
                  <a:lstStyle/>
                  <a:p>
                    <a:fld id="{A6B12FF6-1DB5-431A-980F-83D8A136E95F}" type="CATEGORYNAME">
                      <a:rPr lang="en-US" smtClean="0"/>
                      <a:pPr/>
                      <a:t>[CATEGORY NAME]</a:t>
                    </a:fld>
                    <a:r>
                      <a:rPr lang="en-US" baseline="0" dirty="0"/>
                      <a:t> </a:t>
                    </a:r>
                    <a:fld id="{A41E32E1-455D-4F01-8E45-292660A6CD4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CA-412A-81A6-9A2C3E43FA69}"/>
                </c:ext>
              </c:extLst>
            </c:dLbl>
            <c:dLbl>
              <c:idx val="5"/>
              <c:layout>
                <c:manualLayout>
                  <c:x val="0"/>
                  <c:y val="0.16264941814411901"/>
                </c:manualLayout>
              </c:layout>
              <c:tx>
                <c:rich>
                  <a:bodyPr/>
                  <a:lstStyle/>
                  <a:p>
                    <a:fld id="{FFA4AD66-10BE-4F6A-B494-90769F30DF3A}" type="CATEGORYNAME">
                      <a:rPr lang="en-US" smtClean="0"/>
                      <a:pPr/>
                      <a:t>[CATEGORY NAME]</a:t>
                    </a:fld>
                    <a:r>
                      <a:rPr lang="en-US" baseline="0" dirty="0"/>
                      <a:t> </a:t>
                    </a:r>
                    <a:fld id="{8944A971-CADD-49BB-9974-C239BBDD9BC9}"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6CA-412A-81A6-9A2C3E43FA69}"/>
                </c:ext>
              </c:extLst>
            </c:dLbl>
            <c:dLbl>
              <c:idx val="6"/>
              <c:tx>
                <c:rich>
                  <a:bodyPr/>
                  <a:lstStyle/>
                  <a:p>
                    <a:fld id="{AFB27248-D71A-4CEF-B0D7-B067DBA338A0}" type="CATEGORYNAME">
                      <a:rPr lang="en-US" smtClean="0"/>
                      <a:pPr/>
                      <a:t>[CATEGORY NAME]</a:t>
                    </a:fld>
                    <a:r>
                      <a:rPr lang="en-US" baseline="0"/>
                      <a:t> </a:t>
                    </a:r>
                    <a:fld id="{A13466EC-F2AC-4FFA-B904-035032C5E4B2}"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E6CA-412A-81A6-9A2C3E43FA69}"/>
                </c:ext>
              </c:extLst>
            </c:dLbl>
            <c:dLbl>
              <c:idx val="7"/>
              <c:layout>
                <c:manualLayout>
                  <c:x val="1.4270589427597537E-2"/>
                  <c:y val="2.9044020574084142E-2"/>
                </c:manualLayout>
              </c:layout>
              <c:tx>
                <c:rich>
                  <a:bodyPr/>
                  <a:lstStyle/>
                  <a:p>
                    <a:fld id="{2289AA0E-46A8-4874-8505-670443F01333}" type="CATEGORYNAME">
                      <a:rPr lang="en-US" smtClean="0"/>
                      <a:pPr/>
                      <a:t>[CATEGORY NAME]</a:t>
                    </a:fld>
                    <a:r>
                      <a:rPr lang="en-US" baseline="0"/>
                      <a:t> </a:t>
                    </a:r>
                    <a:fld id="{7109D46C-882A-42CB-9A2F-FC9B1EF0DEDF}"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6CA-412A-81A6-9A2C3E43FA69}"/>
                </c:ext>
              </c:extLst>
            </c:dLbl>
            <c:numFmt formatCode="&quot;$&quot;#,##0" sourceLinked="0"/>
            <c:spPr>
              <a:noFill/>
              <a:ln>
                <a:noFill/>
              </a:ln>
              <a:effectLst/>
            </c:spPr>
            <c:txPr>
              <a:bodyPr wrap="square" lIns="38100" tIns="19050" rIns="38100" bIns="19050" anchor="ctr">
                <a:spAutoFit/>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'Budget by Division'!$A$4:$A$11</c:f>
              <c:strCache>
                <c:ptCount val="8"/>
                <c:pt idx="0">
                  <c:v> Administration </c:v>
                </c:pt>
                <c:pt idx="1">
                  <c:v> Youth and Support </c:v>
                </c:pt>
                <c:pt idx="2">
                  <c:v> Como Zoo &amp; Conservatory </c:v>
                </c:pt>
                <c:pt idx="3">
                  <c:v> Design &amp; Construction </c:v>
                </c:pt>
                <c:pt idx="4">
                  <c:v> Operations </c:v>
                </c:pt>
                <c:pt idx="5">
                  <c:v> Great River Passage </c:v>
                </c:pt>
                <c:pt idx="6">
                  <c:v> Recreation Services </c:v>
                </c:pt>
                <c:pt idx="7">
                  <c:v> Special Services </c:v>
                </c:pt>
              </c:strCache>
            </c:strRef>
          </c:cat>
          <c:val>
            <c:numRef>
              <c:f>'Budget by Division'!$B$4:$B$11</c:f>
              <c:numCache>
                <c:formatCode>_(* #,##0_);_(* \(#,##0\);_(* "-"??_);_(@_)</c:formatCode>
                <c:ptCount val="8"/>
                <c:pt idx="0">
                  <c:v>6449038</c:v>
                </c:pt>
                <c:pt idx="1">
                  <c:v>929734</c:v>
                </c:pt>
                <c:pt idx="2">
                  <c:v>3558824</c:v>
                </c:pt>
                <c:pt idx="3">
                  <c:v>258669</c:v>
                </c:pt>
                <c:pt idx="4">
                  <c:v>16289693</c:v>
                </c:pt>
                <c:pt idx="5">
                  <c:v>156773</c:v>
                </c:pt>
                <c:pt idx="6">
                  <c:v>8953240</c:v>
                </c:pt>
                <c:pt idx="7">
                  <c:v>1917006</c:v>
                </c:pt>
              </c:numCache>
            </c:numRef>
          </c:val>
          <c:extLst>
            <c:ext xmlns:c16="http://schemas.microsoft.com/office/drawing/2014/chart" uri="{C3380CC4-5D6E-409C-BE32-E72D297353CC}">
              <c16:uniqueId val="{00000002-E6CA-412A-81A6-9A2C3E43FA69}"/>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i="1" u="sng"/>
            </a:pPr>
            <a:r>
              <a:rPr lang="en-US" sz="1200" i="1" u="sng" dirty="0"/>
              <a:t>Special</a:t>
            </a:r>
            <a:r>
              <a:rPr lang="en-US" sz="1200" i="1" u="sng" baseline="0" dirty="0"/>
              <a:t> Fund Business Lines as a % of the Portfolio</a:t>
            </a:r>
            <a:endParaRPr lang="en-US" sz="1200" i="1" u="sng" dirty="0"/>
          </a:p>
        </c:rich>
      </c:tx>
      <c:layout>
        <c:manualLayout>
          <c:xMode val="edge"/>
          <c:yMode val="edge"/>
          <c:x val="0.19132016526578444"/>
          <c:y val="3.1361449181561869E-2"/>
        </c:manualLayout>
      </c:layout>
      <c:overlay val="1"/>
    </c:title>
    <c:autoTitleDeleted val="0"/>
    <c:plotArea>
      <c:layout>
        <c:manualLayout>
          <c:layoutTarget val="inner"/>
          <c:xMode val="edge"/>
          <c:yMode val="edge"/>
          <c:x val="0.16688804931028289"/>
          <c:y val="0.14542823635732027"/>
          <c:w val="0.71343544428673622"/>
          <c:h val="0.80202318857235388"/>
        </c:manualLayout>
      </c:layout>
      <c:pieChart>
        <c:varyColors val="1"/>
        <c:ser>
          <c:idx val="0"/>
          <c:order val="0"/>
          <c:dLbls>
            <c:dLbl>
              <c:idx val="0"/>
              <c:layout>
                <c:manualLayout>
                  <c:x val="-6.4922775670269592E-2"/>
                  <c:y val="-6.1515629175755114E-3"/>
                </c:manualLayout>
              </c:layout>
              <c:tx>
                <c:rich>
                  <a:bodyPr/>
                  <a:lstStyle/>
                  <a:p>
                    <a:fld id="{EB5EB8AB-E355-4AC2-BB36-08E988D6E558}" type="CATEGORYNAME">
                      <a:rPr lang="en-US" smtClean="0"/>
                      <a:pPr/>
                      <a:t>[CATEGORY NAME]</a:t>
                    </a:fld>
                    <a:r>
                      <a:rPr lang="en-US" baseline="0" dirty="0"/>
                      <a:t> </a:t>
                    </a:r>
                    <a:fld id="{A4E213FE-D3A5-4EA1-955E-BC6E82597554}" type="VALUE">
                      <a:rPr lang="en-US" baseline="0" dirty="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DF-4739-B3C2-5FFB3824D0D0}"/>
                </c:ext>
              </c:extLst>
            </c:dLbl>
            <c:dLbl>
              <c:idx val="1"/>
              <c:layout>
                <c:manualLayout>
                  <c:x val="-1.3957200076765701E-2"/>
                  <c:y val="3.1998504928063352E-2"/>
                </c:manualLayout>
              </c:layout>
              <c:tx>
                <c:rich>
                  <a:bodyPr/>
                  <a:lstStyle/>
                  <a:p>
                    <a:fld id="{2F592FD1-80B7-4AE0-AD41-4C2CD0BE2A0D}" type="CATEGORYNAME">
                      <a:rPr lang="en-US" smtClean="0"/>
                      <a:pPr/>
                      <a:t>[CATEGORY NAME]</a:t>
                    </a:fld>
                    <a:r>
                      <a:rPr lang="en-US" baseline="0" dirty="0"/>
                      <a:t> </a:t>
                    </a:r>
                    <a:fld id="{DAC68598-AC2A-45FC-8C65-1E5D535E7677}"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FDF-4739-B3C2-5FFB3824D0D0}"/>
                </c:ext>
              </c:extLst>
            </c:dLbl>
            <c:dLbl>
              <c:idx val="2"/>
              <c:layout>
                <c:manualLayout>
                  <c:x val="-0.18287651746096595"/>
                  <c:y val="-5.4461262824803083E-2"/>
                </c:manualLayout>
              </c:layout>
              <c:tx>
                <c:rich>
                  <a:bodyPr/>
                  <a:lstStyle/>
                  <a:p>
                    <a:fld id="{10B7ED1C-6C1A-485A-9CCD-E069907A901A}" type="CATEGORYNAME">
                      <a:rPr lang="en-US" smtClean="0"/>
                      <a:pPr/>
                      <a:t>[CATEGORY NAME]</a:t>
                    </a:fld>
                    <a:r>
                      <a:rPr lang="en-US" baseline="0"/>
                      <a:t> </a:t>
                    </a:r>
                    <a:fld id="{A897AF06-220A-4E76-906F-91B0D05FB69D}"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FDF-4739-B3C2-5FFB3824D0D0}"/>
                </c:ext>
              </c:extLst>
            </c:dLbl>
            <c:dLbl>
              <c:idx val="3"/>
              <c:layout>
                <c:manualLayout>
                  <c:x val="7.0898187699149476E-2"/>
                  <c:y val="-9.3055954857621248E-3"/>
                </c:manualLayout>
              </c:layout>
              <c:tx>
                <c:rich>
                  <a:bodyPr/>
                  <a:lstStyle/>
                  <a:p>
                    <a:fld id="{85E78A83-57F5-44CC-B4BA-A30A27812207}" type="CATEGORYNAME">
                      <a:rPr lang="en-US" smtClean="0"/>
                      <a:pPr/>
                      <a:t>[CATEGORY NAME]</a:t>
                    </a:fld>
                    <a:r>
                      <a:rPr lang="en-US" baseline="0" dirty="0"/>
                      <a:t> </a:t>
                    </a:r>
                    <a:fld id="{C62B7D9D-B726-486C-9ED0-BD49247F8EAF}"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DF-4739-B3C2-5FFB3824D0D0}"/>
                </c:ext>
              </c:extLst>
            </c:dLbl>
            <c:dLbl>
              <c:idx val="4"/>
              <c:layout>
                <c:manualLayout>
                  <c:x val="-2.8206382192811977E-2"/>
                  <c:y val="-2.0107486743372394E-3"/>
                </c:manualLayout>
              </c:layout>
              <c:tx>
                <c:rich>
                  <a:bodyPr/>
                  <a:lstStyle/>
                  <a:p>
                    <a:fld id="{CA720756-2029-4E8E-BE4C-DF5B96030F19}" type="CATEGORYNAME">
                      <a:rPr lang="en-US" smtClean="0"/>
                      <a:pPr/>
                      <a:t>[CATEGORY NAME]</a:t>
                    </a:fld>
                    <a:r>
                      <a:rPr lang="en-US" baseline="0" dirty="0"/>
                      <a:t> </a:t>
                    </a:r>
                    <a:fld id="{5DD7E299-7516-4C15-BD5B-E5C2239EAD1D}"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DF-4739-B3C2-5FFB3824D0D0}"/>
                </c:ext>
              </c:extLst>
            </c:dLbl>
            <c:dLbl>
              <c:idx val="5"/>
              <c:layout>
                <c:manualLayout>
                  <c:x val="0.16556637057989551"/>
                  <c:y val="-0.14458107313130325"/>
                </c:manualLayout>
              </c:layout>
              <c:tx>
                <c:rich>
                  <a:bodyPr/>
                  <a:lstStyle/>
                  <a:p>
                    <a:fld id="{8878911C-B233-44AD-BC8E-4B5728F91C57}" type="CATEGORYNAME">
                      <a:rPr lang="en-US" smtClean="0"/>
                      <a:pPr/>
                      <a:t>[CATEGORY NAME]</a:t>
                    </a:fld>
                    <a:r>
                      <a:rPr lang="en-US" baseline="0"/>
                      <a:t> </a:t>
                    </a:r>
                    <a:fld id="{6B880B47-24A9-4525-A753-B8F3DF59290E}"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FDF-4739-B3C2-5FFB3824D0D0}"/>
                </c:ext>
              </c:extLst>
            </c:dLbl>
            <c:dLbl>
              <c:idx val="6"/>
              <c:layout>
                <c:manualLayout>
                  <c:x val="0.1913652128619712"/>
                  <c:y val="5.4742010554511521E-2"/>
                </c:manualLayout>
              </c:layout>
              <c:tx>
                <c:rich>
                  <a:bodyPr/>
                  <a:lstStyle/>
                  <a:p>
                    <a:fld id="{E0CA3D56-F2F0-495B-91AE-8E267B8DE97E}" type="CATEGORYNAME">
                      <a:rPr lang="en-US" smtClean="0"/>
                      <a:pPr/>
                      <a:t>[CATEGORY NAME]</a:t>
                    </a:fld>
                    <a:r>
                      <a:rPr lang="en-US" baseline="0"/>
                      <a:t> </a:t>
                    </a:r>
                    <a:fld id="{76B02BCA-7CE5-4E8C-AA8F-2FCA0FF3A5CA}"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DF-4739-B3C2-5FFB3824D0D0}"/>
                </c:ext>
              </c:extLst>
            </c:dLbl>
            <c:dLbl>
              <c:idx val="7"/>
              <c:layout>
                <c:manualLayout>
                  <c:x val="0.14220089685614443"/>
                  <c:y val="0.17333964674303282"/>
                </c:manualLayout>
              </c:layout>
              <c:tx>
                <c:rich>
                  <a:bodyPr/>
                  <a:lstStyle/>
                  <a:p>
                    <a:fld id="{AFBC07EA-0E04-4132-887D-0A5F0C23D2ED}" type="CATEGORYNAME">
                      <a:rPr lang="en-US" smtClean="0"/>
                      <a:pPr/>
                      <a:t>[CATEGORY NAME]</a:t>
                    </a:fld>
                    <a:r>
                      <a:rPr lang="en-US" baseline="0" dirty="0"/>
                      <a:t> </a:t>
                    </a:r>
                    <a:fld id="{27A9CB42-FD37-4CF4-85C0-C9C2A5FE4A51}"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FDF-4739-B3C2-5FFB3824D0D0}"/>
                </c:ext>
              </c:extLst>
            </c:dLbl>
            <c:numFmt formatCode="&quot;$&quot;#,##0" sourceLinked="0"/>
            <c:spPr>
              <a:noFill/>
              <a:ln>
                <a:noFill/>
              </a:ln>
              <a:effectLst/>
            </c:spPr>
            <c:txPr>
              <a:bodyPr wrap="square" lIns="38100" tIns="19050" rIns="38100" bIns="19050" anchor="ctr">
                <a:spAutoFit/>
              </a:bodyPr>
              <a:lstStyle/>
              <a:p>
                <a:pPr>
                  <a:defRPr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'Budget by Division'!$A$33:$A$40</c:f>
              <c:strCache>
                <c:ptCount val="8"/>
                <c:pt idx="0">
                  <c:v> Administration </c:v>
                </c:pt>
                <c:pt idx="1">
                  <c:v> Youth and Support </c:v>
                </c:pt>
                <c:pt idx="2">
                  <c:v> Como Zoo &amp; Conservatory </c:v>
                </c:pt>
                <c:pt idx="3">
                  <c:v> Design &amp; Construction </c:v>
                </c:pt>
                <c:pt idx="4">
                  <c:v> Great River Passage </c:v>
                </c:pt>
                <c:pt idx="5">
                  <c:v> Operations </c:v>
                </c:pt>
                <c:pt idx="6">
                  <c:v> Recreation Services </c:v>
                </c:pt>
                <c:pt idx="7">
                  <c:v> Special Services </c:v>
                </c:pt>
              </c:strCache>
            </c:strRef>
          </c:cat>
          <c:val>
            <c:numRef>
              <c:f>'Budget by Division'!$B$33:$B$40</c:f>
              <c:numCache>
                <c:formatCode>_(* #,##0_);_(* \(#,##0\);_(* "-"??_);_(@_)</c:formatCode>
                <c:ptCount val="8"/>
                <c:pt idx="0">
                  <c:v>1632357</c:v>
                </c:pt>
                <c:pt idx="1">
                  <c:v>1268970</c:v>
                </c:pt>
                <c:pt idx="2">
                  <c:v>8129840</c:v>
                </c:pt>
                <c:pt idx="3">
                  <c:v>2344116</c:v>
                </c:pt>
                <c:pt idx="4">
                  <c:v>150000</c:v>
                </c:pt>
                <c:pt idx="5">
                  <c:v>4948838</c:v>
                </c:pt>
                <c:pt idx="6">
                  <c:v>2905056</c:v>
                </c:pt>
                <c:pt idx="7">
                  <c:v>3768236</c:v>
                </c:pt>
              </c:numCache>
            </c:numRef>
          </c:val>
          <c:extLst>
            <c:ext xmlns:c16="http://schemas.microsoft.com/office/drawing/2014/chart" uri="{C3380CC4-5D6E-409C-BE32-E72D297353CC}">
              <c16:uniqueId val="{00000003-CFDF-4739-B3C2-5FFB3824D0D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88CBFDF-465F-4400-88FA-BEA440ABDEBC}" type="datetimeFigureOut">
              <a:rPr lang="en-US" smtClean="0"/>
              <a:t>9/7/2018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AA1D27-34D5-43B6-A3F4-EA8768D078D1}" type="slidenum">
              <a:rPr lang="en-US" smtClean="0"/>
              <a:t>‹#›</a:t>
            </a:fld>
            <a:endParaRPr lang="en-US" dirty="0"/>
          </a:p>
        </p:txBody>
      </p:sp>
    </p:spTree>
    <p:extLst>
      <p:ext uri="{BB962C8B-B14F-4D97-AF65-F5344CB8AC3E}">
        <p14:creationId xmlns:p14="http://schemas.microsoft.com/office/powerpoint/2010/main" val="1206954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F2C50D-1B14-4281-B524-C6F31C5B8530}" type="datetimeFigureOut">
              <a:rPr lang="en-US" smtClean="0"/>
              <a:t>9/7/2018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EAC1C0-2522-4AD2-938A-6F1C4FA91F0F}" type="slidenum">
              <a:rPr lang="en-US" smtClean="0"/>
              <a:t>‹#›</a:t>
            </a:fld>
            <a:endParaRPr lang="en-US" dirty="0"/>
          </a:p>
        </p:txBody>
      </p:sp>
    </p:spTree>
    <p:extLst>
      <p:ext uri="{BB962C8B-B14F-4D97-AF65-F5344CB8AC3E}">
        <p14:creationId xmlns:p14="http://schemas.microsoft.com/office/powerpoint/2010/main" val="11392197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Delete [Department</a:t>
            </a:r>
            <a:r>
              <a:rPr lang="en-US" b="0" baseline="0" dirty="0"/>
              <a:t> Name] and add your department</a:t>
            </a:r>
            <a:endParaRPr lang="en-US" b="0" dirty="0"/>
          </a:p>
        </p:txBody>
      </p:sp>
      <p:sp>
        <p:nvSpPr>
          <p:cNvPr id="4" name="Slide Number Placeholder 3"/>
          <p:cNvSpPr>
            <a:spLocks noGrp="1"/>
          </p:cNvSpPr>
          <p:nvPr>
            <p:ph type="sldNum" sz="quarter" idx="10"/>
          </p:nvPr>
        </p:nvSpPr>
        <p:spPr/>
        <p:txBody>
          <a:bodyPr/>
          <a:lstStyle/>
          <a:p>
            <a:fld id="{A4EAC1C0-2522-4AD2-938A-6F1C4FA91F0F}" type="slidenum">
              <a:rPr lang="en-US" smtClean="0"/>
              <a:t>1</a:t>
            </a:fld>
            <a:endParaRPr lang="en-US" dirty="0"/>
          </a:p>
        </p:txBody>
      </p:sp>
    </p:spTree>
    <p:extLst>
      <p:ext uri="{BB962C8B-B14F-4D97-AF65-F5344CB8AC3E}">
        <p14:creationId xmlns:p14="http://schemas.microsoft.com/office/powerpoint/2010/main" val="162041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Header slide –</a:t>
            </a:r>
            <a:r>
              <a:rPr lang="en-US" baseline="0" dirty="0"/>
              <a:t> do not edit.</a:t>
            </a:r>
            <a:endParaRPr lang="en-US" dirty="0"/>
          </a:p>
          <a:p>
            <a:endParaRPr lang="en-US" dirty="0"/>
          </a:p>
        </p:txBody>
      </p:sp>
      <p:sp>
        <p:nvSpPr>
          <p:cNvPr id="4" name="Slide Number Placeholder 3"/>
          <p:cNvSpPr>
            <a:spLocks noGrp="1"/>
          </p:cNvSpPr>
          <p:nvPr>
            <p:ph type="sldNum" sz="quarter" idx="10"/>
          </p:nvPr>
        </p:nvSpPr>
        <p:spPr/>
        <p:txBody>
          <a:bodyPr/>
          <a:lstStyle/>
          <a:p>
            <a:fld id="{A4EAC1C0-2522-4AD2-938A-6F1C4FA91F0F}" type="slidenum">
              <a:rPr lang="en-US" smtClean="0"/>
              <a:t>12</a:t>
            </a:fld>
            <a:endParaRPr lang="en-US" dirty="0"/>
          </a:p>
        </p:txBody>
      </p:sp>
    </p:spTree>
    <p:extLst>
      <p:ext uri="{BB962C8B-B14F-4D97-AF65-F5344CB8AC3E}">
        <p14:creationId xmlns:p14="http://schemas.microsoft.com/office/powerpoint/2010/main" val="306143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defTabSz="939221">
              <a:defRPr/>
            </a:pPr>
            <a:r>
              <a:rPr lang="en-US" dirty="0">
                <a:solidFill>
                  <a:schemeClr val="tx1"/>
                </a:solidFill>
              </a:rPr>
              <a:t>If applicable, use this slide to</a:t>
            </a:r>
            <a:r>
              <a:rPr lang="en-US" baseline="0" dirty="0">
                <a:solidFill>
                  <a:schemeClr val="tx1"/>
                </a:solidFill>
              </a:rPr>
              <a:t> provide any additional analysis that supports this proposed budget change.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92659"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265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34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Header slide –</a:t>
            </a:r>
            <a:r>
              <a:rPr lang="en-US" baseline="0" dirty="0"/>
              <a:t> do not edit.</a:t>
            </a:r>
            <a:endParaRPr lang="en-US" dirty="0"/>
          </a:p>
          <a:p>
            <a:endParaRPr lang="en-US" dirty="0"/>
          </a:p>
        </p:txBody>
      </p:sp>
      <p:sp>
        <p:nvSpPr>
          <p:cNvPr id="4" name="Slide Number Placeholder 3"/>
          <p:cNvSpPr>
            <a:spLocks noGrp="1"/>
          </p:cNvSpPr>
          <p:nvPr>
            <p:ph type="sldNum" sz="quarter" idx="10"/>
          </p:nvPr>
        </p:nvSpPr>
        <p:spPr/>
        <p:txBody>
          <a:bodyPr/>
          <a:lstStyle/>
          <a:p>
            <a:fld id="{A4EAC1C0-2522-4AD2-938A-6F1C4FA91F0F}" type="slidenum">
              <a:rPr lang="en-US" smtClean="0"/>
              <a:t>14</a:t>
            </a:fld>
            <a:endParaRPr lang="en-US" dirty="0"/>
          </a:p>
        </p:txBody>
      </p:sp>
    </p:spTree>
    <p:extLst>
      <p:ext uri="{BB962C8B-B14F-4D97-AF65-F5344CB8AC3E}">
        <p14:creationId xmlns:p14="http://schemas.microsoft.com/office/powerpoint/2010/main" val="111524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77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193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6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Additional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65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51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Additional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52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96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Spending Budgets by Division and separated by General Fund and Special Fund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1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Additional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01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defTabSz="939321">
              <a:defRPr/>
            </a:pPr>
            <a:r>
              <a:rPr lang="en-US" dirty="0">
                <a:solidFill>
                  <a:schemeClr val="tx1"/>
                </a:solidFill>
              </a:rPr>
              <a:t>If applicable, use this slide to</a:t>
            </a:r>
            <a:r>
              <a:rPr lang="en-US" baseline="0" dirty="0">
                <a:solidFill>
                  <a:schemeClr val="tx1"/>
                </a:solidFill>
              </a:rPr>
              <a:t> provide any additional analysis that supports this proposed budget change.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defTabSz="1000805">
              <a:defRPr/>
            </a:pPr>
            <a:fld id="{A4EAC1C0-2522-4AD2-938A-6F1C4FA91F0F}" type="slidenum">
              <a:rPr lang="en-US">
                <a:solidFill>
                  <a:prstClr val="black"/>
                </a:solidFill>
                <a:latin typeface="Calibri" panose="020F0502020204030204"/>
              </a:rPr>
              <a:pPr defTabSz="1000805">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90874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defTabSz="939321">
              <a:defRPr/>
            </a:pPr>
            <a:r>
              <a:rPr lang="en-US" dirty="0">
                <a:solidFill>
                  <a:schemeClr val="tx1"/>
                </a:solidFill>
              </a:rPr>
              <a:t>If applicable, use this slide to</a:t>
            </a:r>
            <a:r>
              <a:rPr lang="en-US" baseline="0" dirty="0">
                <a:solidFill>
                  <a:schemeClr val="tx1"/>
                </a:solidFill>
              </a:rPr>
              <a:t> provide any additional analysis that supports this proposed budget change.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defTabSz="1000805">
              <a:defRPr/>
            </a:pPr>
            <a:fld id="{A4EAC1C0-2522-4AD2-938A-6F1C4FA91F0F}" type="slidenum">
              <a:rPr lang="en-US">
                <a:solidFill>
                  <a:prstClr val="black"/>
                </a:solidFill>
                <a:latin typeface="Calibri" panose="020F0502020204030204"/>
              </a:rPr>
              <a:pPr defTabSz="1000805">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53690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480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Additional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30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solidFill>
                  <a:schemeClr val="tx1"/>
                </a:solidFill>
              </a:rPr>
              <a:t>Delete ‘[Proposed</a:t>
            </a:r>
            <a:r>
              <a:rPr lang="en-US" baseline="0" dirty="0">
                <a:solidFill>
                  <a:schemeClr val="tx1"/>
                </a:solidFill>
              </a:rPr>
              <a:t> Budget Change]’ and add a title. </a:t>
            </a:r>
          </a:p>
          <a:p>
            <a:endParaRPr lang="en-US" baseline="0" dirty="0">
              <a:solidFill>
                <a:schemeClr val="tx1"/>
              </a:solidFill>
            </a:endParaRPr>
          </a:p>
          <a:p>
            <a:pPr defTabSz="931619">
              <a:defRPr/>
            </a:pPr>
            <a:r>
              <a:rPr lang="en-US" baseline="0" dirty="0">
                <a:solidFill>
                  <a:schemeClr val="tx1"/>
                </a:solidFill>
              </a:rPr>
              <a:t>Provide the estimated costs, FTE changes, and whether this proposal is for one-time or ongoing funding. If you have a more detailed breakdown of these costs, please send that information to your budget analyst. </a:t>
            </a:r>
          </a:p>
          <a:p>
            <a:endParaRPr lang="en-US" baseline="0" dirty="0">
              <a:solidFill>
                <a:schemeClr val="tx1"/>
              </a:solidFill>
            </a:endParaRPr>
          </a:p>
          <a:p>
            <a:r>
              <a:rPr lang="en-US" baseline="0" dirty="0">
                <a:solidFill>
                  <a:schemeClr val="tx1"/>
                </a:solidFill>
              </a:rPr>
              <a:t>Provide a brief summary of the proposed change, including reference to </a:t>
            </a:r>
            <a:r>
              <a:rPr lang="en-US" b="1" baseline="0" dirty="0">
                <a:solidFill>
                  <a:schemeClr val="tx1"/>
                </a:solidFill>
              </a:rPr>
              <a:t>what problem this change is trying to solve.</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24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a:t>Additional slide.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06902"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690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255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final words/implementation notes related to the 2019 budget.   Or </a:t>
            </a:r>
            <a:r>
              <a:rPr lang="en-US" b="1" dirty="0"/>
              <a:t>DELETE</a:t>
            </a:r>
          </a:p>
        </p:txBody>
      </p:sp>
      <p:sp>
        <p:nvSpPr>
          <p:cNvPr id="4" name="Slide Number Placeholder 3"/>
          <p:cNvSpPr>
            <a:spLocks noGrp="1"/>
          </p:cNvSpPr>
          <p:nvPr>
            <p:ph type="sldNum" sz="quarter" idx="10"/>
          </p:nvPr>
        </p:nvSpPr>
        <p:spPr/>
        <p:txBody>
          <a:bodyPr/>
          <a:lstStyle/>
          <a:p>
            <a:fld id="{A4EAC1C0-2522-4AD2-938A-6F1C4FA91F0F}" type="slidenum">
              <a:rPr lang="en-US" smtClean="0"/>
              <a:t>30</a:t>
            </a:fld>
            <a:endParaRPr lang="en-US" dirty="0"/>
          </a:p>
        </p:txBody>
      </p:sp>
    </p:spTree>
    <p:extLst>
      <p:ext uri="{BB962C8B-B14F-4D97-AF65-F5344CB8AC3E}">
        <p14:creationId xmlns:p14="http://schemas.microsoft.com/office/powerpoint/2010/main" val="98199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b="1" dirty="0"/>
              <a:t>[slide from </a:t>
            </a:r>
            <a:r>
              <a:rPr lang="en-US" b="1" i="1" dirty="0"/>
              <a:t>The Mayor’s budget</a:t>
            </a:r>
            <a:r>
              <a:rPr lang="en-US" b="1" i="1" baseline="0" dirty="0"/>
              <a:t> submission template]</a:t>
            </a:r>
          </a:p>
          <a:p>
            <a:endParaRPr lang="en-US" b="1" dirty="0"/>
          </a:p>
          <a:p>
            <a:r>
              <a:rPr lang="en-US" b="1" dirty="0"/>
              <a:t>Fill out</a:t>
            </a:r>
            <a:r>
              <a:rPr lang="en-US" b="1" baseline="0" dirty="0"/>
              <a:t> financial summary table with the relevant financial data. </a:t>
            </a:r>
          </a:p>
          <a:p>
            <a:r>
              <a:rPr lang="en-US" baseline="0" dirty="0"/>
              <a:t>Assume “Special Funds” means all non-General Fund funds combined, unless your budget analyst specifies differently. </a:t>
            </a:r>
          </a:p>
          <a:p>
            <a:r>
              <a:rPr lang="en-US" baseline="0" dirty="0"/>
              <a:t>FTEs should be the current 2019amount. </a:t>
            </a:r>
          </a:p>
          <a:p>
            <a:r>
              <a:rPr lang="en-US" b="1" baseline="0" dirty="0"/>
              <a:t>List any major General Fund investments in the previous two budget years. </a:t>
            </a:r>
          </a:p>
          <a:p>
            <a:r>
              <a:rPr lang="en-US" b="0" baseline="0" dirty="0"/>
              <a:t>Work with your budget analyst if you need examples of what type of investments to list here. </a:t>
            </a:r>
          </a:p>
          <a:p>
            <a:r>
              <a:rPr lang="en-US" b="0" baseline="0" dirty="0"/>
              <a:t>If additional rows are needed place cursor in one of the table cells and right click.  Select “insert” and then select  “insert row above” or “insert row below.”  Do this as many times as necessary. </a:t>
            </a:r>
          </a:p>
        </p:txBody>
      </p:sp>
      <p:sp>
        <p:nvSpPr>
          <p:cNvPr id="4" name="Slide Number Placeholder 3"/>
          <p:cNvSpPr>
            <a:spLocks noGrp="1"/>
          </p:cNvSpPr>
          <p:nvPr>
            <p:ph type="sldNum" sz="quarter" idx="10"/>
          </p:nvPr>
        </p:nvSpPr>
        <p:spPr/>
        <p:txBody>
          <a:bodyPr/>
          <a:lstStyle/>
          <a:p>
            <a:fld id="{A4EAC1C0-2522-4AD2-938A-6F1C4FA91F0F}" type="slidenum">
              <a:rPr lang="en-US" smtClean="0"/>
              <a:t>5</a:t>
            </a:fld>
            <a:endParaRPr lang="en-US" dirty="0"/>
          </a:p>
        </p:txBody>
      </p:sp>
    </p:spTree>
    <p:extLst>
      <p:ext uri="{BB962C8B-B14F-4D97-AF65-F5344CB8AC3E}">
        <p14:creationId xmlns:p14="http://schemas.microsoft.com/office/powerpoint/2010/main" val="344830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solidFill>
                  <a:schemeClr val="tx1"/>
                </a:solidFill>
              </a:rPr>
              <a:t>From Mayor’s Slides</a:t>
            </a:r>
          </a:p>
          <a:p>
            <a:endParaRPr lang="en-US" b="1" dirty="0">
              <a:solidFill>
                <a:schemeClr val="tx1"/>
              </a:solidFill>
            </a:endParaRPr>
          </a:p>
          <a:p>
            <a:r>
              <a:rPr lang="en-US" b="1" dirty="0">
                <a:solidFill>
                  <a:schemeClr val="tx1"/>
                </a:solidFill>
              </a:rPr>
              <a:t>Fill out</a:t>
            </a:r>
            <a:r>
              <a:rPr lang="en-US" b="1" baseline="0" dirty="0">
                <a:solidFill>
                  <a:schemeClr val="tx1"/>
                </a:solidFill>
              </a:rPr>
              <a:t> financial summary table with the relevant financial data. </a:t>
            </a:r>
          </a:p>
          <a:p>
            <a:endParaRPr lang="en-US" baseline="0" dirty="0">
              <a:solidFill>
                <a:schemeClr val="tx1"/>
              </a:solidFill>
            </a:endParaRPr>
          </a:p>
          <a:p>
            <a:r>
              <a:rPr lang="en-US" baseline="0" dirty="0">
                <a:solidFill>
                  <a:schemeClr val="tx1"/>
                </a:solidFill>
              </a:rPr>
              <a:t>FTEs should be the current 2019 amount. </a:t>
            </a:r>
          </a:p>
          <a:p>
            <a:endParaRPr lang="en-US" baseline="0" dirty="0">
              <a:solidFill>
                <a:schemeClr val="tx1"/>
              </a:solidFill>
            </a:endParaRPr>
          </a:p>
          <a:p>
            <a:r>
              <a:rPr lang="en-US" b="1" baseline="0" dirty="0">
                <a:solidFill>
                  <a:schemeClr val="tx1"/>
                </a:solidFill>
              </a:rPr>
              <a:t>List any major grants that ended in 2018.  </a:t>
            </a:r>
          </a:p>
          <a:p>
            <a:endParaRPr lang="en-US" b="1" baseline="0" dirty="0">
              <a:solidFill>
                <a:schemeClr val="tx1"/>
              </a:solidFill>
            </a:endParaRPr>
          </a:p>
          <a:p>
            <a:r>
              <a:rPr lang="en-US" b="0" baseline="0" dirty="0">
                <a:solidFill>
                  <a:schemeClr val="tx1"/>
                </a:solidFill>
              </a:rPr>
              <a:t>Work with your budget analyst if you need examples of what to list here. </a:t>
            </a:r>
          </a:p>
          <a:p>
            <a:endParaRPr lang="en-US" b="1" baseline="0" dirty="0">
              <a:solidFill>
                <a:schemeClr val="tx1"/>
              </a:solidFill>
            </a:endParaRPr>
          </a:p>
          <a:p>
            <a:r>
              <a:rPr lang="en-US" b="0" baseline="0" dirty="0">
                <a:solidFill>
                  <a:schemeClr val="tx1"/>
                </a:solidFill>
              </a:rPr>
              <a:t>If additional rows are needed place cursor in one of the table cells and right click.  Select “insert” and then select  “insert row above” or “insert row below.”  Do this as many times as necessary. </a:t>
            </a:r>
          </a:p>
          <a:p>
            <a:endParaRPr lang="en-US" b="0" baseline="0" dirty="0"/>
          </a:p>
        </p:txBody>
      </p:sp>
      <p:sp>
        <p:nvSpPr>
          <p:cNvPr id="4" name="Slide Number Placeholder 3"/>
          <p:cNvSpPr>
            <a:spLocks noGrp="1"/>
          </p:cNvSpPr>
          <p:nvPr>
            <p:ph type="sldNum" sz="quarter" idx="10"/>
          </p:nvPr>
        </p:nvSpPr>
        <p:spPr/>
        <p:txBody>
          <a:bodyPr/>
          <a:lstStyle/>
          <a:p>
            <a:fld id="{A4EAC1C0-2522-4AD2-938A-6F1C4FA91F0F}" type="slidenum">
              <a:rPr lang="en-US" smtClean="0"/>
              <a:t>6</a:t>
            </a:fld>
            <a:endParaRPr lang="en-US" dirty="0"/>
          </a:p>
        </p:txBody>
      </p:sp>
    </p:spTree>
    <p:extLst>
      <p:ext uri="{BB962C8B-B14F-4D97-AF65-F5344CB8AC3E}">
        <p14:creationId xmlns:p14="http://schemas.microsoft.com/office/powerpoint/2010/main" val="131247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Slide for City Council</a:t>
            </a:r>
            <a:endParaRPr lang="en-US" b="1" baseline="0" dirty="0"/>
          </a:p>
          <a:p>
            <a:endParaRPr lang="en-US" dirty="0"/>
          </a:p>
          <a:p>
            <a:r>
              <a:rPr lang="en-US" dirty="0"/>
              <a:t>Question to answer in space</a:t>
            </a:r>
            <a:r>
              <a:rPr lang="en-US" baseline="0" dirty="0"/>
              <a:t> below:</a:t>
            </a:r>
          </a:p>
          <a:p>
            <a:r>
              <a:rPr lang="en-US" sz="1200" kern="1200" dirty="0">
                <a:solidFill>
                  <a:schemeClr val="tx1"/>
                </a:solidFill>
                <a:effectLst/>
                <a:latin typeface="+mn-lt"/>
                <a:ea typeface="+mn-ea"/>
                <a:cs typeface="+mn-cs"/>
              </a:rPr>
              <a:t>If the Council allocated additional funding in 2018 to your department, please describe how that funding has been used and results you have to date.  What is the department’s 2019 proposed use for these funds, any changes to the program? </a:t>
            </a:r>
            <a:endParaRPr lang="en-US" dirty="0"/>
          </a:p>
        </p:txBody>
      </p:sp>
      <p:sp>
        <p:nvSpPr>
          <p:cNvPr id="4" name="Slide Number Placeholder 3"/>
          <p:cNvSpPr>
            <a:spLocks noGrp="1"/>
          </p:cNvSpPr>
          <p:nvPr>
            <p:ph type="sldNum" sz="quarter" idx="10"/>
          </p:nvPr>
        </p:nvSpPr>
        <p:spPr/>
        <p:txBody>
          <a:bodyPr/>
          <a:lstStyle/>
          <a:p>
            <a:fld id="{A4EAC1C0-2522-4AD2-938A-6F1C4FA91F0F}" type="slidenum">
              <a:rPr lang="en-US" smtClean="0"/>
              <a:t>7</a:t>
            </a:fld>
            <a:endParaRPr lang="en-US" dirty="0"/>
          </a:p>
        </p:txBody>
      </p:sp>
    </p:spTree>
    <p:extLst>
      <p:ext uri="{BB962C8B-B14F-4D97-AF65-F5344CB8AC3E}">
        <p14:creationId xmlns:p14="http://schemas.microsoft.com/office/powerpoint/2010/main" val="3178568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Sl</a:t>
            </a:r>
            <a:r>
              <a:rPr lang="en-US" b="1" i="1" baseline="0" dirty="0"/>
              <a:t>ide for City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 Please summarize the 2019 budget, include major spending and financing changes</a:t>
            </a:r>
            <a:r>
              <a:rPr lang="en-US" sz="1200" b="1" kern="1200" dirty="0">
                <a:solidFill>
                  <a:schemeClr val="tx1"/>
                </a:solidFill>
                <a:effectLst/>
                <a:latin typeface="+mn-lt"/>
                <a:ea typeface="+mn-ea"/>
                <a:cs typeface="+mn-cs"/>
              </a:rPr>
              <a:t> (positive and negative)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New Column</a:t>
            </a:r>
            <a:r>
              <a:rPr lang="en-US" sz="1200" kern="1200" dirty="0">
                <a:solidFill>
                  <a:schemeClr val="tx1"/>
                </a:solidFill>
                <a:effectLst/>
                <a:latin typeface="+mn-lt"/>
                <a:ea typeface="+mn-ea"/>
                <a:cs typeface="+mn-cs"/>
              </a:rPr>
              <a:t>, asking for the total budget, for example, Right Track Funding is </a:t>
            </a:r>
            <a:r>
              <a:rPr lang="en-US" sz="1200" b="1" kern="1200" dirty="0">
                <a:solidFill>
                  <a:schemeClr val="tx1"/>
                </a:solidFill>
                <a:effectLst/>
                <a:latin typeface="+mn-lt"/>
                <a:ea typeface="+mn-ea"/>
                <a:cs typeface="+mn-cs"/>
              </a:rPr>
              <a:t>increasing $200,000 (this would be the 2019 change)</a:t>
            </a:r>
            <a:r>
              <a:rPr lang="en-US" sz="1200" kern="1200" dirty="0">
                <a:solidFill>
                  <a:schemeClr val="tx1"/>
                </a:solidFill>
                <a:effectLst/>
                <a:latin typeface="+mn-lt"/>
                <a:ea typeface="+mn-ea"/>
                <a:cs typeface="+mn-cs"/>
              </a:rPr>
              <a:t> and the </a:t>
            </a:r>
            <a:r>
              <a:rPr lang="en-US" sz="1200" b="1" kern="1200" dirty="0">
                <a:solidFill>
                  <a:schemeClr val="tx1"/>
                </a:solidFill>
                <a:effectLst/>
                <a:latin typeface="+mn-lt"/>
                <a:ea typeface="+mn-ea"/>
                <a:cs typeface="+mn-cs"/>
              </a:rPr>
              <a:t>total Budget is $1,230,900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EAC1C0-2522-4AD2-938A-6F1C4FA91F0F}" type="slidenum">
              <a:rPr lang="en-US" smtClean="0"/>
              <a:t>8</a:t>
            </a:fld>
            <a:endParaRPr lang="en-US" dirty="0"/>
          </a:p>
        </p:txBody>
      </p:sp>
    </p:spTree>
    <p:extLst>
      <p:ext uri="{BB962C8B-B14F-4D97-AF65-F5344CB8AC3E}">
        <p14:creationId xmlns:p14="http://schemas.microsoft.com/office/powerpoint/2010/main" val="390876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defTabSz="939221">
              <a:defRPr/>
            </a:pPr>
            <a:r>
              <a:rPr lang="en-US" dirty="0">
                <a:solidFill>
                  <a:schemeClr val="tx1"/>
                </a:solidFill>
              </a:rPr>
              <a:t>Header slide –</a:t>
            </a:r>
            <a:r>
              <a:rPr lang="en-US" baseline="0" dirty="0">
                <a:solidFill>
                  <a:schemeClr val="tx1"/>
                </a:solidFill>
              </a:rPr>
              <a:t> do not edit.</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A4EAC1C0-2522-4AD2-938A-6F1C4FA91F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11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defTabSz="939221">
              <a:defRPr/>
            </a:pPr>
            <a:r>
              <a:rPr lang="en-US" dirty="0">
                <a:solidFill>
                  <a:schemeClr val="tx1"/>
                </a:solidFill>
              </a:rPr>
              <a:t>If applicable, use this slide to</a:t>
            </a:r>
            <a:r>
              <a:rPr lang="en-US" baseline="0" dirty="0">
                <a:solidFill>
                  <a:schemeClr val="tx1"/>
                </a:solidFill>
              </a:rPr>
              <a:t> provide any additional analysis that supports this proposed budget change. </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defTabSz="1000699">
              <a:defRPr/>
            </a:pPr>
            <a:fld id="{A4EAC1C0-2522-4AD2-938A-6F1C4FA91F0F}" type="slidenum">
              <a:rPr lang="en-US">
                <a:solidFill>
                  <a:prstClr val="black"/>
                </a:solidFill>
                <a:latin typeface="Calibri" panose="020F0502020204030204"/>
              </a:rPr>
              <a:pPr defTabSz="100069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3506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59125"/>
          </a:xfrm>
        </p:spPr>
      </p:sp>
      <p:sp>
        <p:nvSpPr>
          <p:cNvPr id="3" name="Notes Placeholder 2"/>
          <p:cNvSpPr>
            <a:spLocks noGrp="1"/>
          </p:cNvSpPr>
          <p:nvPr>
            <p:ph type="body" idx="1"/>
          </p:nvPr>
        </p:nvSpPr>
        <p:spPr/>
        <p:txBody>
          <a:bodyPr/>
          <a:lstStyle/>
          <a:p>
            <a:pPr marL="332523" marR="0" lvl="0" indent="-332523" algn="l" defTabSz="9927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793" dirty="0">
                <a:solidFill>
                  <a:srgbClr val="0B74AA"/>
                </a:solidFill>
                <a:latin typeface="Arial" panose="020B0604020202020204" pitchFamily="34" charset="0"/>
                <a:cs typeface="Arial" panose="020B0604020202020204" pitchFamily="34" charset="0"/>
              </a:rPr>
              <a:t>Recreation General Fund Budget Supports</a:t>
            </a:r>
          </a:p>
          <a:p>
            <a:pPr marL="828905" lvl="1" indent="-332523">
              <a:buFont typeface="Arial" panose="020B0604020202020204" pitchFamily="34" charset="0"/>
              <a:buChar char="•"/>
              <a:defRPr/>
            </a:pPr>
            <a:r>
              <a:rPr lang="en-US" sz="2793" dirty="0">
                <a:solidFill>
                  <a:srgbClr val="0B74AA"/>
                </a:solidFill>
                <a:latin typeface="Arial" panose="020B0604020202020204" pitchFamily="34" charset="0"/>
                <a:cs typeface="Arial" panose="020B0604020202020204" pitchFamily="34" charset="0"/>
              </a:rPr>
              <a:t>90% - Staff			</a:t>
            </a:r>
          </a:p>
          <a:p>
            <a:pPr marL="828905" lvl="1" indent="-332523">
              <a:buFont typeface="Arial" panose="020B0604020202020204" pitchFamily="34" charset="0"/>
              <a:buChar char="•"/>
              <a:defRPr/>
            </a:pPr>
            <a:r>
              <a:rPr kumimoji="0" lang="en-US" sz="2793" b="0" i="0" u="none" strike="noStrike" kern="1200" cap="none" spc="0" normalizeH="0" baseline="0" noProof="0" dirty="0">
                <a:ln>
                  <a:noFill/>
                </a:ln>
                <a:solidFill>
                  <a:srgbClr val="0B74AA"/>
                </a:solidFill>
                <a:effectLst/>
                <a:uLnTx/>
                <a:uFillTx/>
                <a:latin typeface="Arial" panose="020B0604020202020204" pitchFamily="34" charset="0"/>
                <a:ea typeface="+mn-ea"/>
                <a:cs typeface="Arial" panose="020B0604020202020204" pitchFamily="34" charset="0"/>
              </a:rPr>
              <a:t>Rec. Check</a:t>
            </a:r>
          </a:p>
          <a:p>
            <a:pPr marL="828905" lvl="1" indent="-332523">
              <a:buFont typeface="Arial" panose="020B0604020202020204" pitchFamily="34" charset="0"/>
              <a:buChar char="•"/>
              <a:defRPr/>
            </a:pPr>
            <a:r>
              <a:rPr lang="en-US" sz="2793" dirty="0">
                <a:solidFill>
                  <a:srgbClr val="0B74AA"/>
                </a:solidFill>
                <a:latin typeface="Arial" panose="020B0604020202020204" pitchFamily="34" charset="0"/>
                <a:cs typeface="Arial" panose="020B0604020202020204" pitchFamily="34" charset="0"/>
              </a:rPr>
              <a:t>Fee Programs</a:t>
            </a:r>
          </a:p>
          <a:p>
            <a:pPr marL="332523" lvl="0" indent="-332523">
              <a:buFont typeface="Arial" panose="020B0604020202020204" pitchFamily="34" charset="0"/>
              <a:buChar char="•"/>
              <a:defRPr/>
            </a:pPr>
            <a:r>
              <a:rPr lang="en-US" sz="2793" dirty="0">
                <a:solidFill>
                  <a:srgbClr val="0B74AA"/>
                </a:solidFill>
                <a:latin typeface="Arial" panose="020B0604020202020204" pitchFamily="34" charset="0"/>
                <a:cs typeface="Arial" panose="020B0604020202020204" pitchFamily="34" charset="0"/>
              </a:rPr>
              <a:t>Recreation Special Fund Budget Supports</a:t>
            </a:r>
          </a:p>
          <a:p>
            <a:pPr marL="828905" lvl="1" indent="-332523">
              <a:buFont typeface="Arial" panose="020B0604020202020204" pitchFamily="34" charset="0"/>
              <a:buChar char="•"/>
              <a:defRPr/>
            </a:pPr>
            <a:r>
              <a:rPr lang="en-US" sz="2793" dirty="0">
                <a:solidFill>
                  <a:srgbClr val="0B74AA"/>
                </a:solidFill>
                <a:latin typeface="Arial" panose="020B0604020202020204" pitchFamily="34" charset="0"/>
                <a:cs typeface="Arial" panose="020B0604020202020204" pitchFamily="34" charset="0"/>
              </a:rPr>
              <a:t>All other non-staff support for programming (materials/supplies/</a:t>
            </a:r>
            <a:r>
              <a:rPr lang="en-US" sz="2793" dirty="0" err="1">
                <a:solidFill>
                  <a:srgbClr val="0B74AA"/>
                </a:solidFill>
                <a:latin typeface="Arial" panose="020B0604020202020204" pitchFamily="34" charset="0"/>
                <a:cs typeface="Arial" panose="020B0604020202020204" pitchFamily="34" charset="0"/>
              </a:rPr>
              <a:t>etc</a:t>
            </a:r>
            <a:r>
              <a:rPr lang="en-US" sz="2793" dirty="0">
                <a:solidFill>
                  <a:srgbClr val="0B74AA"/>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defTabSz="992659">
              <a:defRPr/>
            </a:pPr>
            <a:fld id="{A4EAC1C0-2522-4AD2-938A-6F1C4FA91F0F}" type="slidenum">
              <a:rPr lang="en-US">
                <a:solidFill>
                  <a:prstClr val="black"/>
                </a:solidFill>
                <a:latin typeface="Calibri" panose="020F0502020204030204"/>
              </a:rPr>
              <a:pPr defTabSz="99265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3526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02128" y="2618469"/>
            <a:ext cx="7886700" cy="573768"/>
          </a:xfrm>
          <a:prstGeom prst="rect">
            <a:avLst/>
          </a:prstGeom>
        </p:spPr>
        <p:txBody>
          <a:bodyPr vert="horz" lIns="91440" tIns="45720" rIns="91440" bIns="45720" rtlCol="0" anchor="ctr">
            <a:noAutofit/>
          </a:bodyPr>
          <a:lstStyle>
            <a:lvl1pPr>
              <a:defRPr b="1">
                <a:solidFill>
                  <a:srgbClr val="53BA6C"/>
                </a:solidFill>
                <a:latin typeface="Arial" panose="020B0604020202020204" pitchFamily="34" charset="0"/>
                <a:cs typeface="Arial" panose="020B0604020202020204" pitchFamily="34" charset="0"/>
              </a:defRPr>
            </a:lvl1p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01B7C-B34B-44AB-8EFB-7280E29D2807}" type="slidenum">
              <a:rPr lang="en-US" smtClean="0"/>
              <a:t>‹#›</a:t>
            </a:fld>
            <a:endParaRPr lang="en-US" dirty="0"/>
          </a:p>
        </p:txBody>
      </p:sp>
    </p:spTree>
    <p:extLst>
      <p:ext uri="{BB962C8B-B14F-4D97-AF65-F5344CB8AC3E}">
        <p14:creationId xmlns:p14="http://schemas.microsoft.com/office/powerpoint/2010/main" val="422481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786007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133" b="1"/>
            </a:lvl1pPr>
            <a:lvl2pPr marL="406396" indent="0">
              <a:buNone/>
              <a:defRPr sz="1777" b="1"/>
            </a:lvl2pPr>
            <a:lvl3pPr marL="812792" indent="0">
              <a:buNone/>
              <a:defRPr sz="1600" b="1"/>
            </a:lvl3pPr>
            <a:lvl4pPr marL="1219190" indent="0">
              <a:buNone/>
              <a:defRPr sz="1422" b="1"/>
            </a:lvl4pPr>
            <a:lvl5pPr marL="1625586" indent="0">
              <a:buNone/>
              <a:defRPr sz="1422" b="1"/>
            </a:lvl5pPr>
            <a:lvl6pPr marL="2031982" indent="0">
              <a:buNone/>
              <a:defRPr sz="1422" b="1"/>
            </a:lvl6pPr>
            <a:lvl7pPr marL="2438378" indent="0">
              <a:buNone/>
              <a:defRPr sz="1422" b="1"/>
            </a:lvl7pPr>
            <a:lvl8pPr marL="2844775" indent="0">
              <a:buNone/>
              <a:defRPr sz="1422" b="1"/>
            </a:lvl8pPr>
            <a:lvl9pPr marL="3251172" indent="0">
              <a:buNone/>
              <a:defRPr sz="1422"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133" b="1"/>
            </a:lvl1pPr>
            <a:lvl2pPr marL="406396" indent="0">
              <a:buNone/>
              <a:defRPr sz="1777" b="1"/>
            </a:lvl2pPr>
            <a:lvl3pPr marL="812792" indent="0">
              <a:buNone/>
              <a:defRPr sz="1600" b="1"/>
            </a:lvl3pPr>
            <a:lvl4pPr marL="1219190" indent="0">
              <a:buNone/>
              <a:defRPr sz="1422" b="1"/>
            </a:lvl4pPr>
            <a:lvl5pPr marL="1625586" indent="0">
              <a:buNone/>
              <a:defRPr sz="1422" b="1"/>
            </a:lvl5pPr>
            <a:lvl6pPr marL="2031982" indent="0">
              <a:buNone/>
              <a:defRPr sz="1422" b="1"/>
            </a:lvl6pPr>
            <a:lvl7pPr marL="2438378" indent="0">
              <a:buNone/>
              <a:defRPr sz="1422" b="1"/>
            </a:lvl7pPr>
            <a:lvl8pPr marL="2844775" indent="0">
              <a:buNone/>
              <a:defRPr sz="1422" b="1"/>
            </a:lvl8pPr>
            <a:lvl9pPr marL="3251172" indent="0">
              <a:buNone/>
              <a:defRPr sz="1422"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33320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90226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9059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844"/>
            </a:lvl1pPr>
            <a:lvl2pPr>
              <a:defRPr sz="2489"/>
            </a:lvl2pPr>
            <a:lvl3pPr>
              <a:defRPr sz="2133"/>
            </a:lvl3pPr>
            <a:lvl4pPr>
              <a:defRPr sz="1777"/>
            </a:lvl4pPr>
            <a:lvl5pPr>
              <a:defRPr sz="1777"/>
            </a:lvl5pPr>
            <a:lvl6pPr>
              <a:defRPr sz="1777"/>
            </a:lvl6pPr>
            <a:lvl7pPr>
              <a:defRPr sz="1777"/>
            </a:lvl7pPr>
            <a:lvl8pPr>
              <a:defRPr sz="1777"/>
            </a:lvl8pPr>
            <a:lvl9pPr>
              <a:defRPr sz="17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396" indent="0">
              <a:buNone/>
              <a:defRPr sz="1244"/>
            </a:lvl2pPr>
            <a:lvl3pPr marL="812792" indent="0">
              <a:buNone/>
              <a:defRPr sz="1067"/>
            </a:lvl3pPr>
            <a:lvl4pPr marL="1219190" indent="0">
              <a:buNone/>
              <a:defRPr sz="889"/>
            </a:lvl4pPr>
            <a:lvl5pPr marL="1625586" indent="0">
              <a:buNone/>
              <a:defRPr sz="889"/>
            </a:lvl5pPr>
            <a:lvl6pPr marL="2031982" indent="0">
              <a:buNone/>
              <a:defRPr sz="889"/>
            </a:lvl6pPr>
            <a:lvl7pPr marL="2438378" indent="0">
              <a:buNone/>
              <a:defRPr sz="889"/>
            </a:lvl7pPr>
            <a:lvl8pPr marL="2844775" indent="0">
              <a:buNone/>
              <a:defRPr sz="889"/>
            </a:lvl8pPr>
            <a:lvl9pPr marL="3251172"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43245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844"/>
            </a:lvl1pPr>
            <a:lvl2pPr marL="406396" indent="0">
              <a:buNone/>
              <a:defRPr sz="2489"/>
            </a:lvl2pPr>
            <a:lvl3pPr marL="812792" indent="0">
              <a:buNone/>
              <a:defRPr sz="2133"/>
            </a:lvl3pPr>
            <a:lvl4pPr marL="1219190" indent="0">
              <a:buNone/>
              <a:defRPr sz="1777"/>
            </a:lvl4pPr>
            <a:lvl5pPr marL="1625586" indent="0">
              <a:buNone/>
              <a:defRPr sz="1777"/>
            </a:lvl5pPr>
            <a:lvl6pPr marL="2031982" indent="0">
              <a:buNone/>
              <a:defRPr sz="1777"/>
            </a:lvl6pPr>
            <a:lvl7pPr marL="2438378" indent="0">
              <a:buNone/>
              <a:defRPr sz="1777"/>
            </a:lvl7pPr>
            <a:lvl8pPr marL="2844775" indent="0">
              <a:buNone/>
              <a:defRPr sz="1777"/>
            </a:lvl8pPr>
            <a:lvl9pPr marL="3251172" indent="0">
              <a:buNone/>
              <a:defRPr sz="1777"/>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396" indent="0">
              <a:buNone/>
              <a:defRPr sz="1244"/>
            </a:lvl2pPr>
            <a:lvl3pPr marL="812792" indent="0">
              <a:buNone/>
              <a:defRPr sz="1067"/>
            </a:lvl3pPr>
            <a:lvl4pPr marL="1219190" indent="0">
              <a:buNone/>
              <a:defRPr sz="889"/>
            </a:lvl4pPr>
            <a:lvl5pPr marL="1625586" indent="0">
              <a:buNone/>
              <a:defRPr sz="889"/>
            </a:lvl5pPr>
            <a:lvl6pPr marL="2031982" indent="0">
              <a:buNone/>
              <a:defRPr sz="889"/>
            </a:lvl6pPr>
            <a:lvl7pPr marL="2438378" indent="0">
              <a:buNone/>
              <a:defRPr sz="889"/>
            </a:lvl7pPr>
            <a:lvl8pPr marL="2844775" indent="0">
              <a:buNone/>
              <a:defRPr sz="889"/>
            </a:lvl8pPr>
            <a:lvl9pPr marL="3251172"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248665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37728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2773103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2626638"/>
            <a:ext cx="7886700" cy="573768"/>
          </a:xfrm>
          <a:prstGeom prst="rect">
            <a:avLst/>
          </a:prstGeom>
        </p:spPr>
        <p:txBody>
          <a:bodyPr vert="horz" lIns="91440" tIns="45720" rIns="91440" bIns="45720" rtlCol="0" anchor="ctr">
            <a:noAutofit/>
          </a:bodyPr>
          <a:lstStyle/>
          <a:p>
            <a:endParaRPr lang="en-US" dirty="0"/>
          </a:p>
        </p:txBody>
      </p:sp>
    </p:spTree>
    <p:extLst>
      <p:ext uri="{BB962C8B-B14F-4D97-AF65-F5344CB8AC3E}">
        <p14:creationId xmlns:p14="http://schemas.microsoft.com/office/powerpoint/2010/main" val="360105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396" indent="0" algn="ctr">
              <a:buNone/>
              <a:defRPr sz="1777"/>
            </a:lvl2pPr>
            <a:lvl3pPr marL="812792" indent="0" algn="ctr">
              <a:buNone/>
              <a:defRPr sz="1600"/>
            </a:lvl3pPr>
            <a:lvl4pPr marL="1219190" indent="0" algn="ctr">
              <a:buNone/>
              <a:defRPr sz="1422"/>
            </a:lvl4pPr>
            <a:lvl5pPr marL="1625586" indent="0" algn="ctr">
              <a:buNone/>
              <a:defRPr sz="1422"/>
            </a:lvl5pPr>
            <a:lvl6pPr marL="2031982" indent="0" algn="ctr">
              <a:buNone/>
              <a:defRPr sz="1422"/>
            </a:lvl6pPr>
            <a:lvl7pPr marL="2438378" indent="0" algn="ctr">
              <a:buNone/>
              <a:defRPr sz="1422"/>
            </a:lvl7pPr>
            <a:lvl8pPr marL="2844775" indent="0" algn="ctr">
              <a:buNone/>
              <a:defRPr sz="1422"/>
            </a:lvl8pPr>
            <a:lvl9pPr marL="3251172"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197661796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8650" y="2626633"/>
            <a:ext cx="7886700" cy="573768"/>
          </a:xfrm>
          <a:prstGeom prst="rect">
            <a:avLst/>
          </a:prstGeom>
        </p:spPr>
        <p:txBody>
          <a:bodyPr vert="horz" lIns="91440" tIns="45720" rIns="91440" bIns="45720" rtlCol="0" anchor="ctr">
            <a:noAutofit/>
          </a:bodyPr>
          <a:lstStyle/>
          <a:p>
            <a:endParaRPr lang="en-US" dirty="0"/>
          </a:p>
        </p:txBody>
      </p:sp>
    </p:spTree>
    <p:extLst>
      <p:ext uri="{BB962C8B-B14F-4D97-AF65-F5344CB8AC3E}">
        <p14:creationId xmlns:p14="http://schemas.microsoft.com/office/powerpoint/2010/main" val="3946313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271407011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6" indent="0">
              <a:buNone/>
              <a:defRPr sz="1777">
                <a:solidFill>
                  <a:schemeClr val="tx1">
                    <a:tint val="75000"/>
                  </a:schemeClr>
                </a:solidFill>
              </a:defRPr>
            </a:lvl2pPr>
            <a:lvl3pPr marL="812792" indent="0">
              <a:buNone/>
              <a:defRPr sz="1600">
                <a:solidFill>
                  <a:schemeClr val="tx1">
                    <a:tint val="75000"/>
                  </a:schemeClr>
                </a:solidFill>
              </a:defRPr>
            </a:lvl3pPr>
            <a:lvl4pPr marL="1219190" indent="0">
              <a:buNone/>
              <a:defRPr sz="1422">
                <a:solidFill>
                  <a:schemeClr val="tx1">
                    <a:tint val="75000"/>
                  </a:schemeClr>
                </a:solidFill>
              </a:defRPr>
            </a:lvl4pPr>
            <a:lvl5pPr marL="1625586" indent="0">
              <a:buNone/>
              <a:defRPr sz="1422">
                <a:solidFill>
                  <a:schemeClr val="tx1">
                    <a:tint val="75000"/>
                  </a:schemeClr>
                </a:solidFill>
              </a:defRPr>
            </a:lvl5pPr>
            <a:lvl6pPr marL="2031982" indent="0">
              <a:buNone/>
              <a:defRPr sz="1422">
                <a:solidFill>
                  <a:schemeClr val="tx1">
                    <a:tint val="75000"/>
                  </a:schemeClr>
                </a:solidFill>
              </a:defRPr>
            </a:lvl6pPr>
            <a:lvl7pPr marL="2438378" indent="0">
              <a:buNone/>
              <a:defRPr sz="1422">
                <a:solidFill>
                  <a:schemeClr val="tx1">
                    <a:tint val="75000"/>
                  </a:schemeClr>
                </a:solidFill>
              </a:defRPr>
            </a:lvl7pPr>
            <a:lvl8pPr marL="2844775" indent="0">
              <a:buNone/>
              <a:defRPr sz="1422">
                <a:solidFill>
                  <a:schemeClr val="tx1">
                    <a:tint val="75000"/>
                  </a:schemeClr>
                </a:solidFill>
              </a:defRPr>
            </a:lvl8pPr>
            <a:lvl9pPr marL="3251172" indent="0">
              <a:buNone/>
              <a:defRPr sz="142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108816349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9302088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133" b="1"/>
            </a:lvl1pPr>
            <a:lvl2pPr marL="406396" indent="0">
              <a:buNone/>
              <a:defRPr sz="1777" b="1"/>
            </a:lvl2pPr>
            <a:lvl3pPr marL="812792" indent="0">
              <a:buNone/>
              <a:defRPr sz="1600" b="1"/>
            </a:lvl3pPr>
            <a:lvl4pPr marL="1219190" indent="0">
              <a:buNone/>
              <a:defRPr sz="1422" b="1"/>
            </a:lvl4pPr>
            <a:lvl5pPr marL="1625586" indent="0">
              <a:buNone/>
              <a:defRPr sz="1422" b="1"/>
            </a:lvl5pPr>
            <a:lvl6pPr marL="2031982" indent="0">
              <a:buNone/>
              <a:defRPr sz="1422" b="1"/>
            </a:lvl6pPr>
            <a:lvl7pPr marL="2438378" indent="0">
              <a:buNone/>
              <a:defRPr sz="1422" b="1"/>
            </a:lvl7pPr>
            <a:lvl8pPr marL="2844775" indent="0">
              <a:buNone/>
              <a:defRPr sz="1422" b="1"/>
            </a:lvl8pPr>
            <a:lvl9pPr marL="3251172" indent="0">
              <a:buNone/>
              <a:defRPr sz="1422"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133" b="1"/>
            </a:lvl1pPr>
            <a:lvl2pPr marL="406396" indent="0">
              <a:buNone/>
              <a:defRPr sz="1777" b="1"/>
            </a:lvl2pPr>
            <a:lvl3pPr marL="812792" indent="0">
              <a:buNone/>
              <a:defRPr sz="1600" b="1"/>
            </a:lvl3pPr>
            <a:lvl4pPr marL="1219190" indent="0">
              <a:buNone/>
              <a:defRPr sz="1422" b="1"/>
            </a:lvl4pPr>
            <a:lvl5pPr marL="1625586" indent="0">
              <a:buNone/>
              <a:defRPr sz="1422" b="1"/>
            </a:lvl5pPr>
            <a:lvl6pPr marL="2031982" indent="0">
              <a:buNone/>
              <a:defRPr sz="1422" b="1"/>
            </a:lvl6pPr>
            <a:lvl7pPr marL="2438378" indent="0">
              <a:buNone/>
              <a:defRPr sz="1422" b="1"/>
            </a:lvl7pPr>
            <a:lvl8pPr marL="2844775" indent="0">
              <a:buNone/>
              <a:defRPr sz="1422" b="1"/>
            </a:lvl8pPr>
            <a:lvl9pPr marL="3251172" indent="0">
              <a:buNone/>
              <a:defRPr sz="1422"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369731197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427821999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300070567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844"/>
            </a:lvl1pPr>
            <a:lvl2pPr>
              <a:defRPr sz="2489"/>
            </a:lvl2pPr>
            <a:lvl3pPr>
              <a:defRPr sz="2133"/>
            </a:lvl3pPr>
            <a:lvl4pPr>
              <a:defRPr sz="1777"/>
            </a:lvl4pPr>
            <a:lvl5pPr>
              <a:defRPr sz="1777"/>
            </a:lvl5pPr>
            <a:lvl6pPr>
              <a:defRPr sz="1777"/>
            </a:lvl6pPr>
            <a:lvl7pPr>
              <a:defRPr sz="1777"/>
            </a:lvl7pPr>
            <a:lvl8pPr>
              <a:defRPr sz="1777"/>
            </a:lvl8pPr>
            <a:lvl9pPr>
              <a:defRPr sz="17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396" indent="0">
              <a:buNone/>
              <a:defRPr sz="1244"/>
            </a:lvl2pPr>
            <a:lvl3pPr marL="812792" indent="0">
              <a:buNone/>
              <a:defRPr sz="1067"/>
            </a:lvl3pPr>
            <a:lvl4pPr marL="1219190" indent="0">
              <a:buNone/>
              <a:defRPr sz="889"/>
            </a:lvl4pPr>
            <a:lvl5pPr marL="1625586" indent="0">
              <a:buNone/>
              <a:defRPr sz="889"/>
            </a:lvl5pPr>
            <a:lvl6pPr marL="2031982" indent="0">
              <a:buNone/>
              <a:defRPr sz="889"/>
            </a:lvl6pPr>
            <a:lvl7pPr marL="2438378" indent="0">
              <a:buNone/>
              <a:defRPr sz="889"/>
            </a:lvl7pPr>
            <a:lvl8pPr marL="2844775" indent="0">
              <a:buNone/>
              <a:defRPr sz="889"/>
            </a:lvl8pPr>
            <a:lvl9pPr marL="3251172"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392171210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844"/>
            </a:lvl1pPr>
            <a:lvl2pPr marL="406396" indent="0">
              <a:buNone/>
              <a:defRPr sz="2489"/>
            </a:lvl2pPr>
            <a:lvl3pPr marL="812792" indent="0">
              <a:buNone/>
              <a:defRPr sz="2133"/>
            </a:lvl3pPr>
            <a:lvl4pPr marL="1219190" indent="0">
              <a:buNone/>
              <a:defRPr sz="1777"/>
            </a:lvl4pPr>
            <a:lvl5pPr marL="1625586" indent="0">
              <a:buNone/>
              <a:defRPr sz="1777"/>
            </a:lvl5pPr>
            <a:lvl6pPr marL="2031982" indent="0">
              <a:buNone/>
              <a:defRPr sz="1777"/>
            </a:lvl6pPr>
            <a:lvl7pPr marL="2438378" indent="0">
              <a:buNone/>
              <a:defRPr sz="1777"/>
            </a:lvl7pPr>
            <a:lvl8pPr marL="2844775" indent="0">
              <a:buNone/>
              <a:defRPr sz="1777"/>
            </a:lvl8pPr>
            <a:lvl9pPr marL="3251172" indent="0">
              <a:buNone/>
              <a:defRPr sz="1777"/>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396" indent="0">
              <a:buNone/>
              <a:defRPr sz="1244"/>
            </a:lvl2pPr>
            <a:lvl3pPr marL="812792" indent="0">
              <a:buNone/>
              <a:defRPr sz="1067"/>
            </a:lvl3pPr>
            <a:lvl4pPr marL="1219190" indent="0">
              <a:buNone/>
              <a:defRPr sz="889"/>
            </a:lvl4pPr>
            <a:lvl5pPr marL="1625586" indent="0">
              <a:buNone/>
              <a:defRPr sz="889"/>
            </a:lvl5pPr>
            <a:lvl6pPr marL="2031982" indent="0">
              <a:buNone/>
              <a:defRPr sz="889"/>
            </a:lvl6pPr>
            <a:lvl7pPr marL="2438378" indent="0">
              <a:buNone/>
              <a:defRPr sz="889"/>
            </a:lvl7pPr>
            <a:lvl8pPr marL="2844775" indent="0">
              <a:buNone/>
              <a:defRPr sz="889"/>
            </a:lvl8pPr>
            <a:lvl9pPr marL="3251172" indent="0">
              <a:buNone/>
              <a:defRPr sz="889"/>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395696321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274343275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900400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365126"/>
            <a:ext cx="7886700" cy="573768"/>
          </a:xfrm>
          <a:prstGeom prst="rect">
            <a:avLst/>
          </a:prstGeom>
        </p:spPr>
        <p:txBody>
          <a:bodyPr vert="horz" lIns="91440" tIns="45720" rIns="91440" bIns="45720" rtlCol="0" anchor="ctr">
            <a:noAutofit/>
          </a:bodyPr>
          <a:lstStyle/>
          <a:p>
            <a:endParaRPr lang="en-US" dirty="0"/>
          </a:p>
        </p:txBody>
      </p:sp>
      <p:sp>
        <p:nvSpPr>
          <p:cNvPr id="2" name="Slide Number Placeholder 1"/>
          <p:cNvSpPr>
            <a:spLocks noGrp="1"/>
          </p:cNvSpPr>
          <p:nvPr>
            <p:ph type="sldNum" sz="quarter" idx="10"/>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652126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365131"/>
            <a:ext cx="7886700" cy="573768"/>
          </a:xfrm>
          <a:prstGeom prst="rect">
            <a:avLst/>
          </a:prstGeom>
        </p:spPr>
        <p:txBody>
          <a:bodyPr vert="horz" lIns="91440" tIns="45720" rIns="91440" bIns="45720" rtlCol="0" anchor="ctr">
            <a:noAutofit/>
          </a:bodyPr>
          <a:lstStyle/>
          <a:p>
            <a:endParaRPr lang="en-US" dirty="0"/>
          </a:p>
        </p:txBody>
      </p:sp>
      <p:sp>
        <p:nvSpPr>
          <p:cNvPr id="2" name="Slide Number Placeholder 1"/>
          <p:cNvSpPr>
            <a:spLocks noGrp="1"/>
          </p:cNvSpPr>
          <p:nvPr>
            <p:ph type="sldNum" sz="quarter" idx="10"/>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108086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365131"/>
            <a:ext cx="7886700" cy="573768"/>
          </a:xfrm>
          <a:prstGeom prst="rect">
            <a:avLst/>
          </a:prstGeom>
        </p:spPr>
        <p:txBody>
          <a:bodyPr vert="horz" lIns="91440" tIns="45720" rIns="91440" bIns="45720" rtlCol="0" anchor="ctr">
            <a:noAutofit/>
          </a:bodyPr>
          <a:lstStyle/>
          <a:p>
            <a:endParaRPr lang="en-US" dirty="0"/>
          </a:p>
        </p:txBody>
      </p:sp>
      <p:sp>
        <p:nvSpPr>
          <p:cNvPr id="2" name="Slide Number Placeholder 1"/>
          <p:cNvSpPr>
            <a:spLocks noGrp="1"/>
          </p:cNvSpPr>
          <p:nvPr>
            <p:ph type="sldNum" sz="quarter" idx="10"/>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366093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1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365126"/>
            <a:ext cx="7886700" cy="573768"/>
          </a:xfrm>
          <a:prstGeom prst="rect">
            <a:avLst/>
          </a:prstGeom>
        </p:spPr>
        <p:txBody>
          <a:bodyPr vert="horz" lIns="91440" tIns="45720" rIns="91440" bIns="45720" rtlCol="0" anchor="ctr">
            <a:noAutofit/>
          </a:bodyPr>
          <a:lstStyle/>
          <a:p>
            <a:endParaRPr lang="en-US" dirty="0"/>
          </a:p>
        </p:txBody>
      </p:sp>
      <p:sp>
        <p:nvSpPr>
          <p:cNvPr id="2" name="Slide Number Placeholder 1"/>
          <p:cNvSpPr>
            <a:spLocks noGrp="1"/>
          </p:cNvSpPr>
          <p:nvPr>
            <p:ph type="sldNum" sz="quarter" idx="10"/>
          </p:nvPr>
        </p:nvSpPr>
        <p:spPr/>
        <p:txBody>
          <a:bodyPr/>
          <a:lstStyle/>
          <a:p>
            <a:fld id="{B0624E5A-288E-40FD-AFC6-C4611E06B90B}" type="slidenum">
              <a:rPr lang="en-US" smtClean="0"/>
              <a:t>‹#›</a:t>
            </a:fld>
            <a:endParaRPr lang="en-US" dirty="0"/>
          </a:p>
        </p:txBody>
      </p:sp>
    </p:spTree>
    <p:extLst>
      <p:ext uri="{BB962C8B-B14F-4D97-AF65-F5344CB8AC3E}">
        <p14:creationId xmlns:p14="http://schemas.microsoft.com/office/powerpoint/2010/main" val="248738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396" indent="0" algn="ctr">
              <a:buNone/>
              <a:defRPr sz="1777"/>
            </a:lvl2pPr>
            <a:lvl3pPr marL="812792" indent="0" algn="ctr">
              <a:buNone/>
              <a:defRPr sz="1600"/>
            </a:lvl3pPr>
            <a:lvl4pPr marL="1219190" indent="0" algn="ctr">
              <a:buNone/>
              <a:defRPr sz="1422"/>
            </a:lvl4pPr>
            <a:lvl5pPr marL="1625586" indent="0" algn="ctr">
              <a:buNone/>
              <a:defRPr sz="1422"/>
            </a:lvl5pPr>
            <a:lvl6pPr marL="2031982" indent="0" algn="ctr">
              <a:buNone/>
              <a:defRPr sz="1422"/>
            </a:lvl6pPr>
            <a:lvl7pPr marL="2438378" indent="0" algn="ctr">
              <a:buNone/>
              <a:defRPr sz="1422"/>
            </a:lvl7pPr>
            <a:lvl8pPr marL="2844775" indent="0" algn="ctr">
              <a:buNone/>
              <a:defRPr sz="1422"/>
            </a:lvl8pPr>
            <a:lvl9pPr marL="3251172"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548269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2826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33">
                <a:solidFill>
                  <a:schemeClr val="tx1"/>
                </a:solidFill>
              </a:defRPr>
            </a:lvl1pPr>
            <a:lvl2pPr marL="406396" indent="0">
              <a:buNone/>
              <a:defRPr sz="1777">
                <a:solidFill>
                  <a:schemeClr val="tx1">
                    <a:tint val="75000"/>
                  </a:schemeClr>
                </a:solidFill>
              </a:defRPr>
            </a:lvl2pPr>
            <a:lvl3pPr marL="812792" indent="0">
              <a:buNone/>
              <a:defRPr sz="1600">
                <a:solidFill>
                  <a:schemeClr val="tx1">
                    <a:tint val="75000"/>
                  </a:schemeClr>
                </a:solidFill>
              </a:defRPr>
            </a:lvl3pPr>
            <a:lvl4pPr marL="1219190" indent="0">
              <a:buNone/>
              <a:defRPr sz="1422">
                <a:solidFill>
                  <a:schemeClr val="tx1">
                    <a:tint val="75000"/>
                  </a:schemeClr>
                </a:solidFill>
              </a:defRPr>
            </a:lvl4pPr>
            <a:lvl5pPr marL="1625586" indent="0">
              <a:buNone/>
              <a:defRPr sz="1422">
                <a:solidFill>
                  <a:schemeClr val="tx1">
                    <a:tint val="75000"/>
                  </a:schemeClr>
                </a:solidFill>
              </a:defRPr>
            </a:lvl5pPr>
            <a:lvl6pPr marL="2031982" indent="0">
              <a:buNone/>
              <a:defRPr sz="1422">
                <a:solidFill>
                  <a:schemeClr val="tx1">
                    <a:tint val="75000"/>
                  </a:schemeClr>
                </a:solidFill>
              </a:defRPr>
            </a:lvl6pPr>
            <a:lvl7pPr marL="2438378" indent="0">
              <a:buNone/>
              <a:defRPr sz="1422">
                <a:solidFill>
                  <a:schemeClr val="tx1">
                    <a:tint val="75000"/>
                  </a:schemeClr>
                </a:solidFill>
              </a:defRPr>
            </a:lvl7pPr>
            <a:lvl8pPr marL="2844775" indent="0">
              <a:buNone/>
              <a:defRPr sz="1422">
                <a:solidFill>
                  <a:schemeClr val="tx1">
                    <a:tint val="75000"/>
                  </a:schemeClr>
                </a:solidFill>
              </a:defRPr>
            </a:lvl8pPr>
            <a:lvl9pPr marL="3251172" indent="0">
              <a:buNone/>
              <a:defRPr sz="142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757155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6.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7.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01B7C-B34B-44AB-8EFB-7280E29D2807}" type="slidenum">
              <a:rPr lang="en-US" smtClean="0"/>
              <a:t>‹#›</a:t>
            </a:fld>
            <a:endParaRPr lang="en-US" dirty="0"/>
          </a:p>
        </p:txBody>
      </p:sp>
      <p:sp>
        <p:nvSpPr>
          <p:cNvPr id="7" name="Rectangle 6"/>
          <p:cNvSpPr/>
          <p:nvPr userDrawn="1"/>
        </p:nvSpPr>
        <p:spPr>
          <a:xfrm>
            <a:off x="0" y="5383658"/>
            <a:ext cx="9144000" cy="1474342"/>
          </a:xfrm>
          <a:prstGeom prst="rect">
            <a:avLst/>
          </a:prstGeom>
          <a:solidFill>
            <a:srgbClr val="878787"/>
          </a:solidFill>
          <a:ln>
            <a:solidFill>
              <a:srgbClr val="8787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5075435"/>
            <a:ext cx="9144000" cy="164386"/>
          </a:xfrm>
          <a:prstGeom prst="rect">
            <a:avLst/>
          </a:prstGeom>
          <a:solidFill>
            <a:srgbClr val="878787"/>
          </a:solidFill>
          <a:ln>
            <a:solidFill>
              <a:srgbClr val="8787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7220" y="195209"/>
            <a:ext cx="3190127" cy="708917"/>
          </a:xfrm>
          <a:prstGeom prst="rect">
            <a:avLst/>
          </a:prstGeom>
        </p:spPr>
      </p:pic>
      <p:sp>
        <p:nvSpPr>
          <p:cNvPr id="11" name="Title Placeholder 1"/>
          <p:cNvSpPr>
            <a:spLocks noGrp="1"/>
          </p:cNvSpPr>
          <p:nvPr>
            <p:ph type="title"/>
          </p:nvPr>
        </p:nvSpPr>
        <p:spPr>
          <a:xfrm>
            <a:off x="628650" y="2702896"/>
            <a:ext cx="7886700" cy="573768"/>
          </a:xfrm>
          <a:prstGeom prst="rect">
            <a:avLst/>
          </a:prstGeom>
        </p:spPr>
        <p:txBody>
          <a:bodyPr vert="horz" lIns="91440" tIns="45720" rIns="91440" bIns="45720" rtlCol="0" anchor="ctr">
            <a:noAutofit/>
          </a:bodyPr>
          <a:lstStyle/>
          <a:p>
            <a:endParaRPr lang="en-US" dirty="0"/>
          </a:p>
        </p:txBody>
      </p:sp>
    </p:spTree>
    <p:extLst>
      <p:ext uri="{BB962C8B-B14F-4D97-AF65-F5344CB8AC3E}">
        <p14:creationId xmlns:p14="http://schemas.microsoft.com/office/powerpoint/2010/main" val="82102518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000" b="1" kern="1200">
          <a:solidFill>
            <a:srgbClr val="53BA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502457"/>
            <a:ext cx="9144000" cy="175691"/>
          </a:xfrm>
          <a:prstGeom prst="rect">
            <a:avLst/>
          </a:prstGeom>
          <a:solidFill>
            <a:srgbClr val="878787"/>
          </a:solidFill>
          <a:ln>
            <a:solidFill>
              <a:srgbClr val="8787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7220" y="195209"/>
            <a:ext cx="3190127" cy="708917"/>
          </a:xfrm>
          <a:prstGeom prst="rect">
            <a:avLst/>
          </a:prstGeom>
        </p:spPr>
      </p:pic>
      <p:sp>
        <p:nvSpPr>
          <p:cNvPr id="9" name="Title Placeholder 1"/>
          <p:cNvSpPr>
            <a:spLocks noGrp="1"/>
          </p:cNvSpPr>
          <p:nvPr>
            <p:ph type="title"/>
          </p:nvPr>
        </p:nvSpPr>
        <p:spPr>
          <a:xfrm>
            <a:off x="628650" y="2626633"/>
            <a:ext cx="7886700" cy="573768"/>
          </a:xfrm>
          <a:prstGeom prst="rect">
            <a:avLst/>
          </a:prstGeom>
        </p:spPr>
        <p:txBody>
          <a:bodyPr vert="horz" lIns="91440" tIns="45720" rIns="91440" bIns="45720" rtlCol="0" anchor="ctr">
            <a:noAutofit/>
          </a:bodyPr>
          <a:lstStyle/>
          <a:p>
            <a:endParaRPr lang="en-US" dirty="0"/>
          </a:p>
        </p:txBody>
      </p:sp>
    </p:spTree>
    <p:extLst>
      <p:ext uri="{BB962C8B-B14F-4D97-AF65-F5344CB8AC3E}">
        <p14:creationId xmlns:p14="http://schemas.microsoft.com/office/powerpoint/2010/main" val="2054290639"/>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b="1" kern="1200">
          <a:solidFill>
            <a:srgbClr val="53BA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636" y="414111"/>
            <a:ext cx="7886700" cy="573768"/>
          </a:xfrm>
          <a:prstGeom prst="rect">
            <a:avLst/>
          </a:prstGeom>
        </p:spPr>
        <p:txBody>
          <a:bodyPr vert="horz" lIns="91440" tIns="45720" rIns="91440" bIns="45720" rtlCol="0" anchor="ctr">
            <a:noAutofit/>
          </a:bodyPr>
          <a:lstStyle/>
          <a:p>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622" y="6274733"/>
            <a:ext cx="1896832" cy="421518"/>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24E5A-288E-40FD-AFC6-C4611E06B90B}" type="slidenum">
              <a:rPr lang="en-US" smtClean="0"/>
              <a:t>‹#›</a:t>
            </a:fld>
            <a:endParaRPr lang="en-US" dirty="0"/>
          </a:p>
        </p:txBody>
      </p:sp>
    </p:spTree>
    <p:extLst>
      <p:ext uri="{BB962C8B-B14F-4D97-AF65-F5344CB8AC3E}">
        <p14:creationId xmlns:p14="http://schemas.microsoft.com/office/powerpoint/2010/main" val="2794580958"/>
      </p:ext>
    </p:extLst>
  </p:cSld>
  <p:clrMap bg1="lt1" tx1="dk1" bg2="lt2" tx2="dk2" accent1="accent1" accent2="accent2" accent3="accent3" accent4="accent4" accent5="accent5" accent6="accent6" hlink="hlink" folHlink="folHlink"/>
  <p:sldLayoutIdLst>
    <p:sldLayoutId id="2147483687" r:id="rId1"/>
    <p:sldLayoutId id="2147483690" r:id="rId2"/>
  </p:sldLayoutIdLst>
  <p:hf hdr="0" ftr="0" dt="0"/>
  <p:txStyles>
    <p:titleStyle>
      <a:lvl1pPr algn="l" defTabSz="914400" rtl="0" eaLnBrk="1" latinLnBrk="0" hangingPunct="1">
        <a:lnSpc>
          <a:spcPct val="90000"/>
        </a:lnSpc>
        <a:spcBef>
          <a:spcPct val="0"/>
        </a:spcBef>
        <a:buNone/>
        <a:defRPr sz="3200" b="1" kern="1200">
          <a:solidFill>
            <a:srgbClr val="53BA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74A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74A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74A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74A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74A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13994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636" y="414111"/>
            <a:ext cx="7886700" cy="573768"/>
          </a:xfrm>
          <a:prstGeom prst="rect">
            <a:avLst/>
          </a:prstGeom>
        </p:spPr>
        <p:txBody>
          <a:bodyPr vert="horz" lIns="91440" tIns="45720" rIns="91440" bIns="45720" rtlCol="0" anchor="ctr">
            <a:noAutofit/>
          </a:bodyPr>
          <a:lstStyle/>
          <a:p>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622" y="6274733"/>
            <a:ext cx="1896832" cy="421518"/>
          </a:xfrm>
          <a:prstGeom prst="rect">
            <a:avLst/>
          </a:prstGeom>
        </p:spPr>
      </p:pic>
      <p:sp>
        <p:nvSpPr>
          <p:cNvPr id="3" name="Slide Number Placeholder 2"/>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24E5A-288E-40FD-AFC6-C4611E06B90B}" type="slidenum">
              <a:rPr lang="en-US" smtClean="0"/>
              <a:t>‹#›</a:t>
            </a:fld>
            <a:endParaRPr lang="en-US" dirty="0"/>
          </a:p>
        </p:txBody>
      </p:sp>
    </p:spTree>
    <p:extLst>
      <p:ext uri="{BB962C8B-B14F-4D97-AF65-F5344CB8AC3E}">
        <p14:creationId xmlns:p14="http://schemas.microsoft.com/office/powerpoint/2010/main" val="567352026"/>
      </p:ext>
    </p:extLst>
  </p:cSld>
  <p:clrMap bg1="lt1" tx1="dk1" bg2="lt2" tx2="dk2" accent1="accent1" accent2="accent2" accent3="accent3" accent4="accent4" accent5="accent5" accent6="accent6" hlink="hlink" folHlink="folHlink"/>
  <p:sldLayoutIdLst>
    <p:sldLayoutId id="2147483694" r:id="rId1"/>
  </p:sldLayoutIdLst>
  <p:hf hdr="0" dt="0"/>
  <p:txStyles>
    <p:titleStyle>
      <a:lvl1pPr algn="l" defTabSz="914400" rtl="0" eaLnBrk="1" latinLnBrk="0" hangingPunct="1">
        <a:lnSpc>
          <a:spcPct val="90000"/>
        </a:lnSpc>
        <a:spcBef>
          <a:spcPct val="0"/>
        </a:spcBef>
        <a:buNone/>
        <a:defRPr sz="3200" b="1" kern="1200">
          <a:solidFill>
            <a:srgbClr val="53BA6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74A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74A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74A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74A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74A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C764DE79-268F-4C1A-8933-263129D2AF90}" type="datetimeFigureOut">
              <a:rPr lang="en-US" dirty="0"/>
              <a:t>9/7/2018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B409C37-6F91-4964-8955-1DCA660E05DE}"/>
              </a:ext>
            </a:extLst>
          </p:cNvPr>
          <p:cNvSpPr/>
          <p:nvPr userDrawn="1"/>
        </p:nvSpPr>
        <p:spPr>
          <a:xfrm>
            <a:off x="0" y="3502460"/>
            <a:ext cx="9144000" cy="175691"/>
          </a:xfrm>
          <a:prstGeom prst="rect">
            <a:avLst/>
          </a:prstGeom>
          <a:solidFill>
            <a:srgbClr val="878787"/>
          </a:solidFill>
          <a:ln>
            <a:solidFill>
              <a:srgbClr val="87878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46" dirty="0"/>
          </a:p>
        </p:txBody>
      </p:sp>
      <p:pic>
        <p:nvPicPr>
          <p:cNvPr id="8" name="Picture 7">
            <a:extLst>
              <a:ext uri="{FF2B5EF4-FFF2-40B4-BE49-F238E27FC236}">
                <a16:creationId xmlns:a16="http://schemas.microsoft.com/office/drawing/2014/main" id="{579CFE0F-D76E-4F15-AAE0-26D360242D4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517224" y="195212"/>
            <a:ext cx="3190128" cy="708917"/>
          </a:xfrm>
          <a:prstGeom prst="rect">
            <a:avLst/>
          </a:prstGeom>
        </p:spPr>
      </p:pic>
    </p:spTree>
    <p:extLst>
      <p:ext uri="{BB962C8B-B14F-4D97-AF65-F5344CB8AC3E}">
        <p14:creationId xmlns:p14="http://schemas.microsoft.com/office/powerpoint/2010/main" val="258646128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812792"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9" indent="-203199" algn="l" defTabSz="812792"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5" indent="-203199" algn="l" defTabSz="812792"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5991" indent="-203199" algn="l" defTabSz="812792" rtl="0" eaLnBrk="1" latinLnBrk="0" hangingPunct="1">
        <a:lnSpc>
          <a:spcPct val="90000"/>
        </a:lnSpc>
        <a:spcBef>
          <a:spcPts val="444"/>
        </a:spcBef>
        <a:buFont typeface="Arial" panose="020B0604020202020204" pitchFamily="34" charset="0"/>
        <a:buChar char="•"/>
        <a:defRPr sz="1777" kern="1200">
          <a:solidFill>
            <a:schemeClr val="tx1"/>
          </a:solidFill>
          <a:latin typeface="+mn-lt"/>
          <a:ea typeface="+mn-ea"/>
          <a:cs typeface="+mn-cs"/>
        </a:defRPr>
      </a:lvl3pPr>
      <a:lvl4pPr marL="1422387"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784"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181"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577"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973"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370"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2" rtl="0" eaLnBrk="1" latinLnBrk="0" hangingPunct="1">
        <a:defRPr sz="1600" kern="1200">
          <a:solidFill>
            <a:schemeClr val="tx1"/>
          </a:solidFill>
          <a:latin typeface="+mn-lt"/>
          <a:ea typeface="+mn-ea"/>
          <a:cs typeface="+mn-cs"/>
        </a:defRPr>
      </a:lvl1pPr>
      <a:lvl2pPr marL="406396" algn="l" defTabSz="812792" rtl="0" eaLnBrk="1" latinLnBrk="0" hangingPunct="1">
        <a:defRPr sz="1600" kern="1200">
          <a:solidFill>
            <a:schemeClr val="tx1"/>
          </a:solidFill>
          <a:latin typeface="+mn-lt"/>
          <a:ea typeface="+mn-ea"/>
          <a:cs typeface="+mn-cs"/>
        </a:defRPr>
      </a:lvl2pPr>
      <a:lvl3pPr marL="812792" algn="l" defTabSz="812792" rtl="0" eaLnBrk="1" latinLnBrk="0" hangingPunct="1">
        <a:defRPr sz="1600" kern="1200">
          <a:solidFill>
            <a:schemeClr val="tx1"/>
          </a:solidFill>
          <a:latin typeface="+mn-lt"/>
          <a:ea typeface="+mn-ea"/>
          <a:cs typeface="+mn-cs"/>
        </a:defRPr>
      </a:lvl3pPr>
      <a:lvl4pPr marL="1219190" algn="l" defTabSz="812792" rtl="0" eaLnBrk="1" latinLnBrk="0" hangingPunct="1">
        <a:defRPr sz="1600" kern="1200">
          <a:solidFill>
            <a:schemeClr val="tx1"/>
          </a:solidFill>
          <a:latin typeface="+mn-lt"/>
          <a:ea typeface="+mn-ea"/>
          <a:cs typeface="+mn-cs"/>
        </a:defRPr>
      </a:lvl4pPr>
      <a:lvl5pPr marL="1625586" algn="l" defTabSz="812792" rtl="0" eaLnBrk="1" latinLnBrk="0" hangingPunct="1">
        <a:defRPr sz="1600" kern="1200">
          <a:solidFill>
            <a:schemeClr val="tx1"/>
          </a:solidFill>
          <a:latin typeface="+mn-lt"/>
          <a:ea typeface="+mn-ea"/>
          <a:cs typeface="+mn-cs"/>
        </a:defRPr>
      </a:lvl5pPr>
      <a:lvl6pPr marL="2031982" algn="l" defTabSz="812792" rtl="0" eaLnBrk="1" latinLnBrk="0" hangingPunct="1">
        <a:defRPr sz="1600" kern="1200">
          <a:solidFill>
            <a:schemeClr val="tx1"/>
          </a:solidFill>
          <a:latin typeface="+mn-lt"/>
          <a:ea typeface="+mn-ea"/>
          <a:cs typeface="+mn-cs"/>
        </a:defRPr>
      </a:lvl6pPr>
      <a:lvl7pPr marL="2438378" algn="l" defTabSz="812792" rtl="0" eaLnBrk="1" latinLnBrk="0" hangingPunct="1">
        <a:defRPr sz="1600" kern="1200">
          <a:solidFill>
            <a:schemeClr val="tx1"/>
          </a:solidFill>
          <a:latin typeface="+mn-lt"/>
          <a:ea typeface="+mn-ea"/>
          <a:cs typeface="+mn-cs"/>
        </a:defRPr>
      </a:lvl7pPr>
      <a:lvl8pPr marL="2844775" algn="l" defTabSz="812792" rtl="0" eaLnBrk="1" latinLnBrk="0" hangingPunct="1">
        <a:defRPr sz="1600" kern="1200">
          <a:solidFill>
            <a:schemeClr val="tx1"/>
          </a:solidFill>
          <a:latin typeface="+mn-lt"/>
          <a:ea typeface="+mn-ea"/>
          <a:cs typeface="+mn-cs"/>
        </a:defRPr>
      </a:lvl8pPr>
      <a:lvl9pPr marL="3251172" algn="l" defTabSz="812792"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C764DE79-268F-4C1A-8933-263129D2AF90}" type="datetimeFigureOut">
              <a:rPr lang="en-US" dirty="0"/>
              <a:t>9/7/2018</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A5234DDB-F047-41B4-A025-1F7FAB47850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5624" y="6274739"/>
            <a:ext cx="1896832" cy="421518"/>
          </a:xfrm>
          <a:prstGeom prst="rect">
            <a:avLst/>
          </a:prstGeom>
        </p:spPr>
      </p:pic>
    </p:spTree>
    <p:extLst>
      <p:ext uri="{BB962C8B-B14F-4D97-AF65-F5344CB8AC3E}">
        <p14:creationId xmlns:p14="http://schemas.microsoft.com/office/powerpoint/2010/main" val="32220842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812792"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199" indent="-203199" algn="l" defTabSz="812792"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595" indent="-203199" algn="l" defTabSz="812792"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5991" indent="-203199" algn="l" defTabSz="812792" rtl="0" eaLnBrk="1" latinLnBrk="0" hangingPunct="1">
        <a:lnSpc>
          <a:spcPct val="90000"/>
        </a:lnSpc>
        <a:spcBef>
          <a:spcPts val="444"/>
        </a:spcBef>
        <a:buFont typeface="Arial" panose="020B0604020202020204" pitchFamily="34" charset="0"/>
        <a:buChar char="•"/>
        <a:defRPr sz="1777" kern="1200">
          <a:solidFill>
            <a:schemeClr val="tx1"/>
          </a:solidFill>
          <a:latin typeface="+mn-lt"/>
          <a:ea typeface="+mn-ea"/>
          <a:cs typeface="+mn-cs"/>
        </a:defRPr>
      </a:lvl3pPr>
      <a:lvl4pPr marL="1422387"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784"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181"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577"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973"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370" indent="-203199" algn="l" defTabSz="812792"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2" rtl="0" eaLnBrk="1" latinLnBrk="0" hangingPunct="1">
        <a:defRPr sz="1600" kern="1200">
          <a:solidFill>
            <a:schemeClr val="tx1"/>
          </a:solidFill>
          <a:latin typeface="+mn-lt"/>
          <a:ea typeface="+mn-ea"/>
          <a:cs typeface="+mn-cs"/>
        </a:defRPr>
      </a:lvl1pPr>
      <a:lvl2pPr marL="406396" algn="l" defTabSz="812792" rtl="0" eaLnBrk="1" latinLnBrk="0" hangingPunct="1">
        <a:defRPr sz="1600" kern="1200">
          <a:solidFill>
            <a:schemeClr val="tx1"/>
          </a:solidFill>
          <a:latin typeface="+mn-lt"/>
          <a:ea typeface="+mn-ea"/>
          <a:cs typeface="+mn-cs"/>
        </a:defRPr>
      </a:lvl2pPr>
      <a:lvl3pPr marL="812792" algn="l" defTabSz="812792" rtl="0" eaLnBrk="1" latinLnBrk="0" hangingPunct="1">
        <a:defRPr sz="1600" kern="1200">
          <a:solidFill>
            <a:schemeClr val="tx1"/>
          </a:solidFill>
          <a:latin typeface="+mn-lt"/>
          <a:ea typeface="+mn-ea"/>
          <a:cs typeface="+mn-cs"/>
        </a:defRPr>
      </a:lvl3pPr>
      <a:lvl4pPr marL="1219190" algn="l" defTabSz="812792" rtl="0" eaLnBrk="1" latinLnBrk="0" hangingPunct="1">
        <a:defRPr sz="1600" kern="1200">
          <a:solidFill>
            <a:schemeClr val="tx1"/>
          </a:solidFill>
          <a:latin typeface="+mn-lt"/>
          <a:ea typeface="+mn-ea"/>
          <a:cs typeface="+mn-cs"/>
        </a:defRPr>
      </a:lvl4pPr>
      <a:lvl5pPr marL="1625586" algn="l" defTabSz="812792" rtl="0" eaLnBrk="1" latinLnBrk="0" hangingPunct="1">
        <a:defRPr sz="1600" kern="1200">
          <a:solidFill>
            <a:schemeClr val="tx1"/>
          </a:solidFill>
          <a:latin typeface="+mn-lt"/>
          <a:ea typeface="+mn-ea"/>
          <a:cs typeface="+mn-cs"/>
        </a:defRPr>
      </a:lvl5pPr>
      <a:lvl6pPr marL="2031982" algn="l" defTabSz="812792" rtl="0" eaLnBrk="1" latinLnBrk="0" hangingPunct="1">
        <a:defRPr sz="1600" kern="1200">
          <a:solidFill>
            <a:schemeClr val="tx1"/>
          </a:solidFill>
          <a:latin typeface="+mn-lt"/>
          <a:ea typeface="+mn-ea"/>
          <a:cs typeface="+mn-cs"/>
        </a:defRPr>
      </a:lvl6pPr>
      <a:lvl7pPr marL="2438378" algn="l" defTabSz="812792" rtl="0" eaLnBrk="1" latinLnBrk="0" hangingPunct="1">
        <a:defRPr sz="1600" kern="1200">
          <a:solidFill>
            <a:schemeClr val="tx1"/>
          </a:solidFill>
          <a:latin typeface="+mn-lt"/>
          <a:ea typeface="+mn-ea"/>
          <a:cs typeface="+mn-cs"/>
        </a:defRPr>
      </a:lvl7pPr>
      <a:lvl8pPr marL="2844775" algn="l" defTabSz="812792" rtl="0" eaLnBrk="1" latinLnBrk="0" hangingPunct="1">
        <a:defRPr sz="1600" kern="1200">
          <a:solidFill>
            <a:schemeClr val="tx1"/>
          </a:solidFill>
          <a:latin typeface="+mn-lt"/>
          <a:ea typeface="+mn-ea"/>
          <a:cs typeface="+mn-cs"/>
        </a:defRPr>
      </a:lvl8pPr>
      <a:lvl9pPr marL="3251172" algn="l" defTabSz="81279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02" y="113122"/>
            <a:ext cx="8286161" cy="4883084"/>
          </a:xfrm>
          <a:prstGeom prst="rect">
            <a:avLst/>
          </a:prstGeom>
        </p:spPr>
        <p:txBody>
          <a:bodyPr/>
          <a:lstStyle/>
          <a:p>
            <a:pPr algn="ctr">
              <a:lnSpc>
                <a:spcPct val="100000"/>
              </a:lnSpc>
            </a:pPr>
            <a:br>
              <a:rPr lang="en-US" dirty="0">
                <a:solidFill>
                  <a:srgbClr val="54BA6C"/>
                </a:solidFill>
              </a:rPr>
            </a:br>
            <a:br>
              <a:rPr lang="en-US" dirty="0">
                <a:solidFill>
                  <a:srgbClr val="54BA6C"/>
                </a:solidFill>
              </a:rPr>
            </a:br>
            <a:br>
              <a:rPr lang="en-US" dirty="0">
                <a:solidFill>
                  <a:srgbClr val="54BA6C"/>
                </a:solidFill>
              </a:rPr>
            </a:br>
            <a:r>
              <a:rPr lang="en-US" sz="3200" dirty="0">
                <a:solidFill>
                  <a:srgbClr val="54BA6C"/>
                </a:solidFill>
              </a:rPr>
              <a:t>2019 Proposed Budget Presentation to the City Council</a:t>
            </a:r>
            <a:br>
              <a:rPr lang="en-US" dirty="0">
                <a:solidFill>
                  <a:srgbClr val="54BA6C"/>
                </a:solidFill>
              </a:rPr>
            </a:br>
            <a:br>
              <a:rPr lang="en-US" dirty="0">
                <a:solidFill>
                  <a:srgbClr val="54BA6C"/>
                </a:solidFill>
              </a:rPr>
            </a:br>
            <a:r>
              <a:rPr lang="en-US" sz="3200" dirty="0">
                <a:solidFill>
                  <a:srgbClr val="54BA6C"/>
                </a:solidFill>
              </a:rPr>
              <a:t>September 19, 2018</a:t>
            </a:r>
            <a:br>
              <a:rPr lang="en-US" sz="3200" dirty="0">
                <a:solidFill>
                  <a:srgbClr val="54BA6C"/>
                </a:solidFill>
              </a:rPr>
            </a:br>
            <a:r>
              <a:rPr lang="en-US" sz="3200" dirty="0">
                <a:solidFill>
                  <a:srgbClr val="54BA6C"/>
                </a:solidFill>
              </a:rPr>
              <a:t>Saint Paul Parks and Recreation - Recreation Focused </a:t>
            </a:r>
            <a:br>
              <a:rPr lang="en-US" sz="3200" dirty="0">
                <a:solidFill>
                  <a:srgbClr val="54BA6C"/>
                </a:solidFill>
              </a:rPr>
            </a:br>
            <a:r>
              <a:rPr lang="en-US" sz="2000" dirty="0">
                <a:solidFill>
                  <a:srgbClr val="54BA6C"/>
                </a:solidFill>
              </a:rPr>
              <a:t>- Como Campus</a:t>
            </a:r>
            <a:br>
              <a:rPr lang="en-US" sz="2000" dirty="0">
                <a:solidFill>
                  <a:srgbClr val="54BA6C"/>
                </a:solidFill>
              </a:rPr>
            </a:br>
            <a:r>
              <a:rPr lang="en-US" sz="2000" dirty="0">
                <a:solidFill>
                  <a:srgbClr val="54BA6C"/>
                </a:solidFill>
              </a:rPr>
              <a:t>- Recreation</a:t>
            </a:r>
            <a:br>
              <a:rPr lang="en-US" sz="2000" dirty="0">
                <a:solidFill>
                  <a:srgbClr val="54BA6C"/>
                </a:solidFill>
              </a:rPr>
            </a:br>
            <a:r>
              <a:rPr lang="en-US" sz="2000" dirty="0">
                <a:solidFill>
                  <a:srgbClr val="54BA6C"/>
                </a:solidFill>
              </a:rPr>
              <a:t>- Special Services</a:t>
            </a:r>
            <a:br>
              <a:rPr lang="en-US" sz="3600" dirty="0">
                <a:solidFill>
                  <a:srgbClr val="54BA6C"/>
                </a:solidFill>
              </a:rPr>
            </a:br>
            <a:br>
              <a:rPr lang="en-US" sz="3600" dirty="0">
                <a:solidFill>
                  <a:srgbClr val="54BA6C"/>
                </a:solidFill>
              </a:rPr>
            </a:br>
            <a:endParaRPr lang="en-US" sz="3200" dirty="0"/>
          </a:p>
        </p:txBody>
      </p:sp>
      <p:sp>
        <p:nvSpPr>
          <p:cNvPr id="3" name="Slide Number Placeholder 2"/>
          <p:cNvSpPr>
            <a:spLocks noGrp="1"/>
          </p:cNvSpPr>
          <p:nvPr>
            <p:ph type="sldNum" sz="quarter" idx="12"/>
          </p:nvPr>
        </p:nvSpPr>
        <p:spPr/>
        <p:txBody>
          <a:bodyPr/>
          <a:lstStyle/>
          <a:p>
            <a:fld id="{31201B7C-B34B-44AB-8EFB-7280E29D2807}" type="slidenum">
              <a:rPr lang="en-US" smtClean="0"/>
              <a:t>1</a:t>
            </a:fld>
            <a:endParaRPr lang="en-US" dirty="0"/>
          </a:p>
        </p:txBody>
      </p:sp>
    </p:spTree>
    <p:extLst>
      <p:ext uri="{BB962C8B-B14F-4D97-AF65-F5344CB8AC3E}">
        <p14:creationId xmlns:p14="http://schemas.microsoft.com/office/powerpoint/2010/main" val="279612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FAD675-244B-4F44-B9BA-C63B46584957}"/>
              </a:ext>
            </a:extLst>
          </p:cNvPr>
          <p:cNvSpPr>
            <a:spLocks noGrp="1"/>
          </p:cNvSpPr>
          <p:nvPr>
            <p:ph type="sldNum" sz="quarter" idx="10"/>
          </p:nvPr>
        </p:nvSpPr>
        <p:spPr/>
        <p:txBody>
          <a:bodyPr/>
          <a:lstStyle/>
          <a:p>
            <a:pPr defTabSz="827270">
              <a:defRPr/>
            </a:pPr>
            <a:fld id="{B0624E5A-288E-40FD-AFC6-C4611E06B90B}" type="slidenum">
              <a:rPr lang="en-US" sz="1067">
                <a:solidFill>
                  <a:prstClr val="black">
                    <a:tint val="75000"/>
                  </a:prstClr>
                </a:solidFill>
                <a:latin typeface="Calibri" panose="020F0502020204030204"/>
              </a:rPr>
              <a:pPr defTabSz="827270">
                <a:defRPr/>
              </a:pPr>
              <a:t>10</a:t>
            </a:fld>
            <a:endParaRPr lang="en-US" sz="1067" dirty="0">
              <a:solidFill>
                <a:prstClr val="black">
                  <a:tint val="75000"/>
                </a:prstClr>
              </a:solidFill>
              <a:latin typeface="Calibri" panose="020F0502020204030204"/>
            </a:endParaRPr>
          </a:p>
        </p:txBody>
      </p:sp>
      <p:pic>
        <p:nvPicPr>
          <p:cNvPr id="2" name="Picture 1">
            <a:extLst>
              <a:ext uri="{FF2B5EF4-FFF2-40B4-BE49-F238E27FC236}">
                <a16:creationId xmlns:a16="http://schemas.microsoft.com/office/drawing/2014/main" id="{A9C744A6-B7BD-4491-A4A3-4D4D5727D08F}"/>
              </a:ext>
            </a:extLst>
          </p:cNvPr>
          <p:cNvPicPr>
            <a:picLocks noChangeAspect="1"/>
          </p:cNvPicPr>
          <p:nvPr/>
        </p:nvPicPr>
        <p:blipFill>
          <a:blip r:embed="rId3"/>
          <a:stretch>
            <a:fillRect/>
          </a:stretch>
        </p:blipFill>
        <p:spPr>
          <a:xfrm>
            <a:off x="481264" y="461210"/>
            <a:ext cx="8442158" cy="5469617"/>
          </a:xfrm>
          <a:prstGeom prst="rect">
            <a:avLst/>
          </a:prstGeom>
        </p:spPr>
      </p:pic>
    </p:spTree>
    <p:extLst>
      <p:ext uri="{BB962C8B-B14F-4D97-AF65-F5344CB8AC3E}">
        <p14:creationId xmlns:p14="http://schemas.microsoft.com/office/powerpoint/2010/main" val="3451778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83EB-FE47-4B78-96C4-28A65E31758D}"/>
              </a:ext>
            </a:extLst>
          </p:cNvPr>
          <p:cNvSpPr>
            <a:spLocks noGrp="1"/>
          </p:cNvSpPr>
          <p:nvPr>
            <p:ph type="title"/>
          </p:nvPr>
        </p:nvSpPr>
        <p:spPr>
          <a:xfrm>
            <a:off x="275664" y="470360"/>
            <a:ext cx="7886700" cy="510016"/>
          </a:xfrm>
        </p:spPr>
        <p:txBody>
          <a:bodyPr/>
          <a:lstStyle/>
          <a:p>
            <a:r>
              <a:rPr lang="en-US" sz="3333" dirty="0"/>
              <a:t>Recreation Services Budget </a:t>
            </a:r>
          </a:p>
        </p:txBody>
      </p:sp>
      <p:sp>
        <p:nvSpPr>
          <p:cNvPr id="3" name="Slide Number Placeholder 2">
            <a:extLst>
              <a:ext uri="{FF2B5EF4-FFF2-40B4-BE49-F238E27FC236}">
                <a16:creationId xmlns:a16="http://schemas.microsoft.com/office/drawing/2014/main" id="{6AFAD675-244B-4F44-B9BA-C63B46584957}"/>
              </a:ext>
            </a:extLst>
          </p:cNvPr>
          <p:cNvSpPr>
            <a:spLocks noGrp="1"/>
          </p:cNvSpPr>
          <p:nvPr>
            <p:ph type="sldNum" sz="quarter" idx="10"/>
          </p:nvPr>
        </p:nvSpPr>
        <p:spPr/>
        <p:txBody>
          <a:bodyPr/>
          <a:lstStyle/>
          <a:p>
            <a:pPr defTabSz="827270">
              <a:defRPr/>
            </a:pPr>
            <a:fld id="{B0624E5A-288E-40FD-AFC6-C4611E06B90B}" type="slidenum">
              <a:rPr lang="en-US" sz="1067">
                <a:solidFill>
                  <a:prstClr val="black">
                    <a:tint val="75000"/>
                  </a:prstClr>
                </a:solidFill>
                <a:latin typeface="Calibri" panose="020F0502020204030204"/>
              </a:rPr>
              <a:pPr defTabSz="827270">
                <a:defRPr/>
              </a:pPr>
              <a:t>11</a:t>
            </a:fld>
            <a:endParaRPr lang="en-US" sz="1067" dirty="0">
              <a:solidFill>
                <a:prstClr val="black">
                  <a:tint val="75000"/>
                </a:prstClr>
              </a:solidFill>
              <a:latin typeface="Calibri" panose="020F0502020204030204"/>
            </a:endParaRPr>
          </a:p>
        </p:txBody>
      </p:sp>
      <p:sp>
        <p:nvSpPr>
          <p:cNvPr id="8" name="TextBox 7">
            <a:extLst>
              <a:ext uri="{FF2B5EF4-FFF2-40B4-BE49-F238E27FC236}">
                <a16:creationId xmlns:a16="http://schemas.microsoft.com/office/drawing/2014/main" id="{6E6A230F-084F-45F4-933B-B3A431D3DE99}"/>
              </a:ext>
            </a:extLst>
          </p:cNvPr>
          <p:cNvSpPr txBox="1"/>
          <p:nvPr/>
        </p:nvSpPr>
        <p:spPr>
          <a:xfrm>
            <a:off x="5885448" y="1102477"/>
            <a:ext cx="3168316" cy="4345998"/>
          </a:xfrm>
          <a:prstGeom prst="rect">
            <a:avLst/>
          </a:prstGeom>
          <a:noFill/>
        </p:spPr>
        <p:txBody>
          <a:bodyPr wrap="square" rtlCol="0">
            <a:spAutoFit/>
          </a:bodyPr>
          <a:lstStyle/>
          <a:p>
            <a:pPr marL="277091" indent="-277091" defTabSz="827270">
              <a:buFont typeface="Arial" panose="020B0604020202020204" pitchFamily="34" charset="0"/>
              <a:buChar char="•"/>
              <a:defRPr/>
            </a:pPr>
            <a:r>
              <a:rPr lang="en-US" sz="2333" dirty="0">
                <a:solidFill>
                  <a:srgbClr val="0B74AA"/>
                </a:solidFill>
                <a:latin typeface="Arial" panose="020B0604020202020204" pitchFamily="34" charset="0"/>
                <a:cs typeface="Arial" panose="020B0604020202020204" pitchFamily="34" charset="0"/>
              </a:rPr>
              <a:t>Recreation Services</a:t>
            </a:r>
          </a:p>
          <a:p>
            <a:pPr marL="690727" lvl="1" indent="-277091">
              <a:buFont typeface="Arial" panose="020B0604020202020204" pitchFamily="34" charset="0"/>
              <a:buChar char="•"/>
              <a:defRPr/>
            </a:pPr>
            <a:r>
              <a:rPr lang="en-US" sz="2327" dirty="0">
                <a:solidFill>
                  <a:srgbClr val="0B74AA"/>
                </a:solidFill>
                <a:latin typeface="Arial" panose="020B0604020202020204" pitchFamily="34" charset="0"/>
                <a:cs typeface="Arial" panose="020B0604020202020204" pitchFamily="34" charset="0"/>
              </a:rPr>
              <a:t>434 Employees (146.55 FTE’s)</a:t>
            </a:r>
          </a:p>
          <a:p>
            <a:pPr marL="690727" lvl="1" indent="-277091">
              <a:buFont typeface="Arial" panose="020B0604020202020204" pitchFamily="34" charset="0"/>
              <a:buChar char="•"/>
              <a:defRPr/>
            </a:pPr>
            <a:r>
              <a:rPr lang="en-US" sz="2327" dirty="0">
                <a:solidFill>
                  <a:srgbClr val="0B74AA"/>
                </a:solidFill>
                <a:latin typeface="Arial" panose="020B0604020202020204" pitchFamily="34" charset="0"/>
                <a:cs typeface="Arial" panose="020B0604020202020204" pitchFamily="34" charset="0"/>
              </a:rPr>
              <a:t>$8,953,240 GF</a:t>
            </a:r>
          </a:p>
          <a:p>
            <a:pPr marL="1104362" lvl="2" indent="-277091">
              <a:buFont typeface="Arial" panose="020B0604020202020204" pitchFamily="34" charset="0"/>
              <a:buChar char="•"/>
              <a:defRPr/>
            </a:pPr>
            <a:r>
              <a:rPr lang="en-US" sz="2000" dirty="0">
                <a:solidFill>
                  <a:srgbClr val="0B74AA"/>
                </a:solidFill>
                <a:latin typeface="Arial" panose="020B0604020202020204" pitchFamily="34" charset="0"/>
                <a:cs typeface="Arial" panose="020B0604020202020204" pitchFamily="34" charset="0"/>
              </a:rPr>
              <a:t>97% Salaries</a:t>
            </a:r>
          </a:p>
          <a:p>
            <a:pPr marL="1104362" lvl="2" indent="-277091">
              <a:buFont typeface="Arial" panose="020B0604020202020204" pitchFamily="34" charset="0"/>
              <a:buChar char="•"/>
              <a:defRPr/>
            </a:pPr>
            <a:r>
              <a:rPr lang="en-US" sz="2000" dirty="0">
                <a:solidFill>
                  <a:srgbClr val="0B74AA"/>
                </a:solidFill>
                <a:latin typeface="Arial" panose="020B0604020202020204" pitchFamily="34" charset="0"/>
                <a:cs typeface="Arial" panose="020B0604020202020204" pitchFamily="34" charset="0"/>
              </a:rPr>
              <a:t>2% Rec. Check</a:t>
            </a:r>
          </a:p>
          <a:p>
            <a:pPr marL="1104362" lvl="2" indent="-277091">
              <a:buFont typeface="Arial" panose="020B0604020202020204" pitchFamily="34" charset="0"/>
              <a:buChar char="•"/>
              <a:defRPr/>
            </a:pPr>
            <a:r>
              <a:rPr lang="en-US" sz="2000" dirty="0">
                <a:solidFill>
                  <a:srgbClr val="0B74AA"/>
                </a:solidFill>
                <a:latin typeface="Arial" panose="020B0604020202020204" pitchFamily="34" charset="0"/>
                <a:cs typeface="Arial" panose="020B0604020202020204" pitchFamily="34" charset="0"/>
              </a:rPr>
              <a:t>1% Fee Equity</a:t>
            </a:r>
          </a:p>
          <a:p>
            <a:pPr marL="690727" lvl="1" indent="-277091">
              <a:buFont typeface="Arial" panose="020B0604020202020204" pitchFamily="34" charset="0"/>
              <a:buChar char="•"/>
              <a:defRPr/>
            </a:pPr>
            <a:r>
              <a:rPr lang="en-US" sz="2327" dirty="0">
                <a:solidFill>
                  <a:srgbClr val="0B74AA"/>
                </a:solidFill>
                <a:latin typeface="Arial" panose="020B0604020202020204" pitchFamily="34" charset="0"/>
                <a:cs typeface="Arial" panose="020B0604020202020204" pitchFamily="34" charset="0"/>
              </a:rPr>
              <a:t>$2,905,056 SF</a:t>
            </a:r>
          </a:p>
          <a:p>
            <a:pPr marL="1104362" lvl="2" indent="-277091">
              <a:buFont typeface="Arial" panose="020B0604020202020204" pitchFamily="34" charset="0"/>
              <a:buChar char="•"/>
              <a:defRPr/>
            </a:pPr>
            <a:r>
              <a:rPr lang="en-US" sz="2000" dirty="0">
                <a:solidFill>
                  <a:srgbClr val="0B74AA"/>
                </a:solidFill>
                <a:latin typeface="Arial" panose="020B0604020202020204" pitchFamily="34" charset="0"/>
                <a:cs typeface="Arial" panose="020B0604020202020204" pitchFamily="34" charset="0"/>
              </a:rPr>
              <a:t>Fee supported Programming</a:t>
            </a:r>
          </a:p>
          <a:p>
            <a:pPr marL="1104362" lvl="2" indent="-277091">
              <a:buFont typeface="Arial" panose="020B0604020202020204" pitchFamily="34" charset="0"/>
              <a:buChar char="•"/>
              <a:defRPr/>
            </a:pPr>
            <a:r>
              <a:rPr lang="en-US" sz="2000" dirty="0">
                <a:solidFill>
                  <a:srgbClr val="0B74AA"/>
                </a:solidFill>
                <a:latin typeface="Arial" panose="020B0604020202020204" pitchFamily="34" charset="0"/>
                <a:cs typeface="Arial" panose="020B0604020202020204" pitchFamily="34" charset="0"/>
              </a:rPr>
              <a:t>All Other Non-Staff Support for  Programming</a:t>
            </a:r>
          </a:p>
        </p:txBody>
      </p:sp>
      <p:graphicFrame>
        <p:nvGraphicFramePr>
          <p:cNvPr id="7" name="Chart 6">
            <a:extLst>
              <a:ext uri="{FF2B5EF4-FFF2-40B4-BE49-F238E27FC236}">
                <a16:creationId xmlns:a16="http://schemas.microsoft.com/office/drawing/2014/main" id="{2D8204FE-5763-4A8D-AC8D-6B3BA62A32A3}"/>
              </a:ext>
            </a:extLst>
          </p:cNvPr>
          <p:cNvGraphicFramePr>
            <a:graphicFrameLocks/>
          </p:cNvGraphicFramePr>
          <p:nvPr>
            <p:extLst>
              <p:ext uri="{D42A27DB-BD31-4B8C-83A1-F6EECF244321}">
                <p14:modId xmlns:p14="http://schemas.microsoft.com/office/powerpoint/2010/main" val="598379978"/>
              </p:ext>
            </p:extLst>
          </p:nvPr>
        </p:nvGraphicFramePr>
        <p:xfrm>
          <a:off x="237121" y="1102476"/>
          <a:ext cx="5730045" cy="4685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36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628650" y="2313353"/>
            <a:ext cx="8090048" cy="1200329"/>
          </a:xfrm>
          <a:prstGeom prst="rect">
            <a:avLst/>
          </a:prstGeom>
          <a:noFill/>
        </p:spPr>
        <p:txBody>
          <a:bodyPr wrap="square" rtlCol="0">
            <a:spAutoFit/>
          </a:bodyPr>
          <a:lstStyle/>
          <a:p>
            <a:pPr algn="ctr"/>
            <a:r>
              <a:rPr lang="en-US" sz="4000" b="1" dirty="0">
                <a:solidFill>
                  <a:srgbClr val="54BA6C"/>
                </a:solidFill>
                <a:latin typeface="Arial" panose="020B0604020202020204" pitchFamily="34" charset="0"/>
                <a:cs typeface="Arial" panose="020B0604020202020204" pitchFamily="34" charset="0"/>
              </a:rPr>
              <a:t>Strategic Objectives</a:t>
            </a:r>
            <a:br>
              <a:rPr lang="en-US" sz="4000" b="1" dirty="0">
                <a:solidFill>
                  <a:srgbClr val="54BA6C"/>
                </a:solidFill>
                <a:latin typeface="Arial" panose="020B0604020202020204" pitchFamily="34" charset="0"/>
                <a:cs typeface="Arial" panose="020B0604020202020204" pitchFamily="34" charset="0"/>
              </a:rPr>
            </a:br>
            <a:r>
              <a:rPr lang="en-US" sz="4000" b="1" dirty="0">
                <a:solidFill>
                  <a:srgbClr val="54BA6C"/>
                </a:solidFill>
                <a:latin typeface="Arial" panose="020B0604020202020204" pitchFamily="34" charset="0"/>
                <a:cs typeface="Arial" panose="020B0604020202020204" pitchFamily="34" charset="0"/>
              </a:rPr>
              <a:t>Recreation Center Programming</a:t>
            </a:r>
          </a:p>
        </p:txBody>
      </p:sp>
    </p:spTree>
    <p:extLst>
      <p:ext uri="{BB962C8B-B14F-4D97-AF65-F5344CB8AC3E}">
        <p14:creationId xmlns:p14="http://schemas.microsoft.com/office/powerpoint/2010/main" val="270013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FAD675-244B-4F44-B9BA-C63B46584957}"/>
              </a:ext>
            </a:extLst>
          </p:cNvPr>
          <p:cNvSpPr>
            <a:spLocks noGrp="1"/>
          </p:cNvSpPr>
          <p:nvPr>
            <p:ph type="sldNum" sz="quarter" idx="10"/>
          </p:nvPr>
        </p:nvSpPr>
        <p:spPr/>
        <p:txBody>
          <a:bodyPr/>
          <a:lstStyle/>
          <a:p>
            <a:pPr defTabSz="827270">
              <a:defRPr/>
            </a:pPr>
            <a:fld id="{B0624E5A-288E-40FD-AFC6-C4611E06B90B}" type="slidenum">
              <a:rPr lang="en-US">
                <a:solidFill>
                  <a:prstClr val="black">
                    <a:tint val="75000"/>
                  </a:prstClr>
                </a:solidFill>
                <a:latin typeface="Calibri" panose="020F0502020204030204"/>
              </a:rPr>
              <a:pPr defTabSz="827270">
                <a:defRPr/>
              </a:pPr>
              <a:t>13</a:t>
            </a:fld>
            <a:endParaRPr lang="en-US" dirty="0">
              <a:solidFill>
                <a:prstClr val="black">
                  <a:tint val="75000"/>
                </a:prstClr>
              </a:solidFill>
              <a:latin typeface="Calibri" panose="020F0502020204030204"/>
            </a:endParaRPr>
          </a:p>
        </p:txBody>
      </p:sp>
      <p:graphicFrame>
        <p:nvGraphicFramePr>
          <p:cNvPr id="5" name="Object 4">
            <a:extLst>
              <a:ext uri="{FF2B5EF4-FFF2-40B4-BE49-F238E27FC236}">
                <a16:creationId xmlns:a16="http://schemas.microsoft.com/office/drawing/2014/main" id="{14ABA74B-BFA7-4517-AAA0-8955BDEB5FCA}"/>
              </a:ext>
            </a:extLst>
          </p:cNvPr>
          <p:cNvGraphicFramePr>
            <a:graphicFrameLocks noChangeAspect="1"/>
          </p:cNvGraphicFramePr>
          <p:nvPr>
            <p:extLst>
              <p:ext uri="{D42A27DB-BD31-4B8C-83A1-F6EECF244321}">
                <p14:modId xmlns:p14="http://schemas.microsoft.com/office/powerpoint/2010/main" val="1602409958"/>
              </p:ext>
            </p:extLst>
          </p:nvPr>
        </p:nvGraphicFramePr>
        <p:xfrm>
          <a:off x="549275" y="939800"/>
          <a:ext cx="8126413" cy="4679950"/>
        </p:xfrm>
        <a:graphic>
          <a:graphicData uri="http://schemas.openxmlformats.org/presentationml/2006/ole">
            <mc:AlternateContent xmlns:mc="http://schemas.openxmlformats.org/markup-compatibility/2006">
              <mc:Choice xmlns:v="urn:schemas-microsoft-com:vml" Requires="v">
                <p:oleObj spid="_x0000_s2088" name="Worksheet" r:id="rId4" imgW="7686512" imgH="3466997" progId="Excel.Sheet.12">
                  <p:embed/>
                </p:oleObj>
              </mc:Choice>
              <mc:Fallback>
                <p:oleObj name="Worksheet" r:id="rId4" imgW="7686512" imgH="3466997" progId="Excel.Sheet.12">
                  <p:embed/>
                  <p:pic>
                    <p:nvPicPr>
                      <p:cNvPr id="5" name="Object 4">
                        <a:extLst>
                          <a:ext uri="{FF2B5EF4-FFF2-40B4-BE49-F238E27FC236}">
                            <a16:creationId xmlns:a16="http://schemas.microsoft.com/office/drawing/2014/main" id="{14ABA74B-BFA7-4517-AAA0-8955BDEB5FCA}"/>
                          </a:ext>
                        </a:extLst>
                      </p:cNvPr>
                      <p:cNvPicPr/>
                      <p:nvPr/>
                    </p:nvPicPr>
                    <p:blipFill>
                      <a:blip r:embed="rId5"/>
                      <a:stretch>
                        <a:fillRect/>
                      </a:stretch>
                    </p:blipFill>
                    <p:spPr>
                      <a:xfrm>
                        <a:off x="549275" y="939800"/>
                        <a:ext cx="8126413" cy="4679950"/>
                      </a:xfrm>
                      <a:prstGeom prst="rect">
                        <a:avLst/>
                      </a:prstGeom>
                    </p:spPr>
                  </p:pic>
                </p:oleObj>
              </mc:Fallback>
            </mc:AlternateContent>
          </a:graphicData>
        </a:graphic>
      </p:graphicFrame>
    </p:spTree>
    <p:extLst>
      <p:ext uri="{BB962C8B-B14F-4D97-AF65-F5344CB8AC3E}">
        <p14:creationId xmlns:p14="http://schemas.microsoft.com/office/powerpoint/2010/main" val="118555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prstGeom prst="rect">
            <a:avLst/>
          </a:prstGeom>
          <a:noFill/>
        </p:spPr>
        <p:txBody>
          <a:bodyPr wrap="square" rtlCol="0">
            <a:spAutoFit/>
          </a:bodyPr>
          <a:lstStyle/>
          <a:p>
            <a:pPr algn="ctr"/>
            <a:r>
              <a:rPr lang="en-US" sz="4000" b="1" dirty="0">
                <a:solidFill>
                  <a:srgbClr val="54BA6C"/>
                </a:solidFill>
                <a:latin typeface="Arial" panose="020B0604020202020204" pitchFamily="34" charset="0"/>
                <a:cs typeface="Arial" panose="020B0604020202020204" pitchFamily="34" charset="0"/>
              </a:rPr>
              <a:t>Budget Proposals</a:t>
            </a:r>
          </a:p>
        </p:txBody>
      </p:sp>
    </p:spTree>
    <p:extLst>
      <p:ext uri="{BB962C8B-B14F-4D97-AF65-F5344CB8AC3E}">
        <p14:creationId xmlns:p14="http://schemas.microsoft.com/office/powerpoint/2010/main" val="136894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228600"/>
            <a:ext cx="8075632" cy="988201"/>
          </a:xfrm>
        </p:spPr>
        <p:txBody>
          <a:bodyPr/>
          <a:lstStyle/>
          <a:p>
            <a:r>
              <a:rPr lang="en-US" sz="2800" dirty="0">
                <a:solidFill>
                  <a:srgbClr val="54BA6C"/>
                </a:solidFill>
              </a:rPr>
              <a:t>Frogtown Community Center</a:t>
            </a:r>
            <a:endParaRPr lang="en-US" sz="3333"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ext uri="{D42A27DB-BD31-4B8C-83A1-F6EECF244321}">
                <p14:modId xmlns:p14="http://schemas.microsoft.com/office/powerpoint/2010/main" val="2054779539"/>
              </p:ext>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The new Frogtown Community Center will open in Summer/Fall 2019 and replace the existing Scheffer Recreation Center.  The proposed budget includes additional building operations and programming funding for this new building with expanded square footage (6,000 to 24,000), hours, amenities, and programming for all ages, abilities, and backgrounds.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3.49</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$283,862</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632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830B52-7671-4F98-A48A-CA9A7581B4CB}"/>
              </a:ext>
            </a:extLst>
          </p:cNvPr>
          <p:cNvSpPr>
            <a:spLocks noGrp="1"/>
          </p:cNvSpPr>
          <p:nvPr>
            <p:ph type="sldNum" sz="quarter" idx="10"/>
          </p:nvPr>
        </p:nvSpPr>
        <p:spPr/>
        <p:txBody>
          <a:bodyPr/>
          <a:lstStyle/>
          <a:p>
            <a:fld id="{B0624E5A-288E-40FD-AFC6-C4611E06B90B}" type="slidenum">
              <a:rPr lang="en-US" smtClean="0"/>
              <a:t>16</a:t>
            </a:fld>
            <a:endParaRPr lang="en-US" dirty="0"/>
          </a:p>
        </p:txBody>
      </p:sp>
      <p:pic>
        <p:nvPicPr>
          <p:cNvPr id="3074" name="Picture 2" descr="Frogtown Community Center">
            <a:extLst>
              <a:ext uri="{FF2B5EF4-FFF2-40B4-BE49-F238E27FC236}">
                <a16:creationId xmlns:a16="http://schemas.microsoft.com/office/drawing/2014/main" id="{14D62983-4D5A-4EC9-B405-7B1DB2D859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60" y="58036"/>
            <a:ext cx="8984512" cy="613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4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7647709" cy="556381"/>
          </a:xfrm>
        </p:spPr>
        <p:txBody>
          <a:bodyPr/>
          <a:lstStyle/>
          <a:p>
            <a:r>
              <a:rPr lang="en-US" sz="2700" dirty="0">
                <a:solidFill>
                  <a:srgbClr val="54BA6C"/>
                </a:solidFill>
              </a:rPr>
              <a:t>Seals and Sea Lions Habitat (Como Harbor)</a:t>
            </a:r>
            <a:endParaRPr lang="en-US" sz="27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The new seals and seas lion habitat (now named “Como Harbor”) will open at Como Park Zoo and Conservatory in late 2019. The new space will allow for one habitat year-round, instead of the current set up which requires several locations and winter closure.  The 2019 proposed budget includes partial-year funding for utilities and programming for this new exhibit.</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0.16</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$23,949</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304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106272"/>
            <a:ext cx="7647709" cy="935376"/>
          </a:xfrm>
        </p:spPr>
        <p:txBody>
          <a:bodyPr/>
          <a:lstStyle/>
          <a:p>
            <a:r>
              <a:rPr lang="en-US" sz="2800" dirty="0">
                <a:solidFill>
                  <a:srgbClr val="54BA6C"/>
                </a:solidFill>
              </a:rPr>
              <a:t>Highwood Hills</a:t>
            </a:r>
            <a:endParaRPr lang="en-US" sz="3333"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ext uri="{D42A27DB-BD31-4B8C-83A1-F6EECF244321}">
                <p14:modId xmlns:p14="http://schemas.microsoft.com/office/powerpoint/2010/main" val="2051338419"/>
              </p:ext>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Arial"/>
                          <a:ea typeface="Arial"/>
                          <a:cs typeface="Arial"/>
                          <a:sym typeface="Arial"/>
                        </a:rPr>
                        <a:t>The 2019 proposed budget includes funding to re-establish programming at Highwood Hills Recreation Center, with hours similar to the existing 17 afternoon/evening sites across the city: M-Th 3-9pm, F 3-6pm. The Department will partner with SPPS and local East African Community Organizations to work on community engagement and implementation of site programming. </a:t>
                      </a:r>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2.83</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$200,000</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9800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7647709" cy="556381"/>
          </a:xfrm>
        </p:spPr>
        <p:txBody>
          <a:bodyPr/>
          <a:lstStyle/>
          <a:p>
            <a:r>
              <a:rPr lang="en-US" sz="2800" dirty="0">
                <a:solidFill>
                  <a:srgbClr val="54BA6C"/>
                </a:solidFill>
              </a:rPr>
              <a:t>Highwood Hills (cont’d)</a:t>
            </a:r>
            <a:endParaRPr lang="en-US" sz="28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1041647"/>
          <a:ext cx="8454570" cy="1984509"/>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859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How does this proposal reform or improve current operations/services? </a:t>
                      </a:r>
                    </a:p>
                  </a:txBody>
                  <a:tcPr marL="88669" marR="88669" marT="44334" marB="44334"/>
                </a:tc>
                <a:extLst>
                  <a:ext uri="{0D108BD9-81ED-4DB2-BD59-A6C34878D82A}">
                    <a16:rowId xmlns:a16="http://schemas.microsoft.com/office/drawing/2014/main" val="10000"/>
                  </a:ext>
                </a:extLst>
              </a:tr>
              <a:tr h="1124903">
                <a:tc>
                  <a:txBody>
                    <a:bodyPr/>
                    <a:lstStyle/>
                    <a:p>
                      <a:r>
                        <a:rPr lang="en-US" sz="1600" dirty="0">
                          <a:solidFill>
                            <a:srgbClr val="0070C0"/>
                          </a:solidFill>
                          <a:latin typeface="Arial" panose="020B0604020202020204" pitchFamily="34" charset="0"/>
                          <a:cs typeface="Arial" panose="020B0604020202020204" pitchFamily="34" charset="0"/>
                        </a:rPr>
                        <a:t>Services would be re-established at Highwood Hills which would allow for increased activities and programs at the site.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DAA14AD-2D21-4687-B41E-F21183F0BE6C}"/>
              </a:ext>
            </a:extLst>
          </p:cNvPr>
          <p:cNvGraphicFramePr>
            <a:graphicFrameLocks noGrp="1"/>
          </p:cNvGraphicFramePr>
          <p:nvPr>
            <p:extLst/>
          </p:nvPr>
        </p:nvGraphicFramePr>
        <p:xfrm>
          <a:off x="317500" y="2572378"/>
          <a:ext cx="8454570" cy="1708357"/>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5225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What is the community benefit and how have/will they been engaged?</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185843">
                <a:tc>
                  <a:txBody>
                    <a:bodyPr/>
                    <a:lstStyle/>
                    <a:p>
                      <a:r>
                        <a:rPr lang="en-US" sz="1600" dirty="0">
                          <a:solidFill>
                            <a:srgbClr val="0070C0"/>
                          </a:solidFill>
                          <a:latin typeface="Arial" panose="020B0604020202020204" pitchFamily="34" charset="0"/>
                          <a:cs typeface="Arial" panose="020B0604020202020204" pitchFamily="34" charset="0"/>
                        </a:rPr>
                        <a:t>Programming at Highwood Hills would provide the surrounding community with an increase in consistent recreational opportunities. The Department will gather community input by working in coordination with SPPS and local East African Community Organizations and Community Leaders on facilitating a coordinated community engagement process.</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C264BE5-17AA-4520-9351-1187983EB1B6}"/>
              </a:ext>
            </a:extLst>
          </p:cNvPr>
          <p:cNvGraphicFramePr>
            <a:graphicFrameLocks noGrp="1"/>
          </p:cNvGraphicFramePr>
          <p:nvPr>
            <p:extLst/>
          </p:nvPr>
        </p:nvGraphicFramePr>
        <p:xfrm>
          <a:off x="317500" y="4411227"/>
          <a:ext cx="8454570" cy="1749533"/>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482320">
                <a:tc>
                  <a:txBody>
                    <a:bodyPr/>
                    <a:lstStyle/>
                    <a:p>
                      <a:r>
                        <a:rPr lang="en-US" sz="1400" i="0" dirty="0">
                          <a:solidFill>
                            <a:schemeClr val="bg1"/>
                          </a:solidFill>
                          <a:latin typeface="Arial" panose="020B0604020202020204" pitchFamily="34" charset="0"/>
                          <a:cs typeface="Arial" panose="020B0604020202020204" pitchFamily="34" charset="0"/>
                        </a:rPr>
                        <a:t>How does the proposal advance equity in the City of Saint Paul</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234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Arial" panose="020B0604020202020204" pitchFamily="34" charset="0"/>
                          <a:cs typeface="Arial" panose="020B0604020202020204" pitchFamily="34" charset="0"/>
                        </a:rPr>
                        <a:t>Reestablishing services at Highwood Hills would help provide additional access and programming in an ACP50 area, and an area of the city that is in need of additional recreational opportunities. </a:t>
                      </a:r>
                    </a:p>
                  </a:txBody>
                  <a:tcPr marL="88669" marR="88669" marT="44334" marB="44334">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887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A2BF-B3ED-4EEE-BEB2-79C11F5484AB}"/>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A303318-1AD7-48A3-A4A5-09285FD1F899}"/>
              </a:ext>
            </a:extLst>
          </p:cNvPr>
          <p:cNvSpPr>
            <a:spLocks noGrp="1"/>
          </p:cNvSpPr>
          <p:nvPr>
            <p:ph type="sldNum" sz="quarter" idx="10"/>
          </p:nvPr>
        </p:nvSpPr>
        <p:spPr/>
        <p:txBody>
          <a:bodyPr/>
          <a:lstStyle/>
          <a:p>
            <a:fld id="{B0624E5A-288E-40FD-AFC6-C4611E06B90B}" type="slidenum">
              <a:rPr lang="en-US" smtClean="0"/>
              <a:t>2</a:t>
            </a:fld>
            <a:endParaRPr lang="en-US" dirty="0"/>
          </a:p>
        </p:txBody>
      </p:sp>
      <p:pic>
        <p:nvPicPr>
          <p:cNvPr id="4" name="Picture 3">
            <a:extLst>
              <a:ext uri="{FF2B5EF4-FFF2-40B4-BE49-F238E27FC236}">
                <a16:creationId xmlns:a16="http://schemas.microsoft.com/office/drawing/2014/main" id="{E05A39DB-C0B4-40B1-9827-13D49E828EE8}"/>
              </a:ext>
            </a:extLst>
          </p:cNvPr>
          <p:cNvPicPr>
            <a:picLocks noChangeAspect="1"/>
          </p:cNvPicPr>
          <p:nvPr/>
        </p:nvPicPr>
        <p:blipFill>
          <a:blip r:embed="rId2"/>
          <a:stretch>
            <a:fillRect/>
          </a:stretch>
        </p:blipFill>
        <p:spPr>
          <a:xfrm>
            <a:off x="72042" y="0"/>
            <a:ext cx="8999915" cy="6858000"/>
          </a:xfrm>
          <a:prstGeom prst="rect">
            <a:avLst/>
          </a:prstGeom>
        </p:spPr>
      </p:pic>
    </p:spTree>
    <p:extLst>
      <p:ext uri="{BB962C8B-B14F-4D97-AF65-F5344CB8AC3E}">
        <p14:creationId xmlns:p14="http://schemas.microsoft.com/office/powerpoint/2010/main" val="97051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106272"/>
            <a:ext cx="7647709" cy="935376"/>
          </a:xfrm>
        </p:spPr>
        <p:txBody>
          <a:bodyPr/>
          <a:lstStyle/>
          <a:p>
            <a:r>
              <a:rPr lang="en-US" sz="2800" dirty="0">
                <a:solidFill>
                  <a:srgbClr val="54BA6C"/>
                </a:solidFill>
              </a:rPr>
              <a:t>Recreation Center Hours</a:t>
            </a:r>
            <a:endParaRPr lang="en-US" sz="3333"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2019 proposed budget provides resources for additional 500 total open hours per year at other Saint Paul recreation centers. The sites and number of hours will be based on community driven program needs with priority being shaped by the Recreation Services Community Engagement Plan. The Engagement Plan will prioritize sites located in ACP50 areas to use these total open hours to expand access to Equity Matters Programming.</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0.86</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$50,000</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147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7647709" cy="556381"/>
          </a:xfrm>
        </p:spPr>
        <p:txBody>
          <a:bodyPr/>
          <a:lstStyle/>
          <a:p>
            <a:r>
              <a:rPr lang="en-US" sz="2800" dirty="0">
                <a:solidFill>
                  <a:srgbClr val="54BA6C"/>
                </a:solidFill>
              </a:rPr>
              <a:t>Recreation Center Hours (cont’d)</a:t>
            </a:r>
            <a:endParaRPr lang="en-US" sz="28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1041647"/>
          <a:ext cx="8454570" cy="1984509"/>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859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How does this proposal reform or improve current operations/services? </a:t>
                      </a:r>
                    </a:p>
                  </a:txBody>
                  <a:tcPr marL="88669" marR="88669" marT="44334" marB="44334"/>
                </a:tc>
                <a:extLst>
                  <a:ext uri="{0D108BD9-81ED-4DB2-BD59-A6C34878D82A}">
                    <a16:rowId xmlns:a16="http://schemas.microsoft.com/office/drawing/2014/main" val="10000"/>
                  </a:ext>
                </a:extLst>
              </a:tr>
              <a:tr h="1124903">
                <a:tc>
                  <a:txBody>
                    <a:bodyPr/>
                    <a:lstStyle/>
                    <a:p>
                      <a:r>
                        <a:rPr lang="en-US" sz="1600" dirty="0">
                          <a:solidFill>
                            <a:srgbClr val="0070C0"/>
                          </a:solidFill>
                          <a:latin typeface="Arial" panose="020B0604020202020204" pitchFamily="34" charset="0"/>
                          <a:cs typeface="Arial" panose="020B0604020202020204" pitchFamily="34" charset="0"/>
                        </a:rPr>
                        <a:t>This proposal adds 500 total to recreation centers in ACP50 areas based on community driven programming needs with priority being shaped by the Recreation Services Community Engagement Plan.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DAA14AD-2D21-4687-B41E-F21183F0BE6C}"/>
              </a:ext>
            </a:extLst>
          </p:cNvPr>
          <p:cNvGraphicFramePr>
            <a:graphicFrameLocks noGrp="1"/>
          </p:cNvGraphicFramePr>
          <p:nvPr>
            <p:extLst/>
          </p:nvPr>
        </p:nvGraphicFramePr>
        <p:xfrm>
          <a:off x="317500" y="2723103"/>
          <a:ext cx="8454570" cy="2095446"/>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830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What is the community benefit and how have/will they been engaged?</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265210">
                <a:tc>
                  <a:txBody>
                    <a:bodyPr/>
                    <a:lstStyle/>
                    <a:p>
                      <a:r>
                        <a:rPr lang="en-US" sz="1600" dirty="0">
                          <a:solidFill>
                            <a:srgbClr val="0070C0"/>
                          </a:solidFill>
                          <a:latin typeface="Arial" panose="020B0604020202020204" pitchFamily="34" charset="0"/>
                          <a:cs typeface="Arial" panose="020B0604020202020204" pitchFamily="34" charset="0"/>
                        </a:rPr>
                        <a:t>Opportunity to plan programming around when the community is available to participate, not just when the building is available. Community Recreation Directors will engage the community within ACP50 areas </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C264BE5-17AA-4520-9351-1187983EB1B6}"/>
              </a:ext>
            </a:extLst>
          </p:cNvPr>
          <p:cNvGraphicFramePr>
            <a:graphicFrameLocks noGrp="1"/>
          </p:cNvGraphicFramePr>
          <p:nvPr>
            <p:extLst/>
          </p:nvPr>
        </p:nvGraphicFramePr>
        <p:xfrm>
          <a:off x="317500" y="4411227"/>
          <a:ext cx="8454570" cy="1796852"/>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562707">
                <a:tc>
                  <a:txBody>
                    <a:bodyPr/>
                    <a:lstStyle/>
                    <a:p>
                      <a:r>
                        <a:rPr lang="en-US" sz="1400" i="0" dirty="0">
                          <a:solidFill>
                            <a:schemeClr val="bg1"/>
                          </a:solidFill>
                          <a:latin typeface="Arial" panose="020B0604020202020204" pitchFamily="34" charset="0"/>
                          <a:cs typeface="Arial" panose="020B0604020202020204" pitchFamily="34" charset="0"/>
                        </a:rPr>
                        <a:t>How does the proposal advance equity in the City of Saint Paul</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234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latin typeface="Arial" panose="020B0604020202020204" pitchFamily="34" charset="0"/>
                          <a:cs typeface="Arial" panose="020B0604020202020204" pitchFamily="34" charset="0"/>
                        </a:rPr>
                        <a:t>The additional facility hours </a:t>
                      </a:r>
                      <a:r>
                        <a:rPr lang="en-US" sz="1600" b="1" u="sng" dirty="0">
                          <a:solidFill>
                            <a:srgbClr val="0070C0"/>
                          </a:solidFill>
                          <a:latin typeface="Arial" panose="020B0604020202020204" pitchFamily="34" charset="0"/>
                          <a:cs typeface="Arial" panose="020B0604020202020204" pitchFamily="34" charset="0"/>
                        </a:rPr>
                        <a:t>would address a key recommendation from the fee equity innovation project, </a:t>
                      </a:r>
                      <a:r>
                        <a:rPr lang="en-US" sz="1600" dirty="0">
                          <a:solidFill>
                            <a:srgbClr val="0070C0"/>
                          </a:solidFill>
                          <a:latin typeface="Arial" panose="020B0604020202020204" pitchFamily="34" charset="0"/>
                          <a:cs typeface="Arial" panose="020B0604020202020204" pitchFamily="34" charset="0"/>
                        </a:rPr>
                        <a:t>and will help expand programming opportunities in ACP50 areas based on when the community is available, as opposed to when a facility is currently open. </a:t>
                      </a:r>
                    </a:p>
                  </a:txBody>
                  <a:tcPr marL="88669" marR="88669" marT="44334" marB="44334">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021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8075632" cy="556381"/>
          </a:xfrm>
        </p:spPr>
        <p:txBody>
          <a:bodyPr/>
          <a:lstStyle/>
          <a:p>
            <a:r>
              <a:rPr lang="en-US" sz="2800" dirty="0">
                <a:solidFill>
                  <a:srgbClr val="54BA6C"/>
                </a:solidFill>
              </a:rPr>
              <a:t>Youth Recreation Programming</a:t>
            </a:r>
            <a:endParaRPr lang="en-US" sz="28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The 2019 proposed budget includes resources to offer additional Equity Matters free recreation classes for youth in Saint Paul, and to expand the Recreation for Preschoolers (RPS) program to additional sites. This will nearly triple the investment in the Equity Matters initiative to expand programming in areas of poverty where 50% or more residents are people of color (ACP50).</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2.3</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$200,000</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3736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7647709" cy="556381"/>
          </a:xfrm>
        </p:spPr>
        <p:txBody>
          <a:bodyPr/>
          <a:lstStyle/>
          <a:p>
            <a:r>
              <a:rPr lang="en-US" sz="2800" dirty="0">
                <a:solidFill>
                  <a:srgbClr val="54BA6C"/>
                </a:solidFill>
              </a:rPr>
              <a:t>Youth Recreation Programming (cont’d)</a:t>
            </a:r>
            <a:endParaRPr lang="en-US" sz="28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1041647"/>
          <a:ext cx="8454570" cy="1701041"/>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576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How does this proposal reform or improve current operations/services? </a:t>
                      </a:r>
                    </a:p>
                  </a:txBody>
                  <a:tcPr marL="88669" marR="88669" marT="44334" marB="44334"/>
                </a:tc>
                <a:extLst>
                  <a:ext uri="{0D108BD9-81ED-4DB2-BD59-A6C34878D82A}">
                    <a16:rowId xmlns:a16="http://schemas.microsoft.com/office/drawing/2014/main" val="10000"/>
                  </a:ext>
                </a:extLst>
              </a:tr>
              <a:tr h="1124903">
                <a:tc>
                  <a:txBody>
                    <a:bodyPr/>
                    <a:lstStyle/>
                    <a:p>
                      <a:r>
                        <a:rPr lang="en-US" sz="1600" dirty="0">
                          <a:solidFill>
                            <a:srgbClr val="0070C0"/>
                          </a:solidFill>
                          <a:latin typeface="Arial" panose="020B0604020202020204" pitchFamily="34" charset="0"/>
                          <a:cs typeface="Arial" panose="020B0604020202020204" pitchFamily="34" charset="0"/>
                        </a:rPr>
                        <a:t>This proposal expands the free Equity Matters classes in ACP50 areas and adds a free preschool program that is typically fee based, to targeted recreation centers in areas of highest need. This proposal would add 125-165 Equity Matters classes, and 2-4 new preschool program locations.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DAA14AD-2D21-4687-B41E-F21183F0BE6C}"/>
              </a:ext>
            </a:extLst>
          </p:cNvPr>
          <p:cNvGraphicFramePr>
            <a:graphicFrameLocks noGrp="1"/>
          </p:cNvGraphicFramePr>
          <p:nvPr>
            <p:extLst/>
          </p:nvPr>
        </p:nvGraphicFramePr>
        <p:xfrm>
          <a:off x="317500" y="2813538"/>
          <a:ext cx="8454570" cy="2005011"/>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794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What is the community benefit and how have/will they been engaged?</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210606">
                <a:tc>
                  <a:txBody>
                    <a:bodyPr/>
                    <a:lstStyle/>
                    <a:p>
                      <a:r>
                        <a:rPr lang="en-US" sz="1600" dirty="0">
                          <a:solidFill>
                            <a:srgbClr val="0070C0"/>
                          </a:solidFill>
                          <a:latin typeface="Arial" panose="020B0604020202020204" pitchFamily="34" charset="0"/>
                          <a:cs typeface="Arial" panose="020B0604020202020204" pitchFamily="34" charset="0"/>
                        </a:rPr>
                        <a:t>This proposal will ensure underserved areas of the community are able to experience access to high quality youth programs, and not just those that are able to afford it. The community is engaged prior, during, and following programming to ensure the programs are meeting their needs.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C264BE5-17AA-4520-9351-1187983EB1B6}"/>
              </a:ext>
            </a:extLst>
          </p:cNvPr>
          <p:cNvGraphicFramePr>
            <a:graphicFrameLocks noGrp="1"/>
          </p:cNvGraphicFramePr>
          <p:nvPr>
            <p:extLst/>
          </p:nvPr>
        </p:nvGraphicFramePr>
        <p:xfrm>
          <a:off x="317500" y="4704931"/>
          <a:ext cx="8454570" cy="1515031"/>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772999">
                <a:tc>
                  <a:txBody>
                    <a:bodyPr/>
                    <a:lstStyle/>
                    <a:p>
                      <a:r>
                        <a:rPr lang="en-US" sz="1400" i="0" dirty="0">
                          <a:solidFill>
                            <a:schemeClr val="bg1"/>
                          </a:solidFill>
                          <a:latin typeface="Arial" panose="020B0604020202020204" pitchFamily="34" charset="0"/>
                          <a:cs typeface="Arial" panose="020B0604020202020204" pitchFamily="34" charset="0"/>
                        </a:rPr>
                        <a:t>How does the proposal advance equity in the City of Saint Paul</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742032">
                <a:tc>
                  <a:txBody>
                    <a:bodyPr/>
                    <a:lstStyle/>
                    <a:p>
                      <a:r>
                        <a:rPr lang="en-US" sz="1600" dirty="0">
                          <a:solidFill>
                            <a:srgbClr val="0070C0"/>
                          </a:solidFill>
                          <a:latin typeface="Arial" panose="020B0604020202020204" pitchFamily="34" charset="0"/>
                          <a:cs typeface="Arial" panose="020B0604020202020204" pitchFamily="34" charset="0"/>
                        </a:rPr>
                        <a:t>This proposal </a:t>
                      </a:r>
                      <a:r>
                        <a:rPr lang="en-US" sz="1600" b="1" u="sng" dirty="0">
                          <a:solidFill>
                            <a:srgbClr val="0070C0"/>
                          </a:solidFill>
                          <a:latin typeface="Arial" panose="020B0604020202020204" pitchFamily="34" charset="0"/>
                          <a:cs typeface="Arial" panose="020B0604020202020204" pitchFamily="34" charset="0"/>
                        </a:rPr>
                        <a:t>would address a key recommendation from the fee equity innovation project </a:t>
                      </a:r>
                      <a:r>
                        <a:rPr lang="en-US" sz="1600" dirty="0">
                          <a:solidFill>
                            <a:srgbClr val="0070C0"/>
                          </a:solidFill>
                          <a:latin typeface="Arial" panose="020B0604020202020204" pitchFamily="34" charset="0"/>
                          <a:cs typeface="Arial" panose="020B0604020202020204" pitchFamily="34" charset="0"/>
                        </a:rPr>
                        <a:t>and expand programming opportunities in ACP50 areas</a:t>
                      </a:r>
                    </a:p>
                  </a:txBody>
                  <a:tcPr marL="88669" marR="88669" marT="44334" marB="44334">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763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83EB-FE47-4B78-96C4-28A65E31758D}"/>
              </a:ext>
            </a:extLst>
          </p:cNvPr>
          <p:cNvSpPr>
            <a:spLocks noGrp="1"/>
          </p:cNvSpPr>
          <p:nvPr>
            <p:ph type="title"/>
          </p:nvPr>
        </p:nvSpPr>
        <p:spPr>
          <a:xfrm>
            <a:off x="387040" y="566170"/>
            <a:ext cx="7886700" cy="510016"/>
          </a:xfrm>
        </p:spPr>
        <p:txBody>
          <a:bodyPr/>
          <a:lstStyle/>
          <a:p>
            <a:r>
              <a:rPr lang="en-US" sz="2833" dirty="0"/>
              <a:t>Current RPS &amp; S'more Fun Sites</a:t>
            </a:r>
          </a:p>
        </p:txBody>
      </p:sp>
      <p:sp>
        <p:nvSpPr>
          <p:cNvPr id="3" name="Slide Number Placeholder 2">
            <a:extLst>
              <a:ext uri="{FF2B5EF4-FFF2-40B4-BE49-F238E27FC236}">
                <a16:creationId xmlns:a16="http://schemas.microsoft.com/office/drawing/2014/main" id="{6AFAD675-244B-4F44-B9BA-C63B46584957}"/>
              </a:ext>
            </a:extLst>
          </p:cNvPr>
          <p:cNvSpPr>
            <a:spLocks noGrp="1"/>
          </p:cNvSpPr>
          <p:nvPr>
            <p:ph type="sldNum" sz="quarter" idx="10"/>
          </p:nvPr>
        </p:nvSpPr>
        <p:spPr/>
        <p:txBody>
          <a:bodyPr/>
          <a:lstStyle/>
          <a:p>
            <a:pPr defTabSz="827270">
              <a:defRPr/>
            </a:pPr>
            <a:fld id="{B0624E5A-288E-40FD-AFC6-C4611E06B90B}" type="slidenum">
              <a:rPr lang="en-US" sz="1067">
                <a:solidFill>
                  <a:prstClr val="black">
                    <a:tint val="75000"/>
                  </a:prstClr>
                </a:solidFill>
                <a:latin typeface="Calibri" panose="020F0502020204030204"/>
              </a:rPr>
              <a:pPr defTabSz="827270">
                <a:defRPr/>
              </a:pPr>
              <a:t>24</a:t>
            </a:fld>
            <a:endParaRPr lang="en-US" sz="1067" dirty="0">
              <a:solidFill>
                <a:prstClr val="black">
                  <a:tint val="75000"/>
                </a:prstClr>
              </a:solidFill>
              <a:latin typeface="Calibri" panose="020F0502020204030204"/>
            </a:endParaRPr>
          </a:p>
        </p:txBody>
      </p:sp>
      <p:pic>
        <p:nvPicPr>
          <p:cNvPr id="5" name="Picture 4" descr="C:\Users\tischlep\AppData\Local\Microsoft\Windows\INetCache\Content.Word\OST Map.png">
            <a:extLst>
              <a:ext uri="{FF2B5EF4-FFF2-40B4-BE49-F238E27FC236}">
                <a16:creationId xmlns:a16="http://schemas.microsoft.com/office/drawing/2014/main" id="{9F964F89-F2E6-4253-86E9-11BC69C0D56D}"/>
              </a:ext>
            </a:extLst>
          </p:cNvPr>
          <p:cNvPicPr/>
          <p:nvPr/>
        </p:nvPicPr>
        <p:blipFill rotWithShape="1">
          <a:blip r:embed="rId3" cstate="print">
            <a:extLst>
              <a:ext uri="{28A0092B-C50C-407E-A947-70E740481C1C}">
                <a14:useLocalDpi xmlns:a14="http://schemas.microsoft.com/office/drawing/2010/main" val="0"/>
              </a:ext>
            </a:extLst>
          </a:blip>
          <a:srcRect l="10836" t="16779" r="11530" b="8293"/>
          <a:stretch/>
        </p:blipFill>
        <p:spPr bwMode="auto">
          <a:xfrm>
            <a:off x="1253995" y="1137357"/>
            <a:ext cx="6561667" cy="48937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371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83EB-FE47-4B78-96C4-28A65E31758D}"/>
              </a:ext>
            </a:extLst>
          </p:cNvPr>
          <p:cNvSpPr>
            <a:spLocks noGrp="1"/>
          </p:cNvSpPr>
          <p:nvPr>
            <p:ph type="title"/>
          </p:nvPr>
        </p:nvSpPr>
        <p:spPr>
          <a:xfrm>
            <a:off x="387040" y="566170"/>
            <a:ext cx="7886700" cy="510016"/>
          </a:xfrm>
        </p:spPr>
        <p:txBody>
          <a:bodyPr/>
          <a:lstStyle/>
          <a:p>
            <a:r>
              <a:rPr lang="en-US" sz="2833" dirty="0"/>
              <a:t>Current Equity Matters Sites</a:t>
            </a:r>
          </a:p>
        </p:txBody>
      </p:sp>
      <p:sp>
        <p:nvSpPr>
          <p:cNvPr id="3" name="Slide Number Placeholder 2">
            <a:extLst>
              <a:ext uri="{FF2B5EF4-FFF2-40B4-BE49-F238E27FC236}">
                <a16:creationId xmlns:a16="http://schemas.microsoft.com/office/drawing/2014/main" id="{6AFAD675-244B-4F44-B9BA-C63B46584957}"/>
              </a:ext>
            </a:extLst>
          </p:cNvPr>
          <p:cNvSpPr>
            <a:spLocks noGrp="1"/>
          </p:cNvSpPr>
          <p:nvPr>
            <p:ph type="sldNum" sz="quarter" idx="10"/>
          </p:nvPr>
        </p:nvSpPr>
        <p:spPr/>
        <p:txBody>
          <a:bodyPr/>
          <a:lstStyle/>
          <a:p>
            <a:pPr defTabSz="827270">
              <a:defRPr/>
            </a:pPr>
            <a:fld id="{B0624E5A-288E-40FD-AFC6-C4611E06B90B}" type="slidenum">
              <a:rPr lang="en-US" sz="1067">
                <a:solidFill>
                  <a:prstClr val="black">
                    <a:tint val="75000"/>
                  </a:prstClr>
                </a:solidFill>
                <a:latin typeface="Calibri" panose="020F0502020204030204"/>
              </a:rPr>
              <a:pPr defTabSz="827270">
                <a:defRPr/>
              </a:pPr>
              <a:t>25</a:t>
            </a:fld>
            <a:endParaRPr lang="en-US" sz="1067" dirty="0">
              <a:solidFill>
                <a:prstClr val="black">
                  <a:tint val="75000"/>
                </a:prstClr>
              </a:solidFill>
              <a:latin typeface="Calibri" panose="020F0502020204030204"/>
            </a:endParaRPr>
          </a:p>
        </p:txBody>
      </p:sp>
      <p:pic>
        <p:nvPicPr>
          <p:cNvPr id="7" name="Picture 6" descr="C:\Users\tischlep\AppData\Local\Microsoft\Windows\INetCache\Content.Word\Equity Map.png">
            <a:extLst>
              <a:ext uri="{FF2B5EF4-FFF2-40B4-BE49-F238E27FC236}">
                <a16:creationId xmlns:a16="http://schemas.microsoft.com/office/drawing/2014/main" id="{6974B421-753A-4F55-9DD4-ADBA5C1D6937}"/>
              </a:ext>
            </a:extLst>
          </p:cNvPr>
          <p:cNvPicPr/>
          <p:nvPr/>
        </p:nvPicPr>
        <p:blipFill rotWithShape="1">
          <a:blip r:embed="rId3" cstate="print">
            <a:extLst>
              <a:ext uri="{28A0092B-C50C-407E-A947-70E740481C1C}">
                <a14:useLocalDpi xmlns:a14="http://schemas.microsoft.com/office/drawing/2010/main" val="0"/>
              </a:ext>
            </a:extLst>
          </a:blip>
          <a:srcRect t="19433" r="22536" b="9117"/>
          <a:stretch/>
        </p:blipFill>
        <p:spPr bwMode="auto">
          <a:xfrm>
            <a:off x="1238515" y="1028965"/>
            <a:ext cx="6666971" cy="4747683"/>
          </a:xfrm>
          <a:prstGeom prst="rect">
            <a:avLst/>
          </a:prstGeom>
          <a:noFill/>
          <a:ln>
            <a:noFill/>
          </a:ln>
          <a:extLst>
            <a:ext uri="{53640926-AAD7-44D8-BBD7-CCE9431645EC}">
              <a14:shadowObscured xmlns:a14="http://schemas.microsoft.com/office/drawing/2010/main"/>
            </a:ext>
          </a:extLst>
        </p:spPr>
      </p:pic>
      <p:pic>
        <p:nvPicPr>
          <p:cNvPr id="8" name="Picture 7" descr="C:\Users\tischlep\AppData\Local\Microsoft\Windows\INetCache\Content.Word\Equity Map.png">
            <a:extLst>
              <a:ext uri="{FF2B5EF4-FFF2-40B4-BE49-F238E27FC236}">
                <a16:creationId xmlns:a16="http://schemas.microsoft.com/office/drawing/2014/main" id="{AD2CBF53-85CB-4B73-95BE-29D61849A7AD}"/>
              </a:ext>
            </a:extLst>
          </p:cNvPr>
          <p:cNvPicPr/>
          <p:nvPr/>
        </p:nvPicPr>
        <p:blipFill rotWithShape="1">
          <a:blip r:embed="rId4" cstate="print">
            <a:extLst>
              <a:ext uri="{28A0092B-C50C-407E-A947-70E740481C1C}">
                <a14:useLocalDpi xmlns:a14="http://schemas.microsoft.com/office/drawing/2010/main" val="0"/>
              </a:ext>
            </a:extLst>
          </a:blip>
          <a:srcRect l="77453" t="71349" r="236" b="19623"/>
          <a:stretch/>
        </p:blipFill>
        <p:spPr bwMode="auto">
          <a:xfrm>
            <a:off x="4444735" y="5342203"/>
            <a:ext cx="1558925" cy="486833"/>
          </a:xfrm>
          <a:prstGeom prst="rect">
            <a:avLst/>
          </a:prstGeom>
          <a:noFill/>
          <a:ln>
            <a:noFill/>
          </a:ln>
          <a:extLst>
            <a:ext uri="{53640926-AAD7-44D8-BBD7-CCE9431645EC}">
              <a14:shadowObscured xmlns:a14="http://schemas.microsoft.com/office/drawing/2010/main"/>
            </a:ext>
          </a:extLst>
        </p:spPr>
      </p:pic>
      <p:pic>
        <p:nvPicPr>
          <p:cNvPr id="9" name="Picture 8" descr="C:\Users\tischlep\AppData\Local\Microsoft\Windows\INetCache\Content.Word\Equity Map.png">
            <a:extLst>
              <a:ext uri="{FF2B5EF4-FFF2-40B4-BE49-F238E27FC236}">
                <a16:creationId xmlns:a16="http://schemas.microsoft.com/office/drawing/2014/main" id="{FE81788E-BD9A-4991-9DFA-323B8F6AE5C1}"/>
              </a:ext>
            </a:extLst>
          </p:cNvPr>
          <p:cNvPicPr/>
          <p:nvPr/>
        </p:nvPicPr>
        <p:blipFill rotWithShape="1">
          <a:blip r:embed="rId5" cstate="print">
            <a:extLst>
              <a:ext uri="{28A0092B-C50C-407E-A947-70E740481C1C}">
                <a14:useLocalDpi xmlns:a14="http://schemas.microsoft.com/office/drawing/2010/main" val="0"/>
              </a:ext>
            </a:extLst>
          </a:blip>
          <a:srcRect l="77453" t="55750" r="236" b="35546"/>
          <a:stretch/>
        </p:blipFill>
        <p:spPr bwMode="auto">
          <a:xfrm>
            <a:off x="4462198" y="4827324"/>
            <a:ext cx="1558925" cy="469371"/>
          </a:xfrm>
          <a:prstGeom prst="rect">
            <a:avLst/>
          </a:prstGeom>
          <a:noFill/>
          <a:ln>
            <a:noFill/>
          </a:ln>
          <a:extLst>
            <a:ext uri="{53640926-AAD7-44D8-BBD7-CCE9431645EC}">
              <a14:shadowObscured xmlns:a14="http://schemas.microsoft.com/office/drawing/2010/main"/>
            </a:ext>
          </a:extLst>
        </p:spPr>
      </p:pic>
      <p:pic>
        <p:nvPicPr>
          <p:cNvPr id="10" name="Picture 9" descr="C:\Users\tischlep\AppData\Local\Microsoft\Windows\INetCache\Content.Word\Equity Map.png">
            <a:extLst>
              <a:ext uri="{FF2B5EF4-FFF2-40B4-BE49-F238E27FC236}">
                <a16:creationId xmlns:a16="http://schemas.microsoft.com/office/drawing/2014/main" id="{20578B72-E303-4D3D-896F-09A097DFEA52}"/>
              </a:ext>
            </a:extLst>
          </p:cNvPr>
          <p:cNvPicPr/>
          <p:nvPr/>
        </p:nvPicPr>
        <p:blipFill rotWithShape="1">
          <a:blip r:embed="rId5" cstate="print">
            <a:extLst>
              <a:ext uri="{28A0092B-C50C-407E-A947-70E740481C1C}">
                <a14:useLocalDpi xmlns:a14="http://schemas.microsoft.com/office/drawing/2010/main" val="0"/>
              </a:ext>
            </a:extLst>
          </a:blip>
          <a:srcRect l="77453" t="33091" r="236" b="58207"/>
          <a:stretch/>
        </p:blipFill>
        <p:spPr bwMode="auto">
          <a:xfrm>
            <a:off x="4444735" y="4323028"/>
            <a:ext cx="1558925" cy="4693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5688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8399482" cy="556381"/>
          </a:xfrm>
        </p:spPr>
        <p:txBody>
          <a:bodyPr/>
          <a:lstStyle/>
          <a:p>
            <a:r>
              <a:rPr lang="en-US" sz="2700" dirty="0">
                <a:solidFill>
                  <a:srgbClr val="54BA6C"/>
                </a:solidFill>
              </a:rPr>
              <a:t>Youth Program Quality Assessment</a:t>
            </a:r>
            <a:endParaRPr lang="en-US" sz="2700"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In 2019, the Department will add a Youth Program Quality Assessment (YPQA) Specialist that will be the first dedicated staff person assigned to ensuring programs are meeting the needs of participants, and identifying ways to continuously improve the quality of youth programming system-wide.</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1.0</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$81,102</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30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85266"/>
            <a:ext cx="8374137" cy="556381"/>
          </a:xfrm>
        </p:spPr>
        <p:txBody>
          <a:bodyPr/>
          <a:lstStyle/>
          <a:p>
            <a:r>
              <a:rPr lang="en-US" sz="2700" dirty="0"/>
              <a:t>Youth Program Quality Assessment (cont’d)</a:t>
            </a: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1160269"/>
          <a:ext cx="8454570" cy="1873427"/>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704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How does this proposal reform or improve current operations/services? </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168862">
                <a:tc>
                  <a:txBody>
                    <a:bodyPr/>
                    <a:lstStyle/>
                    <a:p>
                      <a:r>
                        <a:rPr lang="en-US" sz="1600" dirty="0">
                          <a:solidFill>
                            <a:srgbClr val="0070C0"/>
                          </a:solidFill>
                          <a:latin typeface="Arial" panose="020B0604020202020204" pitchFamily="34" charset="0"/>
                          <a:cs typeface="Arial" panose="020B0604020202020204" pitchFamily="34" charset="0"/>
                        </a:rPr>
                        <a:t>Ensuring programs are meeting the needs of participants in terms of quality, especially the new equity matters classes, is a priority that requires dedicated support. This proposal would add the first dedicated YPQA specialist to the Department, which will help start meeting the need for program quality assessment across the system. </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DAA14AD-2D21-4687-B41E-F21183F0BE6C}"/>
              </a:ext>
            </a:extLst>
          </p:cNvPr>
          <p:cNvGraphicFramePr>
            <a:graphicFrameLocks noGrp="1"/>
          </p:cNvGraphicFramePr>
          <p:nvPr>
            <p:extLst/>
          </p:nvPr>
        </p:nvGraphicFramePr>
        <p:xfrm>
          <a:off x="357716" y="3033696"/>
          <a:ext cx="8454570" cy="1188419"/>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87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What is the community benefit and how have/will they been engaged?</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673031">
                <a:tc>
                  <a:txBody>
                    <a:bodyPr/>
                    <a:lstStyle/>
                    <a:p>
                      <a:r>
                        <a:rPr lang="en-US" sz="1600" dirty="0">
                          <a:solidFill>
                            <a:srgbClr val="0070C0"/>
                          </a:solidFill>
                          <a:latin typeface="Arial" panose="020B0604020202020204" pitchFamily="34" charset="0"/>
                          <a:cs typeface="Arial" panose="020B0604020202020204" pitchFamily="34" charset="0"/>
                        </a:rPr>
                        <a:t>The community will see higher quality programs. Offering high quality programming is a key piece of feedback that is continually received from the community</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C264BE5-17AA-4520-9351-1187983EB1B6}"/>
              </a:ext>
            </a:extLst>
          </p:cNvPr>
          <p:cNvGraphicFramePr>
            <a:graphicFrameLocks noGrp="1"/>
          </p:cNvGraphicFramePr>
          <p:nvPr>
            <p:extLst/>
          </p:nvPr>
        </p:nvGraphicFramePr>
        <p:xfrm>
          <a:off x="357716" y="4222115"/>
          <a:ext cx="8454570" cy="1335576"/>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284688">
                <a:tc>
                  <a:txBody>
                    <a:bodyPr/>
                    <a:lstStyle/>
                    <a:p>
                      <a:r>
                        <a:rPr lang="en-US" sz="1400" i="0" dirty="0">
                          <a:solidFill>
                            <a:schemeClr val="bg1"/>
                          </a:solidFill>
                          <a:latin typeface="Arial" panose="020B0604020202020204" pitchFamily="34" charset="0"/>
                          <a:cs typeface="Arial" panose="020B0604020202020204" pitchFamily="34" charset="0"/>
                        </a:rPr>
                        <a:t>How does the proposal advance equity in the City of Saint Paul</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494741">
                <a:tc>
                  <a:txBody>
                    <a:bodyPr/>
                    <a:lstStyle/>
                    <a:p>
                      <a:r>
                        <a:rPr lang="en-US" sz="1600" dirty="0">
                          <a:solidFill>
                            <a:srgbClr val="0070C0"/>
                          </a:solidFill>
                          <a:latin typeface="Arial" panose="020B0604020202020204" pitchFamily="34" charset="0"/>
                          <a:cs typeface="Arial" panose="020B0604020202020204" pitchFamily="34" charset="0"/>
                        </a:rPr>
                        <a:t>This proposal </a:t>
                      </a:r>
                      <a:r>
                        <a:rPr lang="en-US" sz="1600" b="1" u="sng" dirty="0">
                          <a:solidFill>
                            <a:srgbClr val="0070C0"/>
                          </a:solidFill>
                          <a:latin typeface="Arial" panose="020B0604020202020204" pitchFamily="34" charset="0"/>
                          <a:cs typeface="Arial" panose="020B0604020202020204" pitchFamily="34" charset="0"/>
                        </a:rPr>
                        <a:t>would address a key recommendation from the fee equity innovation project </a:t>
                      </a:r>
                      <a:r>
                        <a:rPr lang="en-US" sz="1600" dirty="0">
                          <a:solidFill>
                            <a:srgbClr val="0070C0"/>
                          </a:solidFill>
                          <a:latin typeface="Arial" panose="020B0604020202020204" pitchFamily="34" charset="0"/>
                          <a:cs typeface="Arial" panose="020B0604020202020204" pitchFamily="34" charset="0"/>
                        </a:rPr>
                        <a:t>and start ensuring current and planned programming opportunities in ACP50 areas are meeting quality standards and YPQA criteria. </a:t>
                      </a:r>
                    </a:p>
                  </a:txBody>
                  <a:tcPr marL="88669" marR="88669" marT="44334" marB="44334">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074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18" y="485266"/>
            <a:ext cx="7647709" cy="556381"/>
          </a:xfrm>
        </p:spPr>
        <p:txBody>
          <a:bodyPr/>
          <a:lstStyle/>
          <a:p>
            <a:r>
              <a:rPr lang="en-US" sz="3333" dirty="0">
                <a:solidFill>
                  <a:srgbClr val="54BA6C"/>
                </a:solidFill>
              </a:rPr>
              <a:t>Youth Transportation</a:t>
            </a:r>
            <a:endParaRPr lang="en-US" sz="3333" dirty="0"/>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ext uri="{D42A27DB-BD31-4B8C-83A1-F6EECF244321}">
                <p14:modId xmlns:p14="http://schemas.microsoft.com/office/powerpoint/2010/main" val="422602775"/>
              </p:ext>
            </p:extLst>
          </p:nvPr>
        </p:nvGraphicFramePr>
        <p:xfrm>
          <a:off x="317500" y="2654750"/>
          <a:ext cx="8454570" cy="1932135"/>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305883">
                <a:tc>
                  <a:txBody>
                    <a:bodyPr/>
                    <a:lstStyle/>
                    <a:p>
                      <a:r>
                        <a:rPr lang="en-US" sz="1400" dirty="0">
                          <a:latin typeface="Arial" panose="020B0604020202020204" pitchFamily="34" charset="0"/>
                          <a:cs typeface="Arial" panose="020B0604020202020204" pitchFamily="34" charset="0"/>
                        </a:rPr>
                        <a:t>Description </a:t>
                      </a:r>
                    </a:p>
                  </a:txBody>
                  <a:tcPr marL="88669" marR="88669" marT="44334" marB="44334"/>
                </a:tc>
                <a:extLst>
                  <a:ext uri="{0D108BD9-81ED-4DB2-BD59-A6C34878D82A}">
                    <a16:rowId xmlns:a16="http://schemas.microsoft.com/office/drawing/2014/main" val="10000"/>
                  </a:ext>
                </a:extLst>
              </a:tr>
              <a:tr h="1626252">
                <a:tc>
                  <a:txBody>
                    <a:bodyPr/>
                    <a:lstStyle/>
                    <a:p>
                      <a:r>
                        <a:rPr lang="en-US" sz="1600" dirty="0">
                          <a:solidFill>
                            <a:srgbClr val="0070C0"/>
                          </a:solidFill>
                          <a:latin typeface="Arial" panose="020B0604020202020204" pitchFamily="34" charset="0"/>
                          <a:cs typeface="Arial" panose="020B0604020202020204" pitchFamily="34" charset="0"/>
                        </a:rPr>
                        <a:t>The 2019 proposed budget includes one-time and ongoing funding to provide dedicated transportation services (2 new 15-passenger vans) for youth to attend programs and events at various locations and facilities. This proposal is consistent with the new fleet program and allocating adequate resources towards future capital replacement. </a:t>
                      </a:r>
                    </a:p>
                    <a:p>
                      <a:endParaRPr lang="en-US" sz="1600" dirty="0">
                        <a:solidFill>
                          <a:srgbClr val="0070C0"/>
                        </a:solidFill>
                        <a:latin typeface="Arial" panose="020B0604020202020204" pitchFamily="34" charset="0"/>
                        <a:cs typeface="Arial" panose="020B0604020202020204" pitchFamily="34" charset="0"/>
                      </a:endParaRP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8977C0C-75EF-4325-BEC5-40C25D46D3E5}"/>
              </a:ext>
            </a:extLst>
          </p:cNvPr>
          <p:cNvGraphicFramePr>
            <a:graphicFrameLocks noGrp="1"/>
          </p:cNvGraphicFramePr>
          <p:nvPr>
            <p:extLst>
              <p:ext uri="{D42A27DB-BD31-4B8C-83A1-F6EECF244321}">
                <p14:modId xmlns:p14="http://schemas.microsoft.com/office/powerpoint/2010/main" val="1174322329"/>
              </p:ext>
            </p:extLst>
          </p:nvPr>
        </p:nvGraphicFramePr>
        <p:xfrm>
          <a:off x="317500" y="1216801"/>
          <a:ext cx="8454570" cy="1341888"/>
        </p:xfrm>
        <a:graphic>
          <a:graphicData uri="http://schemas.openxmlformats.org/drawingml/2006/table">
            <a:tbl>
              <a:tblPr firstRow="1" bandRow="1">
                <a:tableStyleId>{F5AB1C69-6EDB-4FF4-983F-18BD219EF322}</a:tableStyleId>
              </a:tblPr>
              <a:tblGrid>
                <a:gridCol w="1409095">
                  <a:extLst>
                    <a:ext uri="{9D8B030D-6E8A-4147-A177-3AD203B41FA5}">
                      <a16:colId xmlns:a16="http://schemas.microsoft.com/office/drawing/2014/main" val="20000"/>
                    </a:ext>
                  </a:extLst>
                </a:gridCol>
                <a:gridCol w="1409095">
                  <a:extLst>
                    <a:ext uri="{9D8B030D-6E8A-4147-A177-3AD203B41FA5}">
                      <a16:colId xmlns:a16="http://schemas.microsoft.com/office/drawing/2014/main" val="20001"/>
                    </a:ext>
                  </a:extLst>
                </a:gridCol>
                <a:gridCol w="1409095">
                  <a:extLst>
                    <a:ext uri="{9D8B030D-6E8A-4147-A177-3AD203B41FA5}">
                      <a16:colId xmlns:a16="http://schemas.microsoft.com/office/drawing/2014/main" val="1034690431"/>
                    </a:ext>
                  </a:extLst>
                </a:gridCol>
                <a:gridCol w="1409095">
                  <a:extLst>
                    <a:ext uri="{9D8B030D-6E8A-4147-A177-3AD203B41FA5}">
                      <a16:colId xmlns:a16="http://schemas.microsoft.com/office/drawing/2014/main" val="3963088455"/>
                    </a:ext>
                  </a:extLst>
                </a:gridCol>
                <a:gridCol w="1409095">
                  <a:extLst>
                    <a:ext uri="{9D8B030D-6E8A-4147-A177-3AD203B41FA5}">
                      <a16:colId xmlns:a16="http://schemas.microsoft.com/office/drawing/2014/main" val="20002"/>
                    </a:ext>
                  </a:extLst>
                </a:gridCol>
                <a:gridCol w="1409095">
                  <a:extLst>
                    <a:ext uri="{9D8B030D-6E8A-4147-A177-3AD203B41FA5}">
                      <a16:colId xmlns:a16="http://schemas.microsoft.com/office/drawing/2014/main" val="20003"/>
                    </a:ext>
                  </a:extLst>
                </a:gridCol>
              </a:tblGrid>
              <a:tr h="266468">
                <a:tc gridSpan="4">
                  <a:txBody>
                    <a:bodyPr/>
                    <a:lstStyle/>
                    <a:p>
                      <a:pPr algn="ctr"/>
                      <a:r>
                        <a:rPr lang="en-US" sz="1200" dirty="0">
                          <a:latin typeface="Arial" panose="020B0604020202020204" pitchFamily="34" charset="0"/>
                          <a:cs typeface="Arial" panose="020B0604020202020204" pitchFamily="34" charset="0"/>
                        </a:rPr>
                        <a:t>Fiscal Impact</a:t>
                      </a:r>
                    </a:p>
                  </a:txBody>
                  <a:tcPr marL="88669" marR="88669" marT="44334" marB="44334"/>
                </a:tc>
                <a:tc hMerge="1">
                  <a:txBody>
                    <a:bodyPr/>
                    <a:lstStyle/>
                    <a:p>
                      <a:endParaRPr lang="en-US" dirty="0"/>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hMerge="1">
                  <a:txBody>
                    <a:bodyPr/>
                    <a:lstStyle/>
                    <a:p>
                      <a:pPr algn="ctr"/>
                      <a:endParaRPr lang="en-US" sz="14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FTEs</a:t>
                      </a:r>
                    </a:p>
                  </a:txBody>
                  <a:tcPr marL="88669" marR="88669" marT="44334" marB="44334"/>
                </a:tc>
                <a:tc>
                  <a:txBody>
                    <a:bodyPr/>
                    <a:lstStyle/>
                    <a:p>
                      <a:pPr algn="ctr"/>
                      <a:r>
                        <a:rPr lang="en-US" sz="1200" dirty="0">
                          <a:latin typeface="Arial" panose="020B0604020202020204" pitchFamily="34" charset="0"/>
                          <a:cs typeface="Arial" panose="020B0604020202020204" pitchFamily="34" charset="0"/>
                        </a:rPr>
                        <a:t>Funding</a:t>
                      </a:r>
                    </a:p>
                  </a:txBody>
                  <a:tcPr marL="88669" marR="88669" marT="44334" marB="44334"/>
                </a:tc>
                <a:extLst>
                  <a:ext uri="{0D108BD9-81ED-4DB2-BD59-A6C34878D82A}">
                    <a16:rowId xmlns:a16="http://schemas.microsoft.com/office/drawing/2014/main" val="10000"/>
                  </a:ext>
                </a:extLst>
              </a:tr>
              <a:tr h="444268">
                <a:tc gridSpan="2">
                  <a:txBody>
                    <a:bodyPr/>
                    <a:lstStyle/>
                    <a:p>
                      <a:pPr algn="ctr"/>
                      <a:r>
                        <a:rPr lang="en-US" sz="1200" b="1" dirty="0">
                          <a:solidFill>
                            <a:srgbClr val="0B74AA"/>
                          </a:solidFill>
                          <a:latin typeface="Arial" panose="020B0604020202020204" pitchFamily="34" charset="0"/>
                          <a:cs typeface="Arial" panose="020B0604020202020204" pitchFamily="34" charset="0"/>
                        </a:rPr>
                        <a:t>General Fund</a:t>
                      </a: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B74AA"/>
                          </a:solidFill>
                          <a:latin typeface="Arial" panose="020B0604020202020204" pitchFamily="34" charset="0"/>
                          <a:cs typeface="Arial" panose="020B0604020202020204" pitchFamily="34" charset="0"/>
                        </a:rPr>
                        <a:t>Special Fund</a:t>
                      </a:r>
                    </a:p>
                    <a:p>
                      <a:pPr algn="ctr"/>
                      <a:endParaRPr lang="en-US" sz="1200" b="1" dirty="0">
                        <a:solidFill>
                          <a:srgbClr val="0B74AA"/>
                        </a:solidFill>
                        <a:latin typeface="Arial" panose="020B0604020202020204" pitchFamily="34" charset="0"/>
                        <a:cs typeface="Arial" panose="020B0604020202020204" pitchFamily="34" charset="0"/>
                      </a:endParaRPr>
                    </a:p>
                  </a:txBody>
                  <a:tcPr marL="88669" marR="88669" marT="44334" marB="44334"/>
                </a:tc>
                <a:tc hMerge="1">
                  <a:txBody>
                    <a:bodyPr/>
                    <a:lstStyle/>
                    <a:p>
                      <a:pPr algn="ctr"/>
                      <a:endParaRPr lang="en-US" sz="1200" b="1" dirty="0">
                        <a:solidFill>
                          <a:srgbClr val="0B74AA"/>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0B74AA"/>
                          </a:solidFill>
                          <a:latin typeface="Arial" panose="020B0604020202020204" pitchFamily="34" charset="0"/>
                          <a:cs typeface="Arial" panose="020B0604020202020204" pitchFamily="34" charset="0"/>
                        </a:rPr>
                        <a:t>Additional</a:t>
                      </a:r>
                    </a:p>
                    <a:p>
                      <a:pPr algn="ctr"/>
                      <a:r>
                        <a:rPr lang="en-US" sz="1200" b="1" dirty="0">
                          <a:solidFill>
                            <a:srgbClr val="0B74AA"/>
                          </a:solidFill>
                          <a:latin typeface="Arial" panose="020B0604020202020204" pitchFamily="34" charset="0"/>
                          <a:cs typeface="Arial" panose="020B0604020202020204" pitchFamily="34" charset="0"/>
                        </a:rPr>
                        <a:t> </a:t>
                      </a:r>
                      <a:r>
                        <a:rPr lang="en-US" sz="1200" b="1" i="1" dirty="0">
                          <a:solidFill>
                            <a:srgbClr val="0B74AA"/>
                          </a:solidFill>
                          <a:latin typeface="Arial" panose="020B0604020202020204" pitchFamily="34" charset="0"/>
                          <a:cs typeface="Arial" panose="020B0604020202020204" pitchFamily="34" charset="0"/>
                        </a:rPr>
                        <a:t>(if applicable)</a:t>
                      </a:r>
                    </a:p>
                  </a:txBody>
                  <a:tcPr marL="88669" marR="88669" marT="44334" marB="44334"/>
                </a:tc>
                <a:tc>
                  <a:txBody>
                    <a:bodyPr/>
                    <a:lstStyle/>
                    <a:p>
                      <a:pPr algn="ctr"/>
                      <a:r>
                        <a:rPr lang="en-US" sz="1200" b="1" dirty="0">
                          <a:solidFill>
                            <a:srgbClr val="0B74AA"/>
                          </a:solidFill>
                          <a:latin typeface="Arial" panose="020B0604020202020204" pitchFamily="34" charset="0"/>
                          <a:cs typeface="Arial" panose="020B0604020202020204" pitchFamily="34" charset="0"/>
                        </a:rPr>
                        <a:t>One-time</a:t>
                      </a:r>
                    </a:p>
                    <a:p>
                      <a:pPr algn="ctr"/>
                      <a:r>
                        <a:rPr lang="en-US" sz="1200" b="1" i="1"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1"/>
                  </a:ext>
                </a:extLst>
              </a:tr>
              <a:tr h="266468">
                <a:tc>
                  <a:txBody>
                    <a:bodyPr/>
                    <a:lstStyle/>
                    <a:p>
                      <a:r>
                        <a:rPr lang="en-US" sz="1200" dirty="0">
                          <a:solidFill>
                            <a:srgbClr val="0B74AA"/>
                          </a:solidFill>
                          <a:latin typeface="Arial" panose="020B0604020202020204" pitchFamily="34" charset="0"/>
                          <a:cs typeface="Arial" panose="020B0604020202020204" pitchFamily="34" charset="0"/>
                        </a:rPr>
                        <a:t>Spending </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Spending</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Revenue</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a:t>
                      </a:r>
                    </a:p>
                  </a:txBody>
                  <a:tcPr marL="88669" marR="88669" marT="44334" marB="44334"/>
                </a:tc>
                <a:tc rowSpan="2">
                  <a:txBody>
                    <a:bodyPr/>
                    <a:lstStyle/>
                    <a:p>
                      <a:r>
                        <a:rPr lang="en-US" sz="1200" dirty="0">
                          <a:solidFill>
                            <a:srgbClr val="0B74AA"/>
                          </a:solidFill>
                          <a:latin typeface="Arial" panose="020B0604020202020204" pitchFamily="34" charset="0"/>
                          <a:cs typeface="Arial" panose="020B0604020202020204" pitchFamily="34" charset="0"/>
                        </a:rPr>
                        <a:t>Yes/No</a:t>
                      </a:r>
                    </a:p>
                  </a:txBody>
                  <a:tcPr marL="88669" marR="88669" marT="44334" marB="44334"/>
                </a:tc>
                <a:extLst>
                  <a:ext uri="{0D108BD9-81ED-4DB2-BD59-A6C34878D82A}">
                    <a16:rowId xmlns:a16="http://schemas.microsoft.com/office/drawing/2014/main" val="10002"/>
                  </a:ext>
                </a:extLst>
              </a:tr>
              <a:tr h="344364">
                <a:tc>
                  <a:txBody>
                    <a:bodyPr/>
                    <a:lstStyle/>
                    <a:p>
                      <a:r>
                        <a:rPr lang="en-US" sz="1200" dirty="0">
                          <a:solidFill>
                            <a:srgbClr val="0B74AA"/>
                          </a:solidFill>
                          <a:latin typeface="Arial" panose="020B0604020202020204" pitchFamily="34" charset="0"/>
                          <a:cs typeface="Arial" panose="020B0604020202020204" pitchFamily="34" charset="0"/>
                        </a:rPr>
                        <a:t>$66,000</a:t>
                      </a:r>
                    </a:p>
                  </a:txBody>
                  <a:tcPr marL="88669" marR="88669" marT="44334" marB="44334"/>
                </a:tc>
                <a:tc>
                  <a:txBody>
                    <a:bodyPr/>
                    <a:lstStyle/>
                    <a:p>
                      <a:r>
                        <a:rPr lang="en-US" sz="1200" dirty="0">
                          <a:solidFill>
                            <a:srgbClr val="0B74AA"/>
                          </a:solidFill>
                          <a:latin typeface="Arial" panose="020B0604020202020204" pitchFamily="34" charset="0"/>
                          <a:cs typeface="Arial" panose="020B0604020202020204" pitchFamily="34" charset="0"/>
                        </a:rPr>
                        <a:t>$54,000</a:t>
                      </a: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a:txBody>
                    <a:bodyPr/>
                    <a:lstStyle/>
                    <a:p>
                      <a:endParaRPr lang="en-US" sz="1200" dirty="0">
                        <a:solidFill>
                          <a:srgbClr val="0B74AA"/>
                        </a:solidFill>
                        <a:latin typeface="Arial" panose="020B0604020202020204" pitchFamily="34" charset="0"/>
                        <a:cs typeface="Arial" panose="020B0604020202020204" pitchFamily="34" charset="0"/>
                      </a:endParaRPr>
                    </a:p>
                  </a:txBody>
                  <a:tcPr marL="88669" marR="88669" marT="44334" marB="44334"/>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tc vMerge="1">
                  <a:txBody>
                    <a:bodyPr/>
                    <a:lstStyle/>
                    <a:p>
                      <a:endParaRPr lang="en-US" sz="1400" dirty="0">
                        <a:solidFill>
                          <a:srgbClr val="0B74A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51672509"/>
                  </a:ext>
                </a:extLst>
              </a:tr>
            </a:tbl>
          </a:graphicData>
        </a:graphic>
      </p:graphicFrame>
      <p:graphicFrame>
        <p:nvGraphicFramePr>
          <p:cNvPr id="6" name="Table 5">
            <a:extLst>
              <a:ext uri="{FF2B5EF4-FFF2-40B4-BE49-F238E27FC236}">
                <a16:creationId xmlns:a16="http://schemas.microsoft.com/office/drawing/2014/main" id="{96FF6353-B111-4F58-93CD-99EDD8A19F52}"/>
              </a:ext>
            </a:extLst>
          </p:cNvPr>
          <p:cNvGraphicFramePr>
            <a:graphicFrameLocks noGrp="1"/>
          </p:cNvGraphicFramePr>
          <p:nvPr>
            <p:extLst/>
          </p:nvPr>
        </p:nvGraphicFramePr>
        <p:xfrm>
          <a:off x="317501" y="4694959"/>
          <a:ext cx="8454570" cy="814644"/>
        </p:xfrm>
        <a:graphic>
          <a:graphicData uri="http://schemas.openxmlformats.org/drawingml/2006/table">
            <a:tbl>
              <a:tblPr firstRow="1" bandRow="1">
                <a:tableStyleId>{F2DE63D5-997A-4646-A377-4702673A728D}</a:tableStyleId>
              </a:tblPr>
              <a:tblGrid>
                <a:gridCol w="2607842">
                  <a:extLst>
                    <a:ext uri="{9D8B030D-6E8A-4147-A177-3AD203B41FA5}">
                      <a16:colId xmlns:a16="http://schemas.microsoft.com/office/drawing/2014/main" val="20000"/>
                    </a:ext>
                  </a:extLst>
                </a:gridCol>
                <a:gridCol w="2755303">
                  <a:extLst>
                    <a:ext uri="{9D8B030D-6E8A-4147-A177-3AD203B41FA5}">
                      <a16:colId xmlns:a16="http://schemas.microsoft.com/office/drawing/2014/main" val="20001"/>
                    </a:ext>
                  </a:extLst>
                </a:gridCol>
                <a:gridCol w="3091425">
                  <a:extLst>
                    <a:ext uri="{9D8B030D-6E8A-4147-A177-3AD203B41FA5}">
                      <a16:colId xmlns:a16="http://schemas.microsoft.com/office/drawing/2014/main" val="2614109544"/>
                    </a:ext>
                  </a:extLst>
                </a:gridCol>
              </a:tblGrid>
              <a:tr h="268778">
                <a:tc gridSpan="3">
                  <a:txBody>
                    <a:bodyPr/>
                    <a:lstStyle/>
                    <a:p>
                      <a:r>
                        <a:rPr lang="en-US" sz="1200" dirty="0">
                          <a:latin typeface="Arial" panose="020B0604020202020204" pitchFamily="34" charset="0"/>
                          <a:cs typeface="Arial" panose="020B0604020202020204" pitchFamily="34" charset="0"/>
                        </a:rPr>
                        <a:t>Which of the Mayor’s strategic objectives does this proposal support? </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68778">
                <a:tc>
                  <a:txBody>
                    <a:bodyPr/>
                    <a:lstStyle/>
                    <a:p>
                      <a:pPr algn="ctr"/>
                      <a:r>
                        <a:rPr lang="en-US" sz="1200" b="1" dirty="0">
                          <a:solidFill>
                            <a:srgbClr val="0A74AA"/>
                          </a:solidFill>
                          <a:latin typeface="Arial" panose="020B0604020202020204" pitchFamily="34" charset="0"/>
                          <a:cs typeface="Arial" panose="020B0604020202020204" pitchFamily="34" charset="0"/>
                        </a:rPr>
                        <a:t>Economic Justice</a:t>
                      </a: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Lifelong Learning</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Community-first Public Safety</a:t>
                      </a:r>
                    </a:p>
                  </a:txBody>
                  <a:tcPr marL="88669" marR="88669" marT="44334" marB="44334">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0001"/>
                  </a:ext>
                </a:extLst>
              </a:tr>
              <a:tr h="268778">
                <a:tc>
                  <a:txBody>
                    <a:bodyPr/>
                    <a:lstStyle/>
                    <a:p>
                      <a:pPr algn="ctr"/>
                      <a:endParaRPr lang="en-US" sz="1200" b="1" i="0" dirty="0">
                        <a:solidFill>
                          <a:srgbClr val="0A74AA"/>
                        </a:solidFill>
                        <a:latin typeface="Arial" panose="020B0604020202020204" pitchFamily="34" charset="0"/>
                        <a:cs typeface="Arial" panose="020B0604020202020204" pitchFamily="34" charset="0"/>
                      </a:endParaRP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0A74AA"/>
                          </a:solidFill>
                          <a:latin typeface="Arial" panose="020B0604020202020204" pitchFamily="34" charset="0"/>
                          <a:cs typeface="Arial" panose="020B0604020202020204" pitchFamily="34" charset="0"/>
                        </a:rPr>
                        <a:t>X</a:t>
                      </a:r>
                    </a:p>
                  </a:txBody>
                  <a:tcPr marL="88669" marR="88669" marT="44334" marB="44334">
                    <a:lnL w="12700" cap="flat" cmpd="sng" algn="ctr">
                      <a:solidFill>
                        <a:schemeClr val="bg1">
                          <a:lumMod val="7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3555038271"/>
                  </a:ext>
                </a:extLst>
              </a:tr>
            </a:tbl>
          </a:graphicData>
        </a:graphic>
      </p:graphicFrame>
      <p:graphicFrame>
        <p:nvGraphicFramePr>
          <p:cNvPr id="10" name="Table 9">
            <a:extLst>
              <a:ext uri="{FF2B5EF4-FFF2-40B4-BE49-F238E27FC236}">
                <a16:creationId xmlns:a16="http://schemas.microsoft.com/office/drawing/2014/main" id="{D29A047C-D571-4589-9C56-6AAB65D4F646}"/>
              </a:ext>
            </a:extLst>
          </p:cNvPr>
          <p:cNvGraphicFramePr>
            <a:graphicFrameLocks noGrp="1"/>
          </p:cNvGraphicFramePr>
          <p:nvPr>
            <p:extLst/>
          </p:nvPr>
        </p:nvGraphicFramePr>
        <p:xfrm>
          <a:off x="317501" y="5697415"/>
          <a:ext cx="8454569" cy="271548"/>
        </p:xfrm>
        <a:graphic>
          <a:graphicData uri="http://schemas.openxmlformats.org/drawingml/2006/table">
            <a:tbl>
              <a:tblPr firstRow="1" bandRow="1">
                <a:tableStyleId>{F5AB1C69-6EDB-4FF4-983F-18BD219EF322}</a:tableStyleId>
              </a:tblPr>
              <a:tblGrid>
                <a:gridCol w="2974864">
                  <a:extLst>
                    <a:ext uri="{9D8B030D-6E8A-4147-A177-3AD203B41FA5}">
                      <a16:colId xmlns:a16="http://schemas.microsoft.com/office/drawing/2014/main" val="20000"/>
                    </a:ext>
                  </a:extLst>
                </a:gridCol>
                <a:gridCol w="5479705">
                  <a:extLst>
                    <a:ext uri="{9D8B030D-6E8A-4147-A177-3AD203B41FA5}">
                      <a16:colId xmlns:a16="http://schemas.microsoft.com/office/drawing/2014/main" val="20001"/>
                    </a:ext>
                  </a:extLst>
                </a:gridCol>
              </a:tblGrid>
              <a:tr h="221915">
                <a:tc>
                  <a:txBody>
                    <a:bodyPr/>
                    <a:lstStyle/>
                    <a:p>
                      <a:r>
                        <a:rPr lang="en-US" sz="1200" i="0" dirty="0">
                          <a:solidFill>
                            <a:schemeClr val="bg1"/>
                          </a:solidFill>
                          <a:latin typeface="Arial" panose="020B0604020202020204" pitchFamily="34" charset="0"/>
                          <a:cs typeface="Arial" panose="020B0604020202020204" pitchFamily="34" charset="0"/>
                        </a:rPr>
                        <a:t>Department Strategic Objective</a:t>
                      </a:r>
                    </a:p>
                  </a:txBody>
                  <a:tcPr marL="88669" marR="88669" marT="44334" marB="44334"/>
                </a:tc>
                <a:tc>
                  <a:txBody>
                    <a:bodyPr/>
                    <a:lstStyle/>
                    <a:p>
                      <a:r>
                        <a:rPr lang="en-US" sz="1200" b="0" dirty="0">
                          <a:solidFill>
                            <a:srgbClr val="0070C0"/>
                          </a:solidFill>
                          <a:latin typeface="Arial" panose="020B0604020202020204" pitchFamily="34" charset="0"/>
                          <a:cs typeface="Arial" panose="020B0604020202020204" pitchFamily="34" charset="0"/>
                        </a:rPr>
                        <a:t>Improve access to programming and facilities</a:t>
                      </a:r>
                    </a:p>
                  </a:txBody>
                  <a:tcPr marL="88669" marR="88669" marT="44334" marB="44334">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412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3" y="485266"/>
            <a:ext cx="8374137" cy="556381"/>
          </a:xfrm>
        </p:spPr>
        <p:txBody>
          <a:bodyPr/>
          <a:lstStyle/>
          <a:p>
            <a:r>
              <a:rPr lang="en-US" sz="2700" dirty="0"/>
              <a:t>Youth Transportation</a:t>
            </a:r>
          </a:p>
        </p:txBody>
      </p:sp>
      <p:sp>
        <p:nvSpPr>
          <p:cNvPr id="7" name="Slide Number Placeholder 6"/>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a:extLst>
              <a:ext uri="{FF2B5EF4-FFF2-40B4-BE49-F238E27FC236}">
                <a16:creationId xmlns:a16="http://schemas.microsoft.com/office/drawing/2014/main" id="{6D4CD7E7-2A51-490E-B009-9ED17A32EC84}"/>
              </a:ext>
            </a:extLst>
          </p:cNvPr>
          <p:cNvGraphicFramePr>
            <a:graphicFrameLocks noGrp="1"/>
          </p:cNvGraphicFramePr>
          <p:nvPr>
            <p:extLst/>
          </p:nvPr>
        </p:nvGraphicFramePr>
        <p:xfrm>
          <a:off x="317500" y="1160269"/>
          <a:ext cx="8454570" cy="1873427"/>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704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How does this proposal reform or improve current operations/services? </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168862">
                <a:tc>
                  <a:txBody>
                    <a:bodyPr/>
                    <a:lstStyle/>
                    <a:p>
                      <a:r>
                        <a:rPr lang="en-US" sz="1600" dirty="0">
                          <a:solidFill>
                            <a:srgbClr val="0070C0"/>
                          </a:solidFill>
                          <a:latin typeface="Arial" panose="020B0604020202020204" pitchFamily="34" charset="0"/>
                          <a:cs typeface="Arial" panose="020B0604020202020204" pitchFamily="34" charset="0"/>
                        </a:rPr>
                        <a:t>Getting youth to attend events and programs at off-site locations is very challenging without dedicated transportation. This proposal will purchase 2 dedicated vans for use in ACP50 area recreation centers, which will allow for the expansion of Equity Matters programing to opportunities not currently available on-site.</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DAA14AD-2D21-4687-B41E-F21183F0BE6C}"/>
              </a:ext>
            </a:extLst>
          </p:cNvPr>
          <p:cNvGraphicFramePr>
            <a:graphicFrameLocks noGrp="1"/>
          </p:cNvGraphicFramePr>
          <p:nvPr>
            <p:extLst/>
          </p:nvPr>
        </p:nvGraphicFramePr>
        <p:xfrm>
          <a:off x="317500" y="3035503"/>
          <a:ext cx="8454570" cy="1699090"/>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554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What is the community benefit and how have/will they been engaged?</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1144651">
                <a:tc>
                  <a:txBody>
                    <a:bodyPr/>
                    <a:lstStyle/>
                    <a:p>
                      <a:r>
                        <a:rPr lang="en-US" sz="1600" dirty="0">
                          <a:solidFill>
                            <a:srgbClr val="0070C0"/>
                          </a:solidFill>
                          <a:latin typeface="Arial" panose="020B0604020202020204" pitchFamily="34" charset="0"/>
                          <a:cs typeface="Arial" panose="020B0604020202020204" pitchFamily="34" charset="0"/>
                        </a:rPr>
                        <a:t>Funding would provide ACP50 communities the opportunity to participate in recreational programming they normally might not be able to due lack of transportation. Community Recreation Directors will engage ACP50 communities, particularly youth within those communities, on the types of recreational activities not readily accessible available to them.</a:t>
                      </a:r>
                    </a:p>
                  </a:txBody>
                  <a:tcPr marL="88669" marR="88669" marT="44334" marB="44334">
                    <a:noFill/>
                  </a:tcPr>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C264BE5-17AA-4520-9351-1187983EB1B6}"/>
              </a:ext>
            </a:extLst>
          </p:cNvPr>
          <p:cNvGraphicFramePr>
            <a:graphicFrameLocks noGrp="1"/>
          </p:cNvGraphicFramePr>
          <p:nvPr>
            <p:extLst/>
          </p:nvPr>
        </p:nvGraphicFramePr>
        <p:xfrm>
          <a:off x="317500" y="4734593"/>
          <a:ext cx="8454570" cy="1579416"/>
        </p:xfrm>
        <a:graphic>
          <a:graphicData uri="http://schemas.openxmlformats.org/drawingml/2006/table">
            <a:tbl>
              <a:tblPr firstRow="1" bandRow="1">
                <a:tableStyleId>{1FECB4D8-DB02-4DC6-A0A2-4F2EBAE1DC90}</a:tableStyleId>
              </a:tblPr>
              <a:tblGrid>
                <a:gridCol w="8454570">
                  <a:extLst>
                    <a:ext uri="{9D8B030D-6E8A-4147-A177-3AD203B41FA5}">
                      <a16:colId xmlns:a16="http://schemas.microsoft.com/office/drawing/2014/main" val="20000"/>
                    </a:ext>
                  </a:extLst>
                </a:gridCol>
              </a:tblGrid>
              <a:tr h="284688">
                <a:tc>
                  <a:txBody>
                    <a:bodyPr/>
                    <a:lstStyle/>
                    <a:p>
                      <a:r>
                        <a:rPr lang="en-US" sz="1400" i="0" dirty="0">
                          <a:solidFill>
                            <a:schemeClr val="bg1"/>
                          </a:solidFill>
                          <a:latin typeface="Arial" panose="020B0604020202020204" pitchFamily="34" charset="0"/>
                          <a:cs typeface="Arial" panose="020B0604020202020204" pitchFamily="34" charset="0"/>
                        </a:rPr>
                        <a:t>How does the proposal advance equity in the City of Saint Paul</a:t>
                      </a:r>
                    </a:p>
                    <a:p>
                      <a:endParaRPr lang="en-US" sz="14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494741">
                <a:tc>
                  <a:txBody>
                    <a:bodyPr/>
                    <a:lstStyle/>
                    <a:p>
                      <a:r>
                        <a:rPr lang="en-US" sz="1600" dirty="0">
                          <a:solidFill>
                            <a:srgbClr val="0070C0"/>
                          </a:solidFill>
                          <a:latin typeface="Arial" panose="020B0604020202020204" pitchFamily="34" charset="0"/>
                          <a:cs typeface="Arial" panose="020B0604020202020204" pitchFamily="34" charset="0"/>
                        </a:rPr>
                        <a:t>This proposal </a:t>
                      </a:r>
                      <a:r>
                        <a:rPr lang="en-US" sz="1600" b="1" u="sng" dirty="0">
                          <a:solidFill>
                            <a:srgbClr val="0070C0"/>
                          </a:solidFill>
                          <a:latin typeface="Arial" panose="020B0604020202020204" pitchFamily="34" charset="0"/>
                          <a:cs typeface="Arial" panose="020B0604020202020204" pitchFamily="34" charset="0"/>
                        </a:rPr>
                        <a:t>would address a key recommendation from the fee equity innovation project </a:t>
                      </a:r>
                      <a:r>
                        <a:rPr lang="en-US" sz="1600" dirty="0">
                          <a:solidFill>
                            <a:srgbClr val="0070C0"/>
                          </a:solidFill>
                          <a:latin typeface="Arial" panose="020B0604020202020204" pitchFamily="34" charset="0"/>
                          <a:cs typeface="Arial" panose="020B0604020202020204" pitchFamily="34" charset="0"/>
                        </a:rPr>
                        <a:t>and would allow for the expansion of the types of Equity Matters Programming available to communities in ACP50 areas by removing transportation barriers for participation</a:t>
                      </a:r>
                    </a:p>
                  </a:txBody>
                  <a:tcPr marL="88669" marR="88669" marT="44334" marB="44334">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763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DFD68-A96F-4D7A-9D80-2C0DBE59B81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C27D9F8-8ACC-4952-B74A-261D70E0CD3D}"/>
              </a:ext>
            </a:extLst>
          </p:cNvPr>
          <p:cNvSpPr>
            <a:spLocks noGrp="1"/>
          </p:cNvSpPr>
          <p:nvPr>
            <p:ph type="sldNum" sz="quarter" idx="10"/>
          </p:nvPr>
        </p:nvSpPr>
        <p:spPr/>
        <p:txBody>
          <a:bodyPr/>
          <a:lstStyle/>
          <a:p>
            <a:fld id="{B0624E5A-288E-40FD-AFC6-C4611E06B90B}" type="slidenum">
              <a:rPr lang="en-US" smtClean="0"/>
              <a:t>3</a:t>
            </a:fld>
            <a:endParaRPr lang="en-US" dirty="0"/>
          </a:p>
        </p:txBody>
      </p:sp>
      <p:pic>
        <p:nvPicPr>
          <p:cNvPr id="4" name="Picture 3">
            <a:extLst>
              <a:ext uri="{FF2B5EF4-FFF2-40B4-BE49-F238E27FC236}">
                <a16:creationId xmlns:a16="http://schemas.microsoft.com/office/drawing/2014/main" id="{1AF2CAAA-9D24-4975-A6C0-252A4556E373}"/>
              </a:ext>
            </a:extLst>
          </p:cNvPr>
          <p:cNvPicPr>
            <a:picLocks noChangeAspect="1"/>
          </p:cNvPicPr>
          <p:nvPr/>
        </p:nvPicPr>
        <p:blipFill>
          <a:blip r:embed="rId2"/>
          <a:stretch>
            <a:fillRect/>
          </a:stretch>
        </p:blipFill>
        <p:spPr>
          <a:xfrm>
            <a:off x="94705" y="0"/>
            <a:ext cx="8954589" cy="6858000"/>
          </a:xfrm>
          <a:prstGeom prst="rect">
            <a:avLst/>
          </a:prstGeom>
        </p:spPr>
      </p:pic>
    </p:spTree>
    <p:extLst>
      <p:ext uri="{BB962C8B-B14F-4D97-AF65-F5344CB8AC3E}">
        <p14:creationId xmlns:p14="http://schemas.microsoft.com/office/powerpoint/2010/main" val="4241008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053B-2CB6-4342-99C4-9746D9744B89}"/>
              </a:ext>
            </a:extLst>
          </p:cNvPr>
          <p:cNvSpPr>
            <a:spLocks noGrp="1"/>
          </p:cNvSpPr>
          <p:nvPr>
            <p:ph type="title"/>
          </p:nvPr>
        </p:nvSpPr>
        <p:spPr/>
        <p:txBody>
          <a:bodyPr/>
          <a:lstStyle/>
          <a:p>
            <a:r>
              <a:rPr lang="en-US" dirty="0"/>
              <a:t>Considerations/Next Steps</a:t>
            </a:r>
          </a:p>
        </p:txBody>
      </p:sp>
      <p:sp>
        <p:nvSpPr>
          <p:cNvPr id="3" name="Slide Number Placeholder 2">
            <a:extLst>
              <a:ext uri="{FF2B5EF4-FFF2-40B4-BE49-F238E27FC236}">
                <a16:creationId xmlns:a16="http://schemas.microsoft.com/office/drawing/2014/main" id="{C3BDD7A6-BD62-4629-89C9-5513C483A324}"/>
              </a:ext>
            </a:extLst>
          </p:cNvPr>
          <p:cNvSpPr>
            <a:spLocks noGrp="1"/>
          </p:cNvSpPr>
          <p:nvPr>
            <p:ph type="sldNum" sz="quarter" idx="10"/>
          </p:nvPr>
        </p:nvSpPr>
        <p:spPr/>
        <p:txBody>
          <a:bodyPr/>
          <a:lstStyle/>
          <a:p>
            <a:fld id="{B0624E5A-288E-40FD-AFC6-C4611E06B90B}" type="slidenum">
              <a:rPr lang="en-US" smtClean="0"/>
              <a:t>30</a:t>
            </a:fld>
            <a:endParaRPr lang="en-US" dirty="0"/>
          </a:p>
        </p:txBody>
      </p:sp>
      <p:sp>
        <p:nvSpPr>
          <p:cNvPr id="4" name="Rectangle 3">
            <a:extLst>
              <a:ext uri="{FF2B5EF4-FFF2-40B4-BE49-F238E27FC236}">
                <a16:creationId xmlns:a16="http://schemas.microsoft.com/office/drawing/2014/main" id="{B711B1E8-7300-419B-8187-6B54C98B8552}"/>
              </a:ext>
            </a:extLst>
          </p:cNvPr>
          <p:cNvSpPr/>
          <p:nvPr/>
        </p:nvSpPr>
        <p:spPr>
          <a:xfrm>
            <a:off x="850603" y="1170817"/>
            <a:ext cx="7889359" cy="2599109"/>
          </a:xfrm>
          <a:prstGeom prst="rect">
            <a:avLst/>
          </a:prstGeom>
        </p:spPr>
        <p:txBody>
          <a:bodyPr wrap="square">
            <a:spAutoFit/>
          </a:bodyPr>
          <a:lstStyle/>
          <a:p>
            <a:pPr marL="277091" indent="-277091">
              <a:buFont typeface="Arial" panose="020B0604020202020204" pitchFamily="34" charset="0"/>
              <a:buChar char="•"/>
            </a:pPr>
            <a:r>
              <a:rPr lang="en-US" sz="2327" dirty="0">
                <a:solidFill>
                  <a:srgbClr val="0B74AA"/>
                </a:solidFill>
                <a:latin typeface="Arial" panose="020B0604020202020204" pitchFamily="34" charset="0"/>
                <a:cs typeface="Arial" panose="020B0604020202020204" pitchFamily="34" charset="0"/>
              </a:rPr>
              <a:t>Timing</a:t>
            </a:r>
          </a:p>
          <a:p>
            <a:pPr marL="734291" lvl="1" indent="-277091">
              <a:buFont typeface="Arial" panose="020B0604020202020204" pitchFamily="34" charset="0"/>
              <a:buChar char="•"/>
            </a:pPr>
            <a:r>
              <a:rPr lang="en-US" sz="2327" dirty="0">
                <a:solidFill>
                  <a:srgbClr val="0B74AA"/>
                </a:solidFill>
                <a:latin typeface="Arial" panose="020B0604020202020204" pitchFamily="34" charset="0"/>
                <a:cs typeface="Arial" panose="020B0604020202020204" pitchFamily="34" charset="0"/>
              </a:rPr>
              <a:t>Would need a minimum of 2-4 months to implement various budget proposals once approved/given go ahead</a:t>
            </a:r>
          </a:p>
          <a:p>
            <a:pPr marL="277091" indent="-277091">
              <a:buFont typeface="Arial" panose="020B0604020202020204" pitchFamily="34" charset="0"/>
              <a:buChar char="•"/>
            </a:pPr>
            <a:endParaRPr lang="en-US" sz="2327" dirty="0">
              <a:solidFill>
                <a:srgbClr val="0B74AA"/>
              </a:solidFill>
              <a:latin typeface="Arial" panose="020B0604020202020204" pitchFamily="34" charset="0"/>
              <a:cs typeface="Arial" panose="020B0604020202020204" pitchFamily="34" charset="0"/>
            </a:endParaRPr>
          </a:p>
          <a:p>
            <a:pPr marL="277091" indent="-277091">
              <a:buFont typeface="Arial" panose="020B0604020202020204" pitchFamily="34" charset="0"/>
              <a:buChar char="•"/>
            </a:pPr>
            <a:r>
              <a:rPr lang="en-US" sz="2327" dirty="0">
                <a:solidFill>
                  <a:srgbClr val="0B74AA"/>
                </a:solidFill>
                <a:latin typeface="Arial" panose="020B0604020202020204" pitchFamily="34" charset="0"/>
                <a:cs typeface="Arial" panose="020B0604020202020204" pitchFamily="34" charset="0"/>
              </a:rPr>
              <a:t>September 26, 10 a.m.</a:t>
            </a:r>
          </a:p>
          <a:p>
            <a:pPr marL="734291" lvl="1" indent="-277091">
              <a:buFont typeface="Arial" panose="020B0604020202020204" pitchFamily="34" charset="0"/>
              <a:buChar char="•"/>
            </a:pPr>
            <a:r>
              <a:rPr lang="en-US" sz="2327" dirty="0">
                <a:solidFill>
                  <a:srgbClr val="0B74AA"/>
                </a:solidFill>
                <a:latin typeface="Arial" panose="020B0604020202020204" pitchFamily="34" charset="0"/>
                <a:cs typeface="Arial" panose="020B0604020202020204" pitchFamily="34" charset="0"/>
              </a:rPr>
              <a:t>Operations/Parks Presentation</a:t>
            </a:r>
          </a:p>
        </p:txBody>
      </p:sp>
    </p:spTree>
    <p:extLst>
      <p:ext uri="{BB962C8B-B14F-4D97-AF65-F5344CB8AC3E}">
        <p14:creationId xmlns:p14="http://schemas.microsoft.com/office/powerpoint/2010/main" val="20324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473983"/>
            <a:ext cx="7886700" cy="573768"/>
          </a:xfrm>
        </p:spPr>
        <p:txBody>
          <a:bodyPr/>
          <a:lstStyle/>
          <a:p>
            <a:r>
              <a:rPr lang="en-US" dirty="0"/>
              <a:t>Parks and Recreation Business Line Portfolio for General and Special Funds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24E5A-288E-40FD-AFC6-C4611E06B90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hart 7"/>
          <p:cNvGraphicFramePr/>
          <p:nvPr>
            <p:extLst/>
          </p:nvPr>
        </p:nvGraphicFramePr>
        <p:xfrm>
          <a:off x="195942" y="1251857"/>
          <a:ext cx="4288971" cy="4354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title="General Fund Business Lines as a % of the Portfolio"/>
          <p:cNvGraphicFramePr>
            <a:graphicFrameLocks/>
          </p:cNvGraphicFramePr>
          <p:nvPr>
            <p:extLst/>
          </p:nvPr>
        </p:nvGraphicFramePr>
        <p:xfrm>
          <a:off x="0" y="1395129"/>
          <a:ext cx="4790364" cy="4541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nvPr>
        </p:nvGraphicFramePr>
        <p:xfrm>
          <a:off x="4075365" y="1358321"/>
          <a:ext cx="5230992" cy="46114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title="General Fund Business Lines as a % of the Portfolio"/>
          <p:cNvGraphicFramePr>
            <a:graphicFrameLocks/>
          </p:cNvGraphicFramePr>
          <p:nvPr>
            <p:extLst/>
          </p:nvPr>
        </p:nvGraphicFramePr>
        <p:xfrm>
          <a:off x="97852" y="1416968"/>
          <a:ext cx="4655303" cy="43972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a:graphicFrameLocks/>
          </p:cNvGraphicFramePr>
          <p:nvPr>
            <p:extLst/>
          </p:nvPr>
        </p:nvGraphicFramePr>
        <p:xfrm>
          <a:off x="4049486" y="1358321"/>
          <a:ext cx="5230992" cy="46114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3403350285"/>
              </p:ext>
            </p:extLst>
          </p:nvPr>
        </p:nvGraphicFramePr>
        <p:xfrm>
          <a:off x="4236392" y="1527974"/>
          <a:ext cx="4812717" cy="41733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a:graphicFrameLocks/>
          </p:cNvGraphicFramePr>
          <p:nvPr>
            <p:extLst/>
          </p:nvPr>
        </p:nvGraphicFramePr>
        <p:xfrm>
          <a:off x="3875236" y="1468017"/>
          <a:ext cx="5147994" cy="418228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title="General Fund Business Lines as a % of the Portfolio">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2842895258"/>
              </p:ext>
            </p:extLst>
          </p:nvPr>
        </p:nvGraphicFramePr>
        <p:xfrm>
          <a:off x="311084" y="1251854"/>
          <a:ext cx="4173829" cy="468492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2660229499"/>
              </p:ext>
            </p:extLst>
          </p:nvPr>
        </p:nvGraphicFramePr>
        <p:xfrm>
          <a:off x="4411744" y="1178352"/>
          <a:ext cx="4732256" cy="479137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17728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256"/>
            <a:ext cx="7886700" cy="623000"/>
          </a:xfrm>
        </p:spPr>
        <p:txBody>
          <a:bodyPr/>
          <a:lstStyle/>
          <a:p>
            <a:r>
              <a:rPr lang="en-US" dirty="0">
                <a:solidFill>
                  <a:srgbClr val="54BA6C"/>
                </a:solidFill>
              </a:rPr>
              <a:t>Financial Summary</a:t>
            </a:r>
            <a:endParaRPr lang="en-US" dirty="0"/>
          </a:p>
        </p:txBody>
      </p:sp>
      <p:sp>
        <p:nvSpPr>
          <p:cNvPr id="3" name="Slide Number Placeholder 2"/>
          <p:cNvSpPr>
            <a:spLocks noGrp="1"/>
          </p:cNvSpPr>
          <p:nvPr>
            <p:ph type="sldNum" sz="quarter" idx="10"/>
          </p:nvPr>
        </p:nvSpPr>
        <p:spPr/>
        <p:txBody>
          <a:bodyPr/>
          <a:lstStyle/>
          <a:p>
            <a:fld id="{B0624E5A-288E-40FD-AFC6-C4611E06B90B}" type="slidenum">
              <a:rPr lang="en-US" smtClean="0"/>
              <a:t>5</a:t>
            </a:fld>
            <a:endParaRPr lang="en-US" dirty="0"/>
          </a:p>
        </p:txBody>
      </p:sp>
      <p:sp>
        <p:nvSpPr>
          <p:cNvPr id="8" name="TextBox 7"/>
          <p:cNvSpPr txBox="1"/>
          <p:nvPr/>
        </p:nvSpPr>
        <p:spPr>
          <a:xfrm>
            <a:off x="2427516" y="6361721"/>
            <a:ext cx="5900057" cy="461665"/>
          </a:xfrm>
          <a:prstGeom prst="rect">
            <a:avLst/>
          </a:prstGeom>
          <a:noFill/>
        </p:spPr>
        <p:txBody>
          <a:bodyPr wrap="square" rtlCol="0">
            <a:spAutoFit/>
          </a:bodyPr>
          <a:lstStyle/>
          <a:p>
            <a:r>
              <a:rPr lang="en-US" sz="1200" b="1" i="1" dirty="0"/>
              <a:t>*</a:t>
            </a:r>
            <a:r>
              <a:rPr lang="en-US" sz="1200" b="1" i="1" dirty="0">
                <a:latin typeface="Arial" panose="020B0604020202020204" pitchFamily="34" charset="0"/>
                <a:cs typeface="Arial" panose="020B0604020202020204" pitchFamily="34" charset="0"/>
              </a:rPr>
              <a:t>Redirected to Street Maintenance</a:t>
            </a:r>
          </a:p>
          <a:p>
            <a:endParaRPr lang="en-US" sz="1200" b="1" i="1" dirty="0"/>
          </a:p>
        </p:txBody>
      </p:sp>
      <p:graphicFrame>
        <p:nvGraphicFramePr>
          <p:cNvPr id="11" name="Table 10">
            <a:extLst>
              <a:ext uri="{FF2B5EF4-FFF2-40B4-BE49-F238E27FC236}">
                <a16:creationId xmlns:a16="http://schemas.microsoft.com/office/drawing/2014/main" id="{61E0324D-E793-428A-B413-EE7791679701}"/>
              </a:ext>
            </a:extLst>
          </p:cNvPr>
          <p:cNvGraphicFramePr>
            <a:graphicFrameLocks noGrp="1"/>
          </p:cNvGraphicFramePr>
          <p:nvPr>
            <p:extLst>
              <p:ext uri="{D42A27DB-BD31-4B8C-83A1-F6EECF244321}">
                <p14:modId xmlns:p14="http://schemas.microsoft.com/office/powerpoint/2010/main" val="4225408249"/>
              </p:ext>
            </p:extLst>
          </p:nvPr>
        </p:nvGraphicFramePr>
        <p:xfrm>
          <a:off x="252755" y="2927625"/>
          <a:ext cx="8638485" cy="3326814"/>
        </p:xfrm>
        <a:graphic>
          <a:graphicData uri="http://schemas.openxmlformats.org/drawingml/2006/table">
            <a:tbl>
              <a:tblPr firstRow="1" bandRow="1">
                <a:tableStyleId>{69C7853C-536D-4A76-A0AE-DD22124D55A5}</a:tableStyleId>
              </a:tblPr>
              <a:tblGrid>
                <a:gridCol w="1523685">
                  <a:extLst>
                    <a:ext uri="{9D8B030D-6E8A-4147-A177-3AD203B41FA5}">
                      <a16:colId xmlns:a16="http://schemas.microsoft.com/office/drawing/2014/main" val="20000"/>
                    </a:ext>
                  </a:extLst>
                </a:gridCol>
                <a:gridCol w="5652055">
                  <a:extLst>
                    <a:ext uri="{9D8B030D-6E8A-4147-A177-3AD203B41FA5}">
                      <a16:colId xmlns:a16="http://schemas.microsoft.com/office/drawing/2014/main" val="20001"/>
                    </a:ext>
                  </a:extLst>
                </a:gridCol>
                <a:gridCol w="1462745">
                  <a:extLst>
                    <a:ext uri="{9D8B030D-6E8A-4147-A177-3AD203B41FA5}">
                      <a16:colId xmlns:a16="http://schemas.microsoft.com/office/drawing/2014/main" val="20002"/>
                    </a:ext>
                  </a:extLst>
                </a:gridCol>
              </a:tblGrid>
              <a:tr h="448565">
                <a:tc gridSpan="3">
                  <a:txBody>
                    <a:bodyPr/>
                    <a:lstStyle/>
                    <a:p>
                      <a:pPr algn="ctr"/>
                      <a:r>
                        <a:rPr lang="en-US" sz="2200" dirty="0">
                          <a:latin typeface="Arial" panose="020B0604020202020204" pitchFamily="34" charset="0"/>
                          <a:cs typeface="Arial" panose="020B0604020202020204" pitchFamily="34" charset="0"/>
                        </a:rPr>
                        <a:t>Significant General Fund Changes in Previous Budgets</a:t>
                      </a:r>
                    </a:p>
                  </a:txBody>
                  <a:tcPr marL="106403" marR="106403" marT="53201" marB="53201"/>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27160">
                <a:tc>
                  <a:txBody>
                    <a:bodyPr/>
                    <a:lstStyle/>
                    <a:p>
                      <a:r>
                        <a:rPr lang="en-US" sz="2000" dirty="0">
                          <a:solidFill>
                            <a:srgbClr val="0B74AA"/>
                          </a:solidFill>
                          <a:latin typeface="Arial" panose="020B0604020202020204" pitchFamily="34" charset="0"/>
                          <a:cs typeface="Arial" panose="020B0604020202020204" pitchFamily="34" charset="0"/>
                        </a:rPr>
                        <a:t>2018</a:t>
                      </a:r>
                    </a:p>
                  </a:txBody>
                  <a:tcPr marL="106403" marR="106403" marT="53201" marB="53201">
                    <a:solidFill>
                      <a:schemeClr val="bg1">
                        <a:lumMod val="95000"/>
                      </a:schemeClr>
                    </a:solidFill>
                  </a:tcPr>
                </a:tc>
                <a:tc>
                  <a:txBody>
                    <a:bodyPr/>
                    <a:lstStyle/>
                    <a:p>
                      <a:r>
                        <a:rPr lang="en-US" sz="2000" dirty="0">
                          <a:solidFill>
                            <a:srgbClr val="0A74AA"/>
                          </a:solidFill>
                          <a:latin typeface="Arial" panose="020B0604020202020204" pitchFamily="34" charset="0"/>
                          <a:cs typeface="Arial" panose="020B0604020202020204" pitchFamily="34" charset="0"/>
                        </a:rPr>
                        <a:t>Right Track – One-time resource to supplement loss of state funding for YJ1 youth wages</a:t>
                      </a:r>
                    </a:p>
                  </a:txBody>
                  <a:tcPr marL="106403" marR="106403" marT="53201" marB="53201">
                    <a:solidFill>
                      <a:schemeClr val="bg1">
                        <a:lumMod val="95000"/>
                      </a:schemeClr>
                    </a:solidFill>
                  </a:tcPr>
                </a:tc>
                <a:tc>
                  <a:txBody>
                    <a:bodyPr/>
                    <a:lstStyle/>
                    <a:p>
                      <a:r>
                        <a:rPr lang="en-US" sz="2000" dirty="0">
                          <a:solidFill>
                            <a:srgbClr val="0B74AA"/>
                          </a:solidFill>
                          <a:latin typeface="Arial" panose="020B0604020202020204" pitchFamily="34" charset="0"/>
                          <a:cs typeface="Arial" panose="020B0604020202020204" pitchFamily="34" charset="0"/>
                        </a:rPr>
                        <a:t>$200,000</a:t>
                      </a:r>
                    </a:p>
                  </a:txBody>
                  <a:tcPr marL="106403" marR="106403" marT="53201" marB="53201">
                    <a:solidFill>
                      <a:schemeClr val="bg1">
                        <a:lumMod val="95000"/>
                      </a:schemeClr>
                    </a:solidFill>
                  </a:tcPr>
                </a:tc>
                <a:extLst>
                  <a:ext uri="{0D108BD9-81ED-4DB2-BD59-A6C34878D82A}">
                    <a16:rowId xmlns:a16="http://schemas.microsoft.com/office/drawing/2014/main" val="10001"/>
                  </a:ext>
                </a:extLst>
              </a:tr>
              <a:tr h="1036709">
                <a:tc>
                  <a:txBody>
                    <a:bodyPr/>
                    <a:lstStyle/>
                    <a:p>
                      <a:r>
                        <a:rPr lang="en-US" sz="2000" dirty="0">
                          <a:solidFill>
                            <a:srgbClr val="0070C0"/>
                          </a:solidFill>
                          <a:latin typeface="Arial" panose="020B0604020202020204" pitchFamily="34" charset="0"/>
                          <a:cs typeface="Arial" panose="020B0604020202020204" pitchFamily="34" charset="0"/>
                        </a:rPr>
                        <a:t>2018</a:t>
                      </a:r>
                    </a:p>
                  </a:txBody>
                  <a:tcPr marL="106403" marR="106403" marT="53201" marB="53201">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Capital Projects – One-time predesign funding for staff to work on planning for specific capital projects outlined by City Council</a:t>
                      </a:r>
                    </a:p>
                  </a:txBody>
                  <a:tcPr marL="106403" marR="106403" marT="53201" marB="53201">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$100,000</a:t>
                      </a:r>
                    </a:p>
                    <a:p>
                      <a:endParaRPr lang="en-US" sz="2000" dirty="0">
                        <a:solidFill>
                          <a:srgbClr val="0070C0"/>
                        </a:solidFill>
                        <a:latin typeface="Arial" panose="020B0604020202020204" pitchFamily="34" charset="0"/>
                        <a:cs typeface="Arial" panose="020B0604020202020204" pitchFamily="34" charset="0"/>
                      </a:endParaRPr>
                    </a:p>
                    <a:p>
                      <a:endParaRPr lang="en-US" sz="2000" dirty="0">
                        <a:solidFill>
                          <a:srgbClr val="0070C0"/>
                        </a:solidFill>
                        <a:latin typeface="Arial" panose="020B0604020202020204" pitchFamily="34" charset="0"/>
                        <a:cs typeface="Arial" panose="020B0604020202020204" pitchFamily="34" charset="0"/>
                      </a:endParaRPr>
                    </a:p>
                  </a:txBody>
                  <a:tcPr marL="106403" marR="106403" marT="53201" marB="53201">
                    <a:solidFill>
                      <a:schemeClr val="bg1">
                        <a:lumMod val="95000"/>
                      </a:schemeClr>
                    </a:solidFill>
                  </a:tcPr>
                </a:tc>
                <a:extLst>
                  <a:ext uri="{0D108BD9-81ED-4DB2-BD59-A6C34878D82A}">
                    <a16:rowId xmlns:a16="http://schemas.microsoft.com/office/drawing/2014/main" val="10002"/>
                  </a:ext>
                </a:extLst>
              </a:tr>
              <a:tr h="402415">
                <a:tc>
                  <a:txBody>
                    <a:bodyPr/>
                    <a:lstStyle/>
                    <a:p>
                      <a:r>
                        <a:rPr lang="en-US" sz="2000" dirty="0">
                          <a:solidFill>
                            <a:srgbClr val="0070C0"/>
                          </a:solidFill>
                          <a:latin typeface="Arial" panose="020B0604020202020204" pitchFamily="34" charset="0"/>
                          <a:cs typeface="Arial" panose="020B0604020202020204" pitchFamily="34" charset="0"/>
                        </a:rPr>
                        <a:t>2017</a:t>
                      </a:r>
                    </a:p>
                  </a:txBody>
                  <a:tcPr>
                    <a:solidFill>
                      <a:schemeClr val="accent1">
                        <a:lumMod val="40000"/>
                        <a:lumOff val="60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Additional Recreation Services Programming</a:t>
                      </a:r>
                    </a:p>
                  </a:txBody>
                  <a:tcPr>
                    <a:solidFill>
                      <a:schemeClr val="accent1">
                        <a:lumMod val="40000"/>
                        <a:lumOff val="60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$158,167</a:t>
                      </a:r>
                    </a:p>
                  </a:txBody>
                  <a:tcPr>
                    <a:solidFill>
                      <a:schemeClr val="accent1">
                        <a:lumMod val="40000"/>
                        <a:lumOff val="60000"/>
                      </a:schemeClr>
                    </a:solidFill>
                  </a:tcPr>
                </a:tc>
                <a:extLst>
                  <a:ext uri="{0D108BD9-81ED-4DB2-BD59-A6C34878D82A}">
                    <a16:rowId xmlns:a16="http://schemas.microsoft.com/office/drawing/2014/main" val="4238078594"/>
                  </a:ext>
                </a:extLst>
              </a:tr>
              <a:tr h="711965">
                <a:tc>
                  <a:txBody>
                    <a:bodyPr/>
                    <a:lstStyle/>
                    <a:p>
                      <a:r>
                        <a:rPr lang="en-US" sz="2000" dirty="0">
                          <a:solidFill>
                            <a:srgbClr val="0070C0"/>
                          </a:solidFill>
                          <a:latin typeface="Arial" panose="020B0604020202020204" pitchFamily="34" charset="0"/>
                          <a:cs typeface="Arial" panose="020B0604020202020204" pitchFamily="34" charset="0"/>
                        </a:rPr>
                        <a:t>2017</a:t>
                      </a:r>
                    </a:p>
                  </a:txBody>
                  <a:tcPr>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Right Track (one time in 2017, made ongoing in 2018)</a:t>
                      </a:r>
                    </a:p>
                  </a:txBody>
                  <a:tcPr>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$125,000</a:t>
                      </a:r>
                    </a:p>
                  </a:txBody>
                  <a:tcPr>
                    <a:solidFill>
                      <a:schemeClr val="bg1">
                        <a:lumMod val="95000"/>
                      </a:schemeClr>
                    </a:solidFill>
                  </a:tcPr>
                </a:tc>
                <a:extLst>
                  <a:ext uri="{0D108BD9-81ED-4DB2-BD59-A6C34878D82A}">
                    <a16:rowId xmlns:a16="http://schemas.microsoft.com/office/drawing/2014/main" val="2771011117"/>
                  </a:ext>
                </a:extLst>
              </a:tr>
            </a:tbl>
          </a:graphicData>
        </a:graphic>
      </p:graphicFrame>
      <p:graphicFrame>
        <p:nvGraphicFramePr>
          <p:cNvPr id="7" name="Table 6">
            <a:extLst>
              <a:ext uri="{FF2B5EF4-FFF2-40B4-BE49-F238E27FC236}">
                <a16:creationId xmlns:a16="http://schemas.microsoft.com/office/drawing/2014/main" id="{1E30C34F-CF4E-44F9-B6CF-AA8A5D5F0B08}"/>
              </a:ext>
            </a:extLst>
          </p:cNvPr>
          <p:cNvGraphicFramePr>
            <a:graphicFrameLocks noGrp="1"/>
          </p:cNvGraphicFramePr>
          <p:nvPr>
            <p:extLst>
              <p:ext uri="{D42A27DB-BD31-4B8C-83A1-F6EECF244321}">
                <p14:modId xmlns:p14="http://schemas.microsoft.com/office/powerpoint/2010/main" val="3270561225"/>
              </p:ext>
            </p:extLst>
          </p:nvPr>
        </p:nvGraphicFramePr>
        <p:xfrm>
          <a:off x="252755" y="706714"/>
          <a:ext cx="8638485" cy="2037258"/>
        </p:xfrm>
        <a:graphic>
          <a:graphicData uri="http://schemas.openxmlformats.org/drawingml/2006/table">
            <a:tbl>
              <a:tblPr firstRow="1" bandRow="1">
                <a:tableStyleId>{69C7853C-536D-4A76-A0AE-DD22124D55A5}</a:tableStyleId>
              </a:tblPr>
              <a:tblGrid>
                <a:gridCol w="2056812">
                  <a:extLst>
                    <a:ext uri="{9D8B030D-6E8A-4147-A177-3AD203B41FA5}">
                      <a16:colId xmlns:a16="http://schemas.microsoft.com/office/drawing/2014/main" val="20000"/>
                    </a:ext>
                  </a:extLst>
                </a:gridCol>
                <a:gridCol w="1885361">
                  <a:extLst>
                    <a:ext uri="{9D8B030D-6E8A-4147-A177-3AD203B41FA5}">
                      <a16:colId xmlns:a16="http://schemas.microsoft.com/office/drawing/2014/main" val="20001"/>
                    </a:ext>
                  </a:extLst>
                </a:gridCol>
                <a:gridCol w="1696825">
                  <a:extLst>
                    <a:ext uri="{9D8B030D-6E8A-4147-A177-3AD203B41FA5}">
                      <a16:colId xmlns:a16="http://schemas.microsoft.com/office/drawing/2014/main" val="20002"/>
                    </a:ext>
                  </a:extLst>
                </a:gridCol>
                <a:gridCol w="1772239">
                  <a:extLst>
                    <a:ext uri="{9D8B030D-6E8A-4147-A177-3AD203B41FA5}">
                      <a16:colId xmlns:a16="http://schemas.microsoft.com/office/drawing/2014/main" val="20003"/>
                    </a:ext>
                  </a:extLst>
                </a:gridCol>
                <a:gridCol w="1227248">
                  <a:extLst>
                    <a:ext uri="{9D8B030D-6E8A-4147-A177-3AD203B41FA5}">
                      <a16:colId xmlns:a16="http://schemas.microsoft.com/office/drawing/2014/main" val="20004"/>
                    </a:ext>
                  </a:extLst>
                </a:gridCol>
              </a:tblGrid>
              <a:tr h="348479">
                <a:tc>
                  <a:txBody>
                    <a:bodyPr/>
                    <a:lstStyle/>
                    <a:p>
                      <a:pPr algn="ctr"/>
                      <a:endParaRPr lang="en-US" sz="2300" dirty="0">
                        <a:latin typeface="Arial" panose="020B0604020202020204" pitchFamily="34" charset="0"/>
                        <a:cs typeface="Arial" panose="020B0604020202020204" pitchFamily="34" charset="0"/>
                      </a:endParaRPr>
                    </a:p>
                  </a:txBody>
                  <a:tcPr marL="106403" marR="106403" marT="53201" marB="53201"/>
                </a:tc>
                <a:tc>
                  <a:txBody>
                    <a:bodyPr/>
                    <a:lstStyle/>
                    <a:p>
                      <a:pPr algn="ctr"/>
                      <a:r>
                        <a:rPr lang="en-US" sz="1900" dirty="0">
                          <a:latin typeface="Arial" panose="020B0604020202020204" pitchFamily="34" charset="0"/>
                          <a:cs typeface="Arial" panose="020B0604020202020204" pitchFamily="34" charset="0"/>
                        </a:rPr>
                        <a:t>2018 Adopted</a:t>
                      </a:r>
                    </a:p>
                  </a:txBody>
                  <a:tcPr marL="106403" marR="106403" marT="53201" marB="53201"/>
                </a:tc>
                <a:tc>
                  <a:txBody>
                    <a:bodyPr/>
                    <a:lstStyle/>
                    <a:p>
                      <a:pPr algn="ctr"/>
                      <a:r>
                        <a:rPr lang="en-US" sz="1900" dirty="0">
                          <a:latin typeface="Arial" panose="020B0604020202020204" pitchFamily="34" charset="0"/>
                          <a:cs typeface="Arial" panose="020B0604020202020204" pitchFamily="34" charset="0"/>
                        </a:rPr>
                        <a:t>2019</a:t>
                      </a:r>
                      <a:r>
                        <a:rPr lang="en-US" sz="1900" baseline="0" dirty="0">
                          <a:latin typeface="Arial" panose="020B0604020202020204" pitchFamily="34" charset="0"/>
                          <a:cs typeface="Arial" panose="020B0604020202020204" pitchFamily="34" charset="0"/>
                        </a:rPr>
                        <a:t> Current</a:t>
                      </a:r>
                      <a:endParaRPr lang="en-US" sz="1900" dirty="0">
                        <a:latin typeface="Arial" panose="020B0604020202020204" pitchFamily="34" charset="0"/>
                        <a:cs typeface="Arial" panose="020B0604020202020204" pitchFamily="34" charset="0"/>
                      </a:endParaRPr>
                    </a:p>
                  </a:txBody>
                  <a:tcPr marL="106403" marR="106403" marT="53201" marB="53201"/>
                </a:tc>
                <a:tc>
                  <a:txBody>
                    <a:bodyPr/>
                    <a:lstStyle/>
                    <a:p>
                      <a:pPr algn="ctr"/>
                      <a:r>
                        <a:rPr lang="en-US" sz="1900" dirty="0">
                          <a:latin typeface="Arial" panose="020B0604020202020204" pitchFamily="34" charset="0"/>
                          <a:cs typeface="Arial" panose="020B0604020202020204" pitchFamily="34" charset="0"/>
                        </a:rPr>
                        <a:t>% Change</a:t>
                      </a:r>
                    </a:p>
                  </a:txBody>
                  <a:tcPr marL="106403" marR="106403" marT="53201" marB="53201"/>
                </a:tc>
                <a:tc>
                  <a:txBody>
                    <a:bodyPr/>
                    <a:lstStyle/>
                    <a:p>
                      <a:pPr algn="ctr"/>
                      <a:r>
                        <a:rPr lang="en-US" sz="1900" dirty="0">
                          <a:latin typeface="Arial" panose="020B0604020202020204" pitchFamily="34" charset="0"/>
                          <a:cs typeface="Arial" panose="020B0604020202020204" pitchFamily="34" charset="0"/>
                        </a:rPr>
                        <a:t>FTEs</a:t>
                      </a:r>
                    </a:p>
                  </a:txBody>
                  <a:tcPr marL="106403" marR="106403" marT="53201" marB="53201"/>
                </a:tc>
                <a:extLst>
                  <a:ext uri="{0D108BD9-81ED-4DB2-BD59-A6C34878D82A}">
                    <a16:rowId xmlns:a16="http://schemas.microsoft.com/office/drawing/2014/main" val="10000"/>
                  </a:ext>
                </a:extLst>
              </a:tr>
              <a:tr h="0">
                <a:tc>
                  <a:txBody>
                    <a:bodyPr/>
                    <a:lstStyle/>
                    <a:p>
                      <a:pPr algn="l"/>
                      <a:r>
                        <a:rPr lang="en-US" sz="2200" dirty="0">
                          <a:solidFill>
                            <a:srgbClr val="0070C0"/>
                          </a:solidFill>
                          <a:latin typeface="Arial" panose="020B0604020202020204" pitchFamily="34" charset="0"/>
                          <a:cs typeface="Arial" panose="020B0604020202020204" pitchFamily="34" charset="0"/>
                        </a:rPr>
                        <a:t>General Fund</a:t>
                      </a:r>
                      <a:endParaRPr lang="en-US" sz="2200" b="0" dirty="0">
                        <a:solidFill>
                          <a:srgbClr val="0070C0"/>
                        </a:solidFill>
                        <a:latin typeface="Arial" panose="020B0604020202020204" pitchFamily="34" charset="0"/>
                        <a:cs typeface="Arial" panose="020B0604020202020204" pitchFamily="34" charset="0"/>
                      </a:endParaRPr>
                    </a:p>
                  </a:txBody>
                  <a:tcPr marL="106403" marR="106403" marT="53201" marB="53201">
                    <a:solidFill>
                      <a:schemeClr val="bg1">
                        <a:lumMod val="95000"/>
                      </a:schemeClr>
                    </a:solidFill>
                  </a:tcPr>
                </a:tc>
                <a:tc>
                  <a:txBody>
                    <a:bodyPr/>
                    <a:lstStyle/>
                    <a:p>
                      <a:pPr marL="0" marR="0" lvl="0" indent="0" algn="l" defTabSz="975390" rtl="0" eaLnBrk="1" fontAlgn="auto" latinLnBrk="0" hangingPunct="1">
                        <a:lnSpc>
                          <a:spcPct val="100000"/>
                        </a:lnSpc>
                        <a:spcBef>
                          <a:spcPts val="0"/>
                        </a:spcBef>
                        <a:spcAft>
                          <a:spcPts val="0"/>
                        </a:spcAft>
                        <a:buClrTx/>
                        <a:buSzTx/>
                        <a:buFontTx/>
                        <a:buNone/>
                        <a:tabLst/>
                        <a:defRPr/>
                      </a:pPr>
                      <a:r>
                        <a:rPr lang="en-US" sz="2000" dirty="0">
                          <a:solidFill>
                            <a:srgbClr val="0070C0"/>
                          </a:solidFill>
                          <a:latin typeface="Arial" panose="020B0604020202020204" pitchFamily="34" charset="0"/>
                          <a:cs typeface="Arial" panose="020B0604020202020204" pitchFamily="34" charset="0"/>
                        </a:rPr>
                        <a:t>$34,906,856</a:t>
                      </a:r>
                    </a:p>
                  </a:txBody>
                  <a:tcPr marL="106403" marR="106403" marT="53201" marB="53201">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$38,512,977</a:t>
                      </a:r>
                    </a:p>
                  </a:txBody>
                  <a:tcPr marL="106403" marR="106403" marT="53201" marB="53201">
                    <a:solidFill>
                      <a:schemeClr val="bg1">
                        <a:lumMod val="95000"/>
                      </a:schemeClr>
                    </a:solidFill>
                  </a:tcPr>
                </a:tc>
                <a:tc>
                  <a:txBody>
                    <a:bodyPr/>
                    <a:lstStyle/>
                    <a:p>
                      <a:pPr algn="ctr"/>
                      <a:r>
                        <a:rPr lang="en-US" sz="2000" dirty="0">
                          <a:solidFill>
                            <a:srgbClr val="0070C0"/>
                          </a:solidFill>
                          <a:latin typeface="Arial" panose="020B0604020202020204" pitchFamily="34" charset="0"/>
                          <a:cs typeface="Arial" panose="020B0604020202020204" pitchFamily="34" charset="0"/>
                        </a:rPr>
                        <a:t>10.3</a:t>
                      </a:r>
                    </a:p>
                  </a:txBody>
                  <a:tcPr marL="106403" marR="106403" marT="53201" marB="53201">
                    <a:solidFill>
                      <a:schemeClr val="bg1">
                        <a:lumMod val="9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354.25</a:t>
                      </a:r>
                    </a:p>
                    <a:p>
                      <a:endParaRPr lang="en-US" sz="2000" dirty="0">
                        <a:solidFill>
                          <a:srgbClr val="0070C0"/>
                        </a:solidFill>
                        <a:latin typeface="Arial" panose="020B0604020202020204" pitchFamily="34" charset="0"/>
                        <a:cs typeface="Arial" panose="020B0604020202020204" pitchFamily="34" charset="0"/>
                      </a:endParaRPr>
                    </a:p>
                  </a:txBody>
                  <a:tcPr marL="106403" marR="106403" marT="53201" marB="53201">
                    <a:solidFill>
                      <a:schemeClr val="bg1">
                        <a:lumMod val="95000"/>
                      </a:schemeClr>
                    </a:solidFill>
                  </a:tcPr>
                </a:tc>
                <a:extLst>
                  <a:ext uri="{0D108BD9-81ED-4DB2-BD59-A6C34878D82A}">
                    <a16:rowId xmlns:a16="http://schemas.microsoft.com/office/drawing/2014/main" val="10001"/>
                  </a:ext>
                </a:extLst>
              </a:tr>
              <a:tr h="453132">
                <a:tc>
                  <a:txBody>
                    <a:bodyPr/>
                    <a:lstStyle/>
                    <a:p>
                      <a:pPr algn="l"/>
                      <a:r>
                        <a:rPr lang="en-US" sz="2200" dirty="0">
                          <a:solidFill>
                            <a:srgbClr val="0070C0"/>
                          </a:solidFill>
                          <a:latin typeface="Arial" panose="020B0604020202020204" pitchFamily="34" charset="0"/>
                          <a:cs typeface="Arial" panose="020B0604020202020204" pitchFamily="34" charset="0"/>
                        </a:rPr>
                        <a:t>Special Funds</a:t>
                      </a:r>
                      <a:endParaRPr lang="en-US" sz="2200" b="0" dirty="0">
                        <a:solidFill>
                          <a:srgbClr val="0070C0"/>
                        </a:solidFill>
                        <a:latin typeface="Arial" panose="020B0604020202020204" pitchFamily="34" charset="0"/>
                        <a:cs typeface="Arial" panose="020B0604020202020204" pitchFamily="34" charset="0"/>
                      </a:endParaRPr>
                    </a:p>
                  </a:txBody>
                  <a:tcPr marL="106403" marR="106403" marT="53201" marB="53201">
                    <a:solidFill>
                      <a:srgbClr val="FFFF00"/>
                    </a:solidFill>
                  </a:tcPr>
                </a:tc>
                <a:tc>
                  <a:txBody>
                    <a:bodyPr/>
                    <a:lstStyle/>
                    <a:p>
                      <a:pPr marL="0" marR="0" lvl="0" indent="0" algn="l" defTabSz="975390" rtl="0" eaLnBrk="1" fontAlgn="auto" latinLnBrk="0" hangingPunct="1">
                        <a:lnSpc>
                          <a:spcPct val="100000"/>
                        </a:lnSpc>
                        <a:spcBef>
                          <a:spcPts val="0"/>
                        </a:spcBef>
                        <a:spcAft>
                          <a:spcPts val="0"/>
                        </a:spcAft>
                        <a:buClrTx/>
                        <a:buSzTx/>
                        <a:buFontTx/>
                        <a:buNone/>
                        <a:tabLst/>
                        <a:defRPr/>
                      </a:pPr>
                      <a:r>
                        <a:rPr lang="en-US" sz="2000" dirty="0">
                          <a:solidFill>
                            <a:srgbClr val="0070C0"/>
                          </a:solidFill>
                          <a:latin typeface="Arial" panose="020B0604020202020204" pitchFamily="34" charset="0"/>
                          <a:cs typeface="Arial" panose="020B0604020202020204" pitchFamily="34" charset="0"/>
                        </a:rPr>
                        <a:t>$25,900,815</a:t>
                      </a:r>
                    </a:p>
                  </a:txBody>
                  <a:tcPr marL="106403" marR="106403" marT="53201" marB="53201">
                    <a:solidFill>
                      <a:srgbClr val="FFFF00"/>
                    </a:solidFill>
                  </a:tcPr>
                </a:tc>
                <a:tc>
                  <a:txBody>
                    <a:bodyPr/>
                    <a:lstStyle/>
                    <a:p>
                      <a:r>
                        <a:rPr lang="en-US" sz="2000" dirty="0">
                          <a:solidFill>
                            <a:srgbClr val="0070C0"/>
                          </a:solidFill>
                          <a:latin typeface="Arial" panose="020B0604020202020204" pitchFamily="34" charset="0"/>
                          <a:cs typeface="Arial" panose="020B0604020202020204" pitchFamily="34" charset="0"/>
                        </a:rPr>
                        <a:t>$25,147,413</a:t>
                      </a:r>
                    </a:p>
                  </a:txBody>
                  <a:tcPr marL="106403" marR="106403" marT="53201" marB="53201">
                    <a:solidFill>
                      <a:srgbClr val="FFFF00"/>
                    </a:solidFill>
                  </a:tcPr>
                </a:tc>
                <a:tc>
                  <a:txBody>
                    <a:bodyPr/>
                    <a:lstStyle/>
                    <a:p>
                      <a:pPr algn="ctr"/>
                      <a:r>
                        <a:rPr lang="en-US" sz="2000" dirty="0">
                          <a:solidFill>
                            <a:srgbClr val="0070C0"/>
                          </a:solidFill>
                          <a:latin typeface="Arial" panose="020B0604020202020204" pitchFamily="34" charset="0"/>
                          <a:cs typeface="Arial" panose="020B0604020202020204" pitchFamily="34" charset="0"/>
                        </a:rPr>
                        <a:t>-2.9</a:t>
                      </a:r>
                    </a:p>
                  </a:txBody>
                  <a:tcPr marL="106403" marR="106403" marT="53201" marB="53201">
                    <a:solidFill>
                      <a:srgbClr val="FFFF00"/>
                    </a:solidFill>
                  </a:tcPr>
                </a:tc>
                <a:tc>
                  <a:txBody>
                    <a:bodyPr/>
                    <a:lstStyle/>
                    <a:p>
                      <a:r>
                        <a:rPr lang="en-US" sz="2000" dirty="0">
                          <a:solidFill>
                            <a:srgbClr val="0070C0"/>
                          </a:solidFill>
                          <a:latin typeface="Arial" panose="020B0604020202020204" pitchFamily="34" charset="0"/>
                          <a:cs typeface="Arial" panose="020B0604020202020204" pitchFamily="34" charset="0"/>
                        </a:rPr>
                        <a:t>209.03</a:t>
                      </a:r>
                    </a:p>
                  </a:txBody>
                  <a:tcPr marL="106403" marR="106403" marT="53201" marB="53201">
                    <a:solidFill>
                      <a:srgbClr val="FFFF00"/>
                    </a:solidFill>
                  </a:tcPr>
                </a:tc>
                <a:extLst>
                  <a:ext uri="{0D108BD9-81ED-4DB2-BD59-A6C34878D82A}">
                    <a16:rowId xmlns:a16="http://schemas.microsoft.com/office/drawing/2014/main" val="10002"/>
                  </a:ext>
                </a:extLst>
              </a:tr>
              <a:tr h="3956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0070C0"/>
                          </a:solidFill>
                          <a:latin typeface="Arial" panose="020B0604020202020204" pitchFamily="34" charset="0"/>
                          <a:cs typeface="Arial" panose="020B0604020202020204" pitchFamily="34" charset="0"/>
                        </a:rPr>
                        <a:t>Total:</a:t>
                      </a:r>
                      <a:r>
                        <a:rPr lang="en-US" sz="2000" baseline="0" dirty="0">
                          <a:solidFill>
                            <a:srgbClr val="0070C0"/>
                          </a:solidFill>
                          <a:latin typeface="Arial" panose="020B0604020202020204" pitchFamily="34" charset="0"/>
                          <a:cs typeface="Arial" panose="020B0604020202020204" pitchFamily="34" charset="0"/>
                        </a:rPr>
                        <a:t> </a:t>
                      </a:r>
                      <a:endParaRPr lang="en-US" sz="2000" b="1" dirty="0">
                        <a:solidFill>
                          <a:srgbClr val="0070C0"/>
                        </a:solidFill>
                        <a:latin typeface="Arial" panose="020B0604020202020204" pitchFamily="34" charset="0"/>
                        <a:cs typeface="Arial" panose="020B0604020202020204" pitchFamily="34" charset="0"/>
                      </a:endParaRPr>
                    </a:p>
                  </a:txBody>
                  <a:tcPr marL="106403" marR="106403" marT="53201" marB="53201">
                    <a:solidFill>
                      <a:schemeClr val="bg1">
                        <a:lumMod val="8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$60,807,671</a:t>
                      </a:r>
                    </a:p>
                  </a:txBody>
                  <a:tcPr marL="106403" marR="106403" marT="53201" marB="53201">
                    <a:solidFill>
                      <a:schemeClr val="bg1">
                        <a:lumMod val="8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$63,660,390</a:t>
                      </a:r>
                    </a:p>
                  </a:txBody>
                  <a:tcPr marL="106403" marR="106403" marT="53201" marB="53201">
                    <a:solidFill>
                      <a:schemeClr val="bg1">
                        <a:lumMod val="85000"/>
                      </a:schemeClr>
                    </a:solidFill>
                  </a:tcPr>
                </a:tc>
                <a:tc>
                  <a:txBody>
                    <a:bodyPr/>
                    <a:lstStyle/>
                    <a:p>
                      <a:pPr algn="ctr"/>
                      <a:r>
                        <a:rPr lang="en-US" sz="2000" dirty="0">
                          <a:solidFill>
                            <a:srgbClr val="0070C0"/>
                          </a:solidFill>
                          <a:latin typeface="Arial" panose="020B0604020202020204" pitchFamily="34" charset="0"/>
                          <a:cs typeface="Arial" panose="020B0604020202020204" pitchFamily="34" charset="0"/>
                        </a:rPr>
                        <a:t>4.7%</a:t>
                      </a:r>
                    </a:p>
                  </a:txBody>
                  <a:tcPr marL="106403" marR="106403" marT="53201" marB="53201">
                    <a:solidFill>
                      <a:schemeClr val="bg1">
                        <a:lumMod val="85000"/>
                      </a:schemeClr>
                    </a:solidFill>
                  </a:tcPr>
                </a:tc>
                <a:tc>
                  <a:txBody>
                    <a:bodyPr/>
                    <a:lstStyle/>
                    <a:p>
                      <a:r>
                        <a:rPr lang="en-US" sz="2000" dirty="0">
                          <a:solidFill>
                            <a:srgbClr val="0070C0"/>
                          </a:solidFill>
                          <a:latin typeface="Arial" panose="020B0604020202020204" pitchFamily="34" charset="0"/>
                          <a:cs typeface="Arial" panose="020B0604020202020204" pitchFamily="34" charset="0"/>
                        </a:rPr>
                        <a:t>563.28</a:t>
                      </a:r>
                    </a:p>
                  </a:txBody>
                  <a:tcPr marL="106403" marR="106403" marT="53201" marB="53201">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9549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33" dirty="0">
                <a:solidFill>
                  <a:srgbClr val="54BA6C"/>
                </a:solidFill>
              </a:rPr>
              <a:t>Financial Summary – Grants</a:t>
            </a:r>
            <a:endParaRPr lang="en-US" sz="3633" dirty="0"/>
          </a:p>
        </p:txBody>
      </p:sp>
      <p:sp>
        <p:nvSpPr>
          <p:cNvPr id="3" name="Slide Number Placeholder 2"/>
          <p:cNvSpPr>
            <a:spLocks noGrp="1"/>
          </p:cNvSpPr>
          <p:nvPr>
            <p:ph type="sldNum" sz="quarter" idx="10"/>
          </p:nvPr>
        </p:nvSpPr>
        <p:spPr/>
        <p:txBody>
          <a:bodyPr/>
          <a:lstStyle/>
          <a:p>
            <a:fld id="{B0624E5A-288E-40FD-AFC6-C4611E06B90B}" type="slidenum">
              <a:rPr lang="en-US" smtClean="0"/>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48389817"/>
              </p:ext>
            </p:extLst>
          </p:nvPr>
        </p:nvGraphicFramePr>
        <p:xfrm>
          <a:off x="305984" y="938899"/>
          <a:ext cx="8223809" cy="2653140"/>
        </p:xfrm>
        <a:graphic>
          <a:graphicData uri="http://schemas.openxmlformats.org/drawingml/2006/table">
            <a:tbl>
              <a:tblPr firstRow="1" bandRow="1">
                <a:tableStyleId>{69C7853C-536D-4A76-A0AE-DD22124D55A5}</a:tableStyleId>
              </a:tblPr>
              <a:tblGrid>
                <a:gridCol w="1843122">
                  <a:extLst>
                    <a:ext uri="{9D8B030D-6E8A-4147-A177-3AD203B41FA5}">
                      <a16:colId xmlns:a16="http://schemas.microsoft.com/office/drawing/2014/main" val="20000"/>
                    </a:ext>
                  </a:extLst>
                </a:gridCol>
                <a:gridCol w="1564164">
                  <a:extLst>
                    <a:ext uri="{9D8B030D-6E8A-4147-A177-3AD203B41FA5}">
                      <a16:colId xmlns:a16="http://schemas.microsoft.com/office/drawing/2014/main" val="20001"/>
                    </a:ext>
                  </a:extLst>
                </a:gridCol>
                <a:gridCol w="1713604">
                  <a:extLst>
                    <a:ext uri="{9D8B030D-6E8A-4147-A177-3AD203B41FA5}">
                      <a16:colId xmlns:a16="http://schemas.microsoft.com/office/drawing/2014/main" val="20002"/>
                    </a:ext>
                  </a:extLst>
                </a:gridCol>
                <a:gridCol w="1658308">
                  <a:extLst>
                    <a:ext uri="{9D8B030D-6E8A-4147-A177-3AD203B41FA5}">
                      <a16:colId xmlns:a16="http://schemas.microsoft.com/office/drawing/2014/main" val="20003"/>
                    </a:ext>
                  </a:extLst>
                </a:gridCol>
                <a:gridCol w="1444611">
                  <a:extLst>
                    <a:ext uri="{9D8B030D-6E8A-4147-A177-3AD203B41FA5}">
                      <a16:colId xmlns:a16="http://schemas.microsoft.com/office/drawing/2014/main" val="20004"/>
                    </a:ext>
                  </a:extLst>
                </a:gridCol>
              </a:tblGrid>
              <a:tr h="305066">
                <a:tc>
                  <a:txBody>
                    <a:bodyPr/>
                    <a:lstStyle/>
                    <a:p>
                      <a:pPr algn="ctr"/>
                      <a:endParaRPr lang="en-US" sz="1900" dirty="0">
                        <a:latin typeface="Arial" panose="020B0604020202020204" pitchFamily="34" charset="0"/>
                        <a:cs typeface="Arial" panose="020B0604020202020204" pitchFamily="34" charset="0"/>
                      </a:endParaRPr>
                    </a:p>
                  </a:txBody>
                  <a:tcPr marL="88669" marR="88669" marT="44334" marB="44334"/>
                </a:tc>
                <a:tc>
                  <a:txBody>
                    <a:bodyPr/>
                    <a:lstStyle/>
                    <a:p>
                      <a:pPr algn="ctr"/>
                      <a:r>
                        <a:rPr lang="en-US" sz="1600" dirty="0">
                          <a:latin typeface="Arial" panose="020B0604020202020204" pitchFamily="34" charset="0"/>
                          <a:cs typeface="Arial" panose="020B0604020202020204" pitchFamily="34" charset="0"/>
                        </a:rPr>
                        <a:t>Duration</a:t>
                      </a:r>
                    </a:p>
                  </a:txBody>
                  <a:tcPr marL="88669" marR="88669" marT="44334" marB="44334"/>
                </a:tc>
                <a:tc>
                  <a:txBody>
                    <a:bodyPr/>
                    <a:lstStyle/>
                    <a:p>
                      <a:pPr algn="ctr"/>
                      <a:r>
                        <a:rPr lang="en-US" sz="1600" dirty="0">
                          <a:latin typeface="Arial" panose="020B0604020202020204" pitchFamily="34" charset="0"/>
                          <a:cs typeface="Arial" panose="020B0604020202020204" pitchFamily="34" charset="0"/>
                        </a:rPr>
                        <a:t>Total Amount</a:t>
                      </a:r>
                    </a:p>
                  </a:txBody>
                  <a:tcPr marL="88669" marR="88669" marT="44334" marB="44334"/>
                </a:tc>
                <a:tc>
                  <a:txBody>
                    <a:bodyPr/>
                    <a:lstStyle/>
                    <a:p>
                      <a:pPr algn="ctr"/>
                      <a:r>
                        <a:rPr lang="en-US" sz="1600" dirty="0">
                          <a:latin typeface="Arial" panose="020B0604020202020204" pitchFamily="34" charset="0"/>
                          <a:cs typeface="Arial" panose="020B0604020202020204" pitchFamily="34" charset="0"/>
                        </a:rPr>
                        <a:t>2019 Amount</a:t>
                      </a:r>
                    </a:p>
                  </a:txBody>
                  <a:tcPr marL="88669" marR="88669" marT="44334" marB="44334"/>
                </a:tc>
                <a:tc>
                  <a:txBody>
                    <a:bodyPr/>
                    <a:lstStyle/>
                    <a:p>
                      <a:pPr algn="ctr"/>
                      <a:r>
                        <a:rPr lang="en-US" sz="1600" dirty="0">
                          <a:latin typeface="Arial" panose="020B0604020202020204" pitchFamily="34" charset="0"/>
                          <a:cs typeface="Arial" panose="020B0604020202020204" pitchFamily="34" charset="0"/>
                        </a:rPr>
                        <a:t>FTEs</a:t>
                      </a:r>
                    </a:p>
                  </a:txBody>
                  <a:tcPr marL="88669" marR="88669" marT="44334" marB="44334"/>
                </a:tc>
                <a:extLst>
                  <a:ext uri="{0D108BD9-81ED-4DB2-BD59-A6C34878D82A}">
                    <a16:rowId xmlns:a16="http://schemas.microsoft.com/office/drawing/2014/main" val="10000"/>
                  </a:ext>
                </a:extLst>
              </a:tr>
              <a:tr h="514032">
                <a:tc>
                  <a:txBody>
                    <a:bodyPr/>
                    <a:lstStyle/>
                    <a:p>
                      <a:pPr algn="l"/>
                      <a:r>
                        <a:rPr lang="en-US" sz="1800" b="0" dirty="0">
                          <a:solidFill>
                            <a:srgbClr val="0070C0"/>
                          </a:solidFill>
                          <a:latin typeface="Arial" panose="020B0604020202020204" pitchFamily="34" charset="0"/>
                          <a:cs typeface="Arial" panose="020B0604020202020204" pitchFamily="34" charset="0"/>
                        </a:rPr>
                        <a:t>DNR 2018 EAB Grant</a:t>
                      </a:r>
                    </a:p>
                  </a:txBody>
                  <a:tcPr marL="88669" marR="88669" marT="44334" marB="44334">
                    <a:solidFill>
                      <a:schemeClr val="bg1">
                        <a:lumMod val="95000"/>
                      </a:schemeClr>
                    </a:solidFill>
                  </a:tcPr>
                </a:tc>
                <a:tc>
                  <a:txBody>
                    <a:bodyPr/>
                    <a:lstStyle/>
                    <a:p>
                      <a:pPr algn="ctr"/>
                      <a:r>
                        <a:rPr lang="en-US" sz="1800" dirty="0">
                          <a:solidFill>
                            <a:srgbClr val="0070C0"/>
                          </a:solidFill>
                          <a:latin typeface="Arial" panose="020B0604020202020204" pitchFamily="34" charset="0"/>
                          <a:cs typeface="Arial" panose="020B0604020202020204" pitchFamily="34" charset="0"/>
                        </a:rPr>
                        <a:t>1/1/18 – 12/31/18</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$1,455,000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0.0</a:t>
                      </a:r>
                    </a:p>
                  </a:txBody>
                  <a:tcPr marL="88669" marR="88669" marT="44334" marB="44334">
                    <a:solidFill>
                      <a:schemeClr val="bg1">
                        <a:lumMod val="95000"/>
                      </a:schemeClr>
                    </a:solidFill>
                  </a:tcPr>
                </a:tc>
                <a:extLst>
                  <a:ext uri="{0D108BD9-81ED-4DB2-BD59-A6C34878D82A}">
                    <a16:rowId xmlns:a16="http://schemas.microsoft.com/office/drawing/2014/main" val="10001"/>
                  </a:ext>
                </a:extLst>
              </a:tr>
              <a:tr h="430546">
                <a:tc>
                  <a:txBody>
                    <a:bodyPr/>
                    <a:lstStyle/>
                    <a:p>
                      <a:pPr algn="l"/>
                      <a:r>
                        <a:rPr lang="en-US" sz="1800" b="0" dirty="0">
                          <a:solidFill>
                            <a:srgbClr val="0070C0"/>
                          </a:solidFill>
                          <a:latin typeface="Arial" panose="020B0604020202020204" pitchFamily="34" charset="0"/>
                          <a:cs typeface="Arial" panose="020B0604020202020204" pitchFamily="34" charset="0"/>
                        </a:rPr>
                        <a:t>MN Legacy Grant - Como</a:t>
                      </a:r>
                    </a:p>
                  </a:txBody>
                  <a:tcPr marL="88669" marR="88669" marT="44334" marB="44334">
                    <a:solidFill>
                      <a:schemeClr val="accent1">
                        <a:lumMod val="40000"/>
                        <a:lumOff val="60000"/>
                      </a:schemeClr>
                    </a:solidFill>
                  </a:tcPr>
                </a:tc>
                <a:tc>
                  <a:txBody>
                    <a:bodyPr/>
                    <a:lstStyle/>
                    <a:p>
                      <a:pPr algn="ctr"/>
                      <a:r>
                        <a:rPr lang="en-US" sz="1800" dirty="0">
                          <a:solidFill>
                            <a:srgbClr val="0070C0"/>
                          </a:solidFill>
                          <a:latin typeface="Arial" panose="020B0604020202020204" pitchFamily="34" charset="0"/>
                          <a:cs typeface="Arial" panose="020B0604020202020204" pitchFamily="34" charset="0"/>
                        </a:rPr>
                        <a:t>7/1/17 – 6/30/19</a:t>
                      </a:r>
                    </a:p>
                  </a:txBody>
                  <a:tcPr marL="88669" marR="88669" marT="44334" marB="44334">
                    <a:solidFill>
                      <a:schemeClr val="accent1">
                        <a:lumMod val="40000"/>
                        <a:lumOff val="60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$2,646,000</a:t>
                      </a:r>
                    </a:p>
                  </a:txBody>
                  <a:tcPr marL="88669" marR="88669" marT="44334" marB="44334">
                    <a:solidFill>
                      <a:schemeClr val="accent1">
                        <a:lumMod val="40000"/>
                        <a:lumOff val="60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$661,500</a:t>
                      </a:r>
                    </a:p>
                  </a:txBody>
                  <a:tcPr marL="88669" marR="88669" marT="44334" marB="44334">
                    <a:solidFill>
                      <a:schemeClr val="accent1">
                        <a:lumMod val="40000"/>
                        <a:lumOff val="60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2.3</a:t>
                      </a:r>
                    </a:p>
                  </a:txBody>
                  <a:tcPr marL="88669" marR="88669" marT="44334" marB="44334">
                    <a:solidFill>
                      <a:schemeClr val="accent1">
                        <a:lumMod val="40000"/>
                        <a:lumOff val="60000"/>
                      </a:schemeClr>
                    </a:solidFill>
                  </a:tcPr>
                </a:tc>
                <a:extLst>
                  <a:ext uri="{0D108BD9-81ED-4DB2-BD59-A6C34878D82A}">
                    <a16:rowId xmlns:a16="http://schemas.microsoft.com/office/drawing/2014/main" val="10002"/>
                  </a:ext>
                </a:extLst>
              </a:tr>
              <a:tr h="2645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70C0"/>
                          </a:solidFill>
                          <a:latin typeface="Arial" panose="020B0604020202020204" pitchFamily="34" charset="0"/>
                          <a:cs typeface="Arial" panose="020B0604020202020204" pitchFamily="34" charset="0"/>
                        </a:rPr>
                        <a:t>MN Deed Right Track</a:t>
                      </a:r>
                    </a:p>
                  </a:txBody>
                  <a:tcPr marL="88669" marR="88669" marT="44334" marB="44334">
                    <a:solidFill>
                      <a:schemeClr val="bg1">
                        <a:lumMod val="95000"/>
                      </a:schemeClr>
                    </a:solidFill>
                  </a:tcPr>
                </a:tc>
                <a:tc>
                  <a:txBody>
                    <a:bodyPr/>
                    <a:lstStyle/>
                    <a:p>
                      <a:pPr algn="ctr"/>
                      <a:r>
                        <a:rPr lang="en-US" sz="1800" dirty="0">
                          <a:solidFill>
                            <a:srgbClr val="0070C0"/>
                          </a:solidFill>
                          <a:latin typeface="Arial" panose="020B0604020202020204" pitchFamily="34" charset="0"/>
                          <a:cs typeface="Arial" panose="020B0604020202020204" pitchFamily="34" charset="0"/>
                        </a:rPr>
                        <a:t>7/1/18 – 6/30/19</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$400,000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$200,000</a:t>
                      </a:r>
                    </a:p>
                  </a:txBody>
                  <a:tcPr marL="88669" marR="88669" marT="44334" marB="44334">
                    <a:solidFill>
                      <a:schemeClr val="bg1">
                        <a:lumMod val="95000"/>
                      </a:schemeClr>
                    </a:solidFill>
                  </a:tcPr>
                </a:tc>
                <a:tc>
                  <a:txBody>
                    <a:bodyPr/>
                    <a:lstStyle/>
                    <a:p>
                      <a:r>
                        <a:rPr lang="en-US" sz="1800" b="0" u="none" dirty="0">
                          <a:solidFill>
                            <a:srgbClr val="0070C0"/>
                          </a:solidFill>
                          <a:latin typeface="Arial" panose="020B0604020202020204" pitchFamily="34" charset="0"/>
                          <a:cs typeface="Arial" panose="020B0604020202020204" pitchFamily="34" charset="0"/>
                        </a:rPr>
                        <a:t>16.2</a:t>
                      </a:r>
                    </a:p>
                  </a:txBody>
                  <a:tcPr marL="88669" marR="88669" marT="44334" marB="44334">
                    <a:solidFill>
                      <a:schemeClr val="bg1">
                        <a:lumMod val="95000"/>
                      </a:schemeClr>
                    </a:solidFill>
                  </a:tcPr>
                </a:tc>
                <a:extLst>
                  <a:ext uri="{0D108BD9-81ED-4DB2-BD59-A6C34878D82A}">
                    <a16:rowId xmlns:a16="http://schemas.microsoft.com/office/drawing/2014/main" val="1102183581"/>
                  </a:ext>
                </a:extLst>
              </a:tr>
              <a:tr h="2927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70C0"/>
                          </a:solidFill>
                          <a:latin typeface="Arial" panose="020B0604020202020204" pitchFamily="34" charset="0"/>
                          <a:cs typeface="Arial" panose="020B0604020202020204" pitchFamily="34" charset="0"/>
                        </a:rPr>
                        <a:t>Total:</a:t>
                      </a:r>
                      <a:r>
                        <a:rPr lang="en-US" sz="1800" baseline="0" dirty="0">
                          <a:solidFill>
                            <a:srgbClr val="0070C0"/>
                          </a:solidFill>
                          <a:latin typeface="Arial" panose="020B0604020202020204" pitchFamily="34" charset="0"/>
                          <a:cs typeface="Arial" panose="020B0604020202020204" pitchFamily="34" charset="0"/>
                        </a:rPr>
                        <a:t> </a:t>
                      </a:r>
                      <a:endParaRPr lang="en-US" sz="1800" b="1" dirty="0">
                        <a:solidFill>
                          <a:srgbClr val="0070C0"/>
                        </a:solidFill>
                        <a:latin typeface="Arial" panose="020B0604020202020204" pitchFamily="34" charset="0"/>
                        <a:cs typeface="Arial" panose="020B0604020202020204" pitchFamily="34" charset="0"/>
                      </a:endParaRPr>
                    </a:p>
                  </a:txBody>
                  <a:tcPr marL="88669" marR="88669" marT="44334" marB="44334">
                    <a:solidFill>
                      <a:schemeClr val="bg1">
                        <a:lumMod val="85000"/>
                      </a:schemeClr>
                    </a:solidFill>
                  </a:tcPr>
                </a:tc>
                <a:tc>
                  <a:txBody>
                    <a:bodyPr/>
                    <a:lstStyle/>
                    <a:p>
                      <a:endParaRPr lang="en-US" sz="1800" dirty="0">
                        <a:solidFill>
                          <a:srgbClr val="0070C0"/>
                        </a:solidFill>
                        <a:latin typeface="Arial" panose="020B0604020202020204" pitchFamily="34" charset="0"/>
                        <a:cs typeface="Arial" panose="020B0604020202020204" pitchFamily="34" charset="0"/>
                      </a:endParaRPr>
                    </a:p>
                  </a:txBody>
                  <a:tcPr marL="88669" marR="88669" marT="44334" marB="44334">
                    <a:solidFill>
                      <a:schemeClr val="bg1">
                        <a:lumMod val="8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$4,501,000</a:t>
                      </a:r>
                    </a:p>
                  </a:txBody>
                  <a:tcPr marL="88669" marR="88669" marT="44334" marB="44334">
                    <a:solidFill>
                      <a:schemeClr val="bg1">
                        <a:lumMod val="8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$861,500</a:t>
                      </a:r>
                    </a:p>
                  </a:txBody>
                  <a:tcPr marL="88669" marR="88669" marT="44334" marB="44334">
                    <a:solidFill>
                      <a:schemeClr val="bg1">
                        <a:lumMod val="8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22.3</a:t>
                      </a:r>
                    </a:p>
                  </a:txBody>
                  <a:tcPr marL="88669" marR="88669" marT="44334" marB="44334">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F61F4E50-BC98-44A6-B0D8-8A6A3AA1CAE6}"/>
              </a:ext>
            </a:extLst>
          </p:cNvPr>
          <p:cNvGraphicFramePr>
            <a:graphicFrameLocks noGrp="1"/>
          </p:cNvGraphicFramePr>
          <p:nvPr>
            <p:extLst>
              <p:ext uri="{D42A27DB-BD31-4B8C-83A1-F6EECF244321}">
                <p14:modId xmlns:p14="http://schemas.microsoft.com/office/powerpoint/2010/main" val="931222741"/>
              </p:ext>
            </p:extLst>
          </p:nvPr>
        </p:nvGraphicFramePr>
        <p:xfrm>
          <a:off x="320429" y="3817854"/>
          <a:ext cx="8209364" cy="2274912"/>
        </p:xfrm>
        <a:graphic>
          <a:graphicData uri="http://schemas.openxmlformats.org/drawingml/2006/table">
            <a:tbl>
              <a:tblPr firstRow="1" bandRow="1">
                <a:tableStyleId>{69C7853C-536D-4A76-A0AE-DD22124D55A5}</a:tableStyleId>
              </a:tblPr>
              <a:tblGrid>
                <a:gridCol w="3616076">
                  <a:extLst>
                    <a:ext uri="{9D8B030D-6E8A-4147-A177-3AD203B41FA5}">
                      <a16:colId xmlns:a16="http://schemas.microsoft.com/office/drawing/2014/main" val="20000"/>
                    </a:ext>
                  </a:extLst>
                </a:gridCol>
                <a:gridCol w="1531096">
                  <a:extLst>
                    <a:ext uri="{9D8B030D-6E8A-4147-A177-3AD203B41FA5}">
                      <a16:colId xmlns:a16="http://schemas.microsoft.com/office/drawing/2014/main" val="20002"/>
                    </a:ext>
                  </a:extLst>
                </a:gridCol>
                <a:gridCol w="1531096">
                  <a:extLst>
                    <a:ext uri="{9D8B030D-6E8A-4147-A177-3AD203B41FA5}">
                      <a16:colId xmlns:a16="http://schemas.microsoft.com/office/drawing/2014/main" val="1114110440"/>
                    </a:ext>
                  </a:extLst>
                </a:gridCol>
                <a:gridCol w="1531096">
                  <a:extLst>
                    <a:ext uri="{9D8B030D-6E8A-4147-A177-3AD203B41FA5}">
                      <a16:colId xmlns:a16="http://schemas.microsoft.com/office/drawing/2014/main" val="2965262644"/>
                    </a:ext>
                  </a:extLst>
                </a:gridCol>
              </a:tblGrid>
              <a:tr h="323975">
                <a:tc gridSpan="3">
                  <a:txBody>
                    <a:bodyPr/>
                    <a:lstStyle/>
                    <a:p>
                      <a:pPr algn="ctr"/>
                      <a:r>
                        <a:rPr lang="en-US" sz="1800" dirty="0">
                          <a:latin typeface="Arial" panose="020B0604020202020204" pitchFamily="34" charset="0"/>
                          <a:cs typeface="Arial" panose="020B0604020202020204" pitchFamily="34" charset="0"/>
                        </a:rPr>
                        <a:t>Significant Changes to Grants in 2019</a:t>
                      </a:r>
                    </a:p>
                  </a:txBody>
                  <a:tcPr marL="88669" marR="88669" marT="44334" marB="44334"/>
                </a:tc>
                <a:tc hMerge="1">
                  <a:txBody>
                    <a:bodyPr/>
                    <a:lstStyle/>
                    <a:p>
                      <a:endParaRPr lang="en-US" dirty="0"/>
                    </a:p>
                  </a:txBody>
                  <a:tcPr/>
                </a:tc>
                <a:tc hMerge="1">
                  <a:txBody>
                    <a:bodyPr/>
                    <a:lstStyle/>
                    <a:p>
                      <a:pPr algn="ctr"/>
                      <a:endParaRPr lang="en-US" sz="1800" dirty="0">
                        <a:latin typeface="Arial" panose="020B0604020202020204" pitchFamily="34" charset="0"/>
                        <a:cs typeface="Arial" panose="020B0604020202020204" pitchFamily="34" charset="0"/>
                      </a:endParaRPr>
                    </a:p>
                  </a:txBody>
                  <a:tcPr marL="88669" marR="88669" marT="44334" marB="44334"/>
                </a:tc>
                <a:tc>
                  <a:txBody>
                    <a:bodyPr/>
                    <a:lstStyle/>
                    <a:p>
                      <a:pPr algn="ctr"/>
                      <a:endParaRPr lang="en-US" sz="1800" dirty="0">
                        <a:latin typeface="Arial" panose="020B0604020202020204" pitchFamily="34" charset="0"/>
                        <a:cs typeface="Arial" panose="020B0604020202020204" pitchFamily="34" charset="0"/>
                      </a:endParaRPr>
                    </a:p>
                  </a:txBody>
                  <a:tcPr marL="88669" marR="88669" marT="44334" marB="44334"/>
                </a:tc>
                <a:extLst>
                  <a:ext uri="{0D108BD9-81ED-4DB2-BD59-A6C34878D82A}">
                    <a16:rowId xmlns:a16="http://schemas.microsoft.com/office/drawing/2014/main" val="10000"/>
                  </a:ext>
                </a:extLst>
              </a:tr>
              <a:tr h="388651">
                <a:tc>
                  <a:txBody>
                    <a:bodyPr/>
                    <a:lstStyle/>
                    <a:p>
                      <a:pPr algn="ctr"/>
                      <a:r>
                        <a:rPr lang="en-US" sz="1800" b="1" i="1" u="sng" dirty="0">
                          <a:solidFill>
                            <a:srgbClr val="0B74AA"/>
                          </a:solidFill>
                          <a:latin typeface="Arial" panose="020B0604020202020204" pitchFamily="34" charset="0"/>
                          <a:cs typeface="Arial" panose="020B0604020202020204" pitchFamily="34" charset="0"/>
                        </a:rPr>
                        <a:t>Description</a:t>
                      </a:r>
                    </a:p>
                  </a:txBody>
                  <a:tcPr marL="88669" marR="88669" marT="44334" marB="44334">
                    <a:solidFill>
                      <a:schemeClr val="bg1">
                        <a:lumMod val="95000"/>
                      </a:schemeClr>
                    </a:solidFill>
                  </a:tcPr>
                </a:tc>
                <a:tc>
                  <a:txBody>
                    <a:bodyPr/>
                    <a:lstStyle/>
                    <a:p>
                      <a:pPr algn="ctr"/>
                      <a:r>
                        <a:rPr lang="en-US" sz="1800" b="1" i="1" u="sng" dirty="0">
                          <a:solidFill>
                            <a:srgbClr val="0B74AA"/>
                          </a:solidFill>
                          <a:latin typeface="Arial" panose="020B0604020202020204" pitchFamily="34" charset="0"/>
                          <a:cs typeface="Arial" panose="020B0604020202020204" pitchFamily="34" charset="0"/>
                        </a:rPr>
                        <a:t>Amount</a:t>
                      </a:r>
                    </a:p>
                  </a:txBody>
                  <a:tcPr marL="88669" marR="88669" marT="44334" marB="44334">
                    <a:solidFill>
                      <a:schemeClr val="bg1">
                        <a:lumMod val="95000"/>
                      </a:schemeClr>
                    </a:solidFill>
                  </a:tcPr>
                </a:tc>
                <a:tc>
                  <a:txBody>
                    <a:bodyPr/>
                    <a:lstStyle/>
                    <a:p>
                      <a:pPr algn="ctr"/>
                      <a:r>
                        <a:rPr lang="en-US" sz="1800" b="1" i="1" u="sng" dirty="0">
                          <a:solidFill>
                            <a:srgbClr val="0B74AA"/>
                          </a:solidFill>
                          <a:latin typeface="Arial" panose="020B0604020202020204" pitchFamily="34" charset="0"/>
                          <a:cs typeface="Arial" panose="020B0604020202020204" pitchFamily="34" charset="0"/>
                        </a:rPr>
                        <a:t>City Match</a:t>
                      </a:r>
                    </a:p>
                  </a:txBody>
                  <a:tcPr marL="88669" marR="88669" marT="44334" marB="44334">
                    <a:solidFill>
                      <a:schemeClr val="bg1">
                        <a:lumMod val="95000"/>
                      </a:schemeClr>
                    </a:solidFill>
                  </a:tcPr>
                </a:tc>
                <a:tc>
                  <a:txBody>
                    <a:bodyPr/>
                    <a:lstStyle/>
                    <a:p>
                      <a:pPr algn="ctr"/>
                      <a:r>
                        <a:rPr lang="en-US" sz="1800" b="1" i="1" u="sng" dirty="0">
                          <a:solidFill>
                            <a:srgbClr val="0B74AA"/>
                          </a:solidFill>
                          <a:latin typeface="Arial" panose="020B0604020202020204" pitchFamily="34" charset="0"/>
                          <a:cs typeface="Arial" panose="020B0604020202020204" pitchFamily="34" charset="0"/>
                        </a:rPr>
                        <a:t>Term</a:t>
                      </a:r>
                    </a:p>
                    <a:p>
                      <a:pPr algn="ctr"/>
                      <a:endParaRPr lang="en-US" sz="1800" b="1" i="1" u="sng" dirty="0">
                        <a:solidFill>
                          <a:srgbClr val="0B74AA"/>
                        </a:solidFill>
                        <a:latin typeface="Arial" panose="020B0604020202020204" pitchFamily="34" charset="0"/>
                        <a:cs typeface="Arial" panose="020B0604020202020204" pitchFamily="34" charset="0"/>
                      </a:endParaRPr>
                    </a:p>
                  </a:txBody>
                  <a:tcPr marL="88669" marR="88669" marT="44334" marB="44334">
                    <a:solidFill>
                      <a:schemeClr val="bg1">
                        <a:lumMod val="95000"/>
                      </a:schemeClr>
                    </a:solidFill>
                  </a:tcPr>
                </a:tc>
                <a:extLst>
                  <a:ext uri="{0D108BD9-81ED-4DB2-BD59-A6C34878D82A}">
                    <a16:rowId xmlns:a16="http://schemas.microsoft.com/office/drawing/2014/main" val="10001"/>
                  </a:ext>
                </a:extLst>
              </a:tr>
              <a:tr h="568813">
                <a:tc>
                  <a:txBody>
                    <a:bodyPr/>
                    <a:lstStyle/>
                    <a:p>
                      <a:r>
                        <a:rPr lang="en-US" sz="1800" dirty="0">
                          <a:solidFill>
                            <a:srgbClr val="0070C0"/>
                          </a:solidFill>
                          <a:latin typeface="Arial" panose="020B0604020202020204" pitchFamily="34" charset="0"/>
                          <a:cs typeface="Arial" panose="020B0604020202020204" pitchFamily="34" charset="0"/>
                        </a:rPr>
                        <a:t>Forestry DNR Grant </a:t>
                      </a:r>
                    </a:p>
                    <a:p>
                      <a:endParaRPr lang="en-US" sz="1800" dirty="0">
                        <a:solidFill>
                          <a:srgbClr val="0070C0"/>
                        </a:solidFill>
                        <a:latin typeface="Arial" panose="020B0604020202020204" pitchFamily="34" charset="0"/>
                        <a:cs typeface="Arial" panose="020B0604020202020204" pitchFamily="34" charset="0"/>
                      </a:endParaRP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$1,455,000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1/1/18 – 12/31/18</a:t>
                      </a:r>
                    </a:p>
                  </a:txBody>
                  <a:tcPr marL="88669" marR="88669" marT="44334" marB="44334">
                    <a:solidFill>
                      <a:schemeClr val="bg1">
                        <a:lumMod val="95000"/>
                      </a:schemeClr>
                    </a:solidFill>
                  </a:tcPr>
                </a:tc>
                <a:extLst>
                  <a:ext uri="{0D108BD9-81ED-4DB2-BD59-A6C34878D82A}">
                    <a16:rowId xmlns:a16="http://schemas.microsoft.com/office/drawing/2014/main" val="10002"/>
                  </a:ext>
                </a:extLst>
              </a:tr>
              <a:tr h="568813">
                <a:tc>
                  <a:txBody>
                    <a:bodyPr/>
                    <a:lstStyle/>
                    <a:p>
                      <a:r>
                        <a:rPr lang="en-US" sz="1800" dirty="0">
                          <a:solidFill>
                            <a:srgbClr val="0070C0"/>
                          </a:solidFill>
                          <a:latin typeface="Arial" panose="020B0604020202020204" pitchFamily="34" charset="0"/>
                          <a:cs typeface="Arial" panose="020B0604020202020204" pitchFamily="34" charset="0"/>
                        </a:rPr>
                        <a:t>Deed Supplemental Grant (Right Track)</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$202,970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$0</a:t>
                      </a:r>
                    </a:p>
                  </a:txBody>
                  <a:tcPr marL="88669" marR="88669" marT="44334" marB="44334">
                    <a:solidFill>
                      <a:schemeClr val="bg1">
                        <a:lumMod val="95000"/>
                      </a:schemeClr>
                    </a:solidFill>
                  </a:tcPr>
                </a:tc>
                <a:tc>
                  <a:txBody>
                    <a:bodyPr/>
                    <a:lstStyle/>
                    <a:p>
                      <a:r>
                        <a:rPr lang="en-US" sz="1800" dirty="0">
                          <a:solidFill>
                            <a:srgbClr val="0070C0"/>
                          </a:solidFill>
                          <a:latin typeface="Arial" panose="020B0604020202020204" pitchFamily="34" charset="0"/>
                          <a:cs typeface="Arial" panose="020B0604020202020204" pitchFamily="34" charset="0"/>
                        </a:rPr>
                        <a:t>1/1/18 – 12/31/18</a:t>
                      </a:r>
                    </a:p>
                  </a:txBody>
                  <a:tcPr marL="88669" marR="88669" marT="44334" marB="44334">
                    <a:solidFill>
                      <a:schemeClr val="bg1">
                        <a:lumMod val="95000"/>
                      </a:schemeClr>
                    </a:solidFill>
                  </a:tcPr>
                </a:tc>
                <a:extLst>
                  <a:ext uri="{0D108BD9-81ED-4DB2-BD59-A6C34878D82A}">
                    <a16:rowId xmlns:a16="http://schemas.microsoft.com/office/drawing/2014/main" val="1953618679"/>
                  </a:ext>
                </a:extLst>
              </a:tr>
            </a:tbl>
          </a:graphicData>
        </a:graphic>
      </p:graphicFrame>
    </p:spTree>
    <p:extLst>
      <p:ext uri="{BB962C8B-B14F-4D97-AF65-F5344CB8AC3E}">
        <p14:creationId xmlns:p14="http://schemas.microsoft.com/office/powerpoint/2010/main" val="110452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City Council Investments</a:t>
            </a:r>
          </a:p>
        </p:txBody>
      </p:sp>
      <p:sp>
        <p:nvSpPr>
          <p:cNvPr id="3" name="Slide Number Placeholder 2"/>
          <p:cNvSpPr>
            <a:spLocks noGrp="1"/>
          </p:cNvSpPr>
          <p:nvPr>
            <p:ph type="sldNum" sz="quarter" idx="10"/>
          </p:nvPr>
        </p:nvSpPr>
        <p:spPr/>
        <p:txBody>
          <a:bodyPr/>
          <a:lstStyle/>
          <a:p>
            <a:fld id="{B0624E5A-288E-40FD-AFC6-C4611E06B90B}" type="slidenum">
              <a:rPr lang="en-US" smtClean="0"/>
              <a:t>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2168102"/>
              </p:ext>
            </p:extLst>
          </p:nvPr>
        </p:nvGraphicFramePr>
        <p:xfrm>
          <a:off x="458569" y="1063010"/>
          <a:ext cx="8465904" cy="2371434"/>
        </p:xfrm>
        <a:graphic>
          <a:graphicData uri="http://schemas.openxmlformats.org/drawingml/2006/table">
            <a:tbl>
              <a:tblPr firstRow="1" bandRow="1">
                <a:tableStyleId>{69C7853C-536D-4A76-A0AE-DD22124D55A5}</a:tableStyleId>
              </a:tblPr>
              <a:tblGrid>
                <a:gridCol w="912565">
                  <a:extLst>
                    <a:ext uri="{9D8B030D-6E8A-4147-A177-3AD203B41FA5}">
                      <a16:colId xmlns:a16="http://schemas.microsoft.com/office/drawing/2014/main" val="20000"/>
                    </a:ext>
                  </a:extLst>
                </a:gridCol>
                <a:gridCol w="5614128">
                  <a:extLst>
                    <a:ext uri="{9D8B030D-6E8A-4147-A177-3AD203B41FA5}">
                      <a16:colId xmlns:a16="http://schemas.microsoft.com/office/drawing/2014/main" val="20001"/>
                    </a:ext>
                  </a:extLst>
                </a:gridCol>
                <a:gridCol w="1730931">
                  <a:extLst>
                    <a:ext uri="{9D8B030D-6E8A-4147-A177-3AD203B41FA5}">
                      <a16:colId xmlns:a16="http://schemas.microsoft.com/office/drawing/2014/main" val="20003"/>
                    </a:ext>
                  </a:extLst>
                </a:gridCol>
                <a:gridCol w="208280">
                  <a:extLst>
                    <a:ext uri="{9D8B030D-6E8A-4147-A177-3AD203B41FA5}">
                      <a16:colId xmlns:a16="http://schemas.microsoft.com/office/drawing/2014/main" val="20002"/>
                    </a:ext>
                  </a:extLst>
                </a:gridCol>
              </a:tblGrid>
              <a:tr h="504734">
                <a:tc gridSpan="4">
                  <a:txBody>
                    <a:bodyPr/>
                    <a:lstStyle/>
                    <a:p>
                      <a:pPr algn="ctr"/>
                      <a:r>
                        <a:rPr lang="en-US" dirty="0">
                          <a:latin typeface="Arial" panose="020B0604020202020204" pitchFamily="34" charset="0"/>
                          <a:cs typeface="Arial" panose="020B0604020202020204" pitchFamily="34" charset="0"/>
                        </a:rPr>
                        <a:t>City</a:t>
                      </a:r>
                      <a:r>
                        <a:rPr lang="en-US" baseline="0" dirty="0">
                          <a:latin typeface="Arial" panose="020B0604020202020204" pitchFamily="34" charset="0"/>
                          <a:cs typeface="Arial" panose="020B0604020202020204" pitchFamily="34" charset="0"/>
                        </a:rPr>
                        <a:t> Council </a:t>
                      </a:r>
                      <a:r>
                        <a:rPr lang="en-US" dirty="0">
                          <a:latin typeface="Arial" panose="020B0604020202020204" pitchFamily="34" charset="0"/>
                          <a:cs typeface="Arial" panose="020B0604020202020204" pitchFamily="34" charset="0"/>
                        </a:rPr>
                        <a:t>Investments in Previous Cycles</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504734">
                <a:tc>
                  <a:txBody>
                    <a:bodyPr/>
                    <a:lstStyle/>
                    <a:p>
                      <a:r>
                        <a:rPr lang="en-US" dirty="0">
                          <a:solidFill>
                            <a:srgbClr val="0070C0"/>
                          </a:solidFill>
                          <a:latin typeface="Arial" panose="020B0604020202020204" pitchFamily="34" charset="0"/>
                          <a:cs typeface="Arial" panose="020B0604020202020204" pitchFamily="34" charset="0"/>
                        </a:rPr>
                        <a:t>2018</a:t>
                      </a:r>
                    </a:p>
                  </a:txBody>
                  <a:tcPr>
                    <a:solidFill>
                      <a:schemeClr val="bg1">
                        <a:lumMod val="95000"/>
                      </a:schemeClr>
                    </a:solidFill>
                  </a:tcPr>
                </a:tc>
                <a:tc>
                  <a:txBody>
                    <a:bodyPr/>
                    <a:lstStyle/>
                    <a:p>
                      <a:r>
                        <a:rPr lang="en-US" dirty="0">
                          <a:solidFill>
                            <a:srgbClr val="0070C0"/>
                          </a:solidFill>
                          <a:latin typeface="Arial" panose="020B0604020202020204" pitchFamily="34" charset="0"/>
                          <a:cs typeface="Arial" panose="020B0604020202020204" pitchFamily="34" charset="0"/>
                        </a:rPr>
                        <a:t>Predesign for Capital Projects</a:t>
                      </a:r>
                    </a:p>
                  </a:txBody>
                  <a:tcPr>
                    <a:solidFill>
                      <a:schemeClr val="bg1">
                        <a:lumMod val="95000"/>
                      </a:schemeClr>
                    </a:solidFill>
                  </a:tcPr>
                </a:tc>
                <a:tc>
                  <a:txBody>
                    <a:bodyPr/>
                    <a:lstStyle/>
                    <a:p>
                      <a:pPr algn="ctr"/>
                      <a:r>
                        <a:rPr lang="en-US" dirty="0">
                          <a:solidFill>
                            <a:srgbClr val="0070C0"/>
                          </a:solidFill>
                          <a:latin typeface="Arial" panose="020B0604020202020204" pitchFamily="34" charset="0"/>
                          <a:cs typeface="Arial" panose="020B0604020202020204" pitchFamily="34" charset="0"/>
                        </a:rPr>
                        <a:t>$100,000</a:t>
                      </a:r>
                    </a:p>
                  </a:txBody>
                  <a:tcPr>
                    <a:solidFill>
                      <a:schemeClr val="bg1">
                        <a:lumMod val="95000"/>
                      </a:schemeClr>
                    </a:solidFill>
                  </a:tcPr>
                </a:tc>
                <a:tc>
                  <a:txBody>
                    <a:bodyPr/>
                    <a:lstStyle/>
                    <a:p>
                      <a:endParaRPr lang="en-US" dirty="0">
                        <a:solidFill>
                          <a:srgbClr val="0070C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2"/>
                  </a:ext>
                </a:extLst>
              </a:tr>
              <a:tr h="721886">
                <a:tc>
                  <a:txBody>
                    <a:bodyPr/>
                    <a:lstStyle/>
                    <a:p>
                      <a:r>
                        <a:rPr lang="en-US" dirty="0">
                          <a:solidFill>
                            <a:srgbClr val="0070C0"/>
                          </a:solidFill>
                          <a:latin typeface="Arial" panose="020B0604020202020204" pitchFamily="34" charset="0"/>
                          <a:cs typeface="Arial" panose="020B0604020202020204" pitchFamily="34" charset="0"/>
                        </a:rPr>
                        <a:t>2017</a:t>
                      </a:r>
                    </a:p>
                  </a:txBody>
                  <a:tcPr>
                    <a:solidFill>
                      <a:schemeClr val="bg1">
                        <a:lumMod val="95000"/>
                      </a:schemeClr>
                    </a:solidFill>
                  </a:tcPr>
                </a:tc>
                <a:tc>
                  <a:txBody>
                    <a:bodyPr/>
                    <a:lstStyle/>
                    <a:p>
                      <a:r>
                        <a:rPr lang="en-US" dirty="0">
                          <a:solidFill>
                            <a:srgbClr val="0070C0"/>
                          </a:solidFill>
                          <a:latin typeface="Arial" panose="020B0604020202020204" pitchFamily="34" charset="0"/>
                          <a:cs typeface="Arial" panose="020B0604020202020204" pitchFamily="34" charset="0"/>
                        </a:rPr>
                        <a:t>Additional Recreation Services Programming</a:t>
                      </a:r>
                    </a:p>
                  </a:txBody>
                  <a:tcPr>
                    <a:solidFill>
                      <a:schemeClr val="bg1">
                        <a:lumMod val="95000"/>
                      </a:schemeClr>
                    </a:solidFill>
                  </a:tcPr>
                </a:tc>
                <a:tc>
                  <a:txBody>
                    <a:bodyPr/>
                    <a:lstStyle/>
                    <a:p>
                      <a:pPr algn="ctr"/>
                      <a:r>
                        <a:rPr lang="en-US" dirty="0">
                          <a:solidFill>
                            <a:srgbClr val="0070C0"/>
                          </a:solidFill>
                          <a:latin typeface="Arial" panose="020B0604020202020204" pitchFamily="34" charset="0"/>
                          <a:cs typeface="Arial" panose="020B0604020202020204" pitchFamily="34" charset="0"/>
                        </a:rPr>
                        <a:t>$158,167</a:t>
                      </a:r>
                    </a:p>
                    <a:p>
                      <a:endParaRPr lang="en-US" dirty="0">
                        <a:solidFill>
                          <a:srgbClr val="0070C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endParaRPr lang="en-US" dirty="0">
                        <a:solidFill>
                          <a:srgbClr val="0070C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0003"/>
                  </a:ext>
                </a:extLst>
              </a:tr>
              <a:tr h="489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Arial" panose="020B0604020202020204" pitchFamily="34" charset="0"/>
                          <a:cs typeface="Arial" panose="020B0604020202020204" pitchFamily="34" charset="0"/>
                        </a:rPr>
                        <a:t>2017</a:t>
                      </a:r>
                    </a:p>
                    <a:p>
                      <a:endParaRPr lang="en-US" dirty="0"/>
                    </a:p>
                  </a:txBody>
                  <a:tcPr>
                    <a:solidFill>
                      <a:schemeClr val="bg1">
                        <a:lumMod val="95000"/>
                      </a:schemeClr>
                    </a:solidFill>
                  </a:tcPr>
                </a:tc>
                <a:tc>
                  <a:txBody>
                    <a:bodyPr/>
                    <a:lstStyle/>
                    <a:p>
                      <a:r>
                        <a:rPr lang="en-US" dirty="0">
                          <a:solidFill>
                            <a:srgbClr val="0070C0"/>
                          </a:solidFill>
                          <a:latin typeface="Arial" panose="020B0604020202020204" pitchFamily="34" charset="0"/>
                          <a:cs typeface="Arial" panose="020B0604020202020204" pitchFamily="34" charset="0"/>
                        </a:rPr>
                        <a:t>Right Track</a:t>
                      </a:r>
                    </a:p>
                  </a:txBody>
                  <a:tcPr>
                    <a:solidFill>
                      <a:schemeClr val="bg1">
                        <a:lumMod val="95000"/>
                      </a:schemeClr>
                    </a:solidFill>
                  </a:tcPr>
                </a:tc>
                <a:tc>
                  <a:txBody>
                    <a:bodyPr/>
                    <a:lstStyle/>
                    <a:p>
                      <a:pPr algn="ctr"/>
                      <a:r>
                        <a:rPr lang="en-US" dirty="0">
                          <a:solidFill>
                            <a:srgbClr val="0070C0"/>
                          </a:solidFill>
                          <a:latin typeface="Arial" panose="020B0604020202020204" pitchFamily="34" charset="0"/>
                          <a:cs typeface="Arial" panose="020B0604020202020204" pitchFamily="34" charset="0"/>
                        </a:rPr>
                        <a:t>$125,000</a:t>
                      </a:r>
                    </a:p>
                  </a:txBody>
                  <a:tcPr>
                    <a:solidFill>
                      <a:schemeClr val="bg1">
                        <a:lumMod val="95000"/>
                      </a:schemeClr>
                    </a:solidFill>
                  </a:tcPr>
                </a:tc>
                <a:tc>
                  <a:txBody>
                    <a:bodyPr/>
                    <a:lstStyle/>
                    <a:p>
                      <a:endParaRPr lang="en-US" dirty="0">
                        <a:solidFill>
                          <a:srgbClr val="0070C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14220604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7871828"/>
              </p:ext>
            </p:extLst>
          </p:nvPr>
        </p:nvGraphicFramePr>
        <p:xfrm>
          <a:off x="458569" y="3434443"/>
          <a:ext cx="8461094" cy="2753705"/>
        </p:xfrm>
        <a:graphic>
          <a:graphicData uri="http://schemas.openxmlformats.org/drawingml/2006/table">
            <a:tbl>
              <a:tblPr firstRow="1" bandRow="1">
                <a:tableStyleId>{1FECB4D8-DB02-4DC6-A0A2-4F2EBAE1DC90}</a:tableStyleId>
              </a:tblPr>
              <a:tblGrid>
                <a:gridCol w="8461094">
                  <a:extLst>
                    <a:ext uri="{9D8B030D-6E8A-4147-A177-3AD203B41FA5}">
                      <a16:colId xmlns:a16="http://schemas.microsoft.com/office/drawing/2014/main" val="20000"/>
                    </a:ext>
                  </a:extLst>
                </a:gridCol>
              </a:tblGrid>
              <a:tr h="3798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r>
                        <a:rPr lang="en-US" sz="1800" dirty="0"/>
                        <a:t>escribe how that funding has been used and results to date</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txBody>
                  <a:tcPr/>
                </a:tc>
                <a:extLst>
                  <a:ext uri="{0D108BD9-81ED-4DB2-BD59-A6C34878D82A}">
                    <a16:rowId xmlns:a16="http://schemas.microsoft.com/office/drawing/2014/main" val="10000"/>
                  </a:ext>
                </a:extLst>
              </a:tr>
              <a:tr h="2373884">
                <a:tc>
                  <a:txBody>
                    <a:bodyPr/>
                    <a:lstStyle/>
                    <a:p>
                      <a:r>
                        <a:rPr lang="en-US" dirty="0">
                          <a:solidFill>
                            <a:srgbClr val="0B74AA"/>
                          </a:solidFill>
                          <a:latin typeface="Arial" panose="020B0604020202020204" pitchFamily="34" charset="0"/>
                          <a:cs typeface="Arial" panose="020B0604020202020204" pitchFamily="34" charset="0"/>
                        </a:rPr>
                        <a:t>The pre-design funding for the Rice Rec. Center, Highland 9, Eastview Tennis Courts and future park at Weyerhaeuser Development projects has them all at various design phases. The additional recreation services programming funding has helped add Saturday hours to Eastview and Dayton’s Bluff, add additional community youth worker and mobile recreation staffing and dedicate $22k in GF support towards Equity Matters classes. The Right Track investment has helped ensure continued executive level leadership along with adding project management, technical, and clerical support to meet program hiring goals. </a:t>
                      </a:r>
                    </a:p>
                  </a:txBody>
                  <a:tcP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4349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60" y="106618"/>
            <a:ext cx="7886700" cy="573768"/>
          </a:xfrm>
        </p:spPr>
        <p:txBody>
          <a:bodyPr/>
          <a:lstStyle/>
          <a:p>
            <a:r>
              <a:rPr lang="en-US" dirty="0">
                <a:solidFill>
                  <a:srgbClr val="54BA6C"/>
                </a:solidFill>
              </a:rPr>
              <a:t>Summary of 2019 Budget Changes</a:t>
            </a:r>
            <a:endParaRPr lang="en-US" dirty="0"/>
          </a:p>
        </p:txBody>
      </p:sp>
      <p:sp>
        <p:nvSpPr>
          <p:cNvPr id="7" name="Slide Number Placeholder 6"/>
          <p:cNvSpPr>
            <a:spLocks noGrp="1"/>
          </p:cNvSpPr>
          <p:nvPr>
            <p:ph type="sldNum" sz="quarter" idx="10"/>
          </p:nvPr>
        </p:nvSpPr>
        <p:spPr/>
        <p:txBody>
          <a:bodyPr/>
          <a:lstStyle/>
          <a:p>
            <a:fld id="{B0624E5A-288E-40FD-AFC6-C4611E06B90B}" type="slidenum">
              <a:rPr lang="en-US" smtClean="0"/>
              <a:t>8</a:t>
            </a:fld>
            <a:endParaRPr lang="en-US" dirty="0"/>
          </a:p>
        </p:txBody>
      </p:sp>
      <p:graphicFrame>
        <p:nvGraphicFramePr>
          <p:cNvPr id="6" name="Table 5">
            <a:extLst>
              <a:ext uri="{FF2B5EF4-FFF2-40B4-BE49-F238E27FC236}">
                <a16:creationId xmlns:a16="http://schemas.microsoft.com/office/drawing/2014/main" id="{59237852-BAF1-4578-8A0B-AC5E0DE6274E}"/>
              </a:ext>
            </a:extLst>
          </p:cNvPr>
          <p:cNvGraphicFramePr>
            <a:graphicFrameLocks noGrp="1"/>
          </p:cNvGraphicFramePr>
          <p:nvPr>
            <p:extLst>
              <p:ext uri="{D42A27DB-BD31-4B8C-83A1-F6EECF244321}">
                <p14:modId xmlns:p14="http://schemas.microsoft.com/office/powerpoint/2010/main" val="2524482110"/>
              </p:ext>
            </p:extLst>
          </p:nvPr>
        </p:nvGraphicFramePr>
        <p:xfrm>
          <a:off x="346380" y="600447"/>
          <a:ext cx="8389813" cy="5814383"/>
        </p:xfrm>
        <a:graphic>
          <a:graphicData uri="http://schemas.openxmlformats.org/drawingml/2006/table">
            <a:tbl>
              <a:tblPr firstRow="1" bandRow="1">
                <a:tableStyleId>{F5AB1C69-6EDB-4FF4-983F-18BD219EF322}</a:tableStyleId>
              </a:tblPr>
              <a:tblGrid>
                <a:gridCol w="4718851">
                  <a:extLst>
                    <a:ext uri="{9D8B030D-6E8A-4147-A177-3AD203B41FA5}">
                      <a16:colId xmlns:a16="http://schemas.microsoft.com/office/drawing/2014/main" val="20000"/>
                    </a:ext>
                  </a:extLst>
                </a:gridCol>
                <a:gridCol w="1835481">
                  <a:extLst>
                    <a:ext uri="{9D8B030D-6E8A-4147-A177-3AD203B41FA5}">
                      <a16:colId xmlns:a16="http://schemas.microsoft.com/office/drawing/2014/main" val="20003"/>
                    </a:ext>
                  </a:extLst>
                </a:gridCol>
                <a:gridCol w="1835481">
                  <a:extLst>
                    <a:ext uri="{9D8B030D-6E8A-4147-A177-3AD203B41FA5}">
                      <a16:colId xmlns:a16="http://schemas.microsoft.com/office/drawing/2014/main" val="1417860936"/>
                    </a:ext>
                  </a:extLst>
                </a:gridCol>
              </a:tblGrid>
              <a:tr h="961808">
                <a:tc>
                  <a:txBody>
                    <a:bodyPr/>
                    <a:lstStyle/>
                    <a:p>
                      <a:pPr algn="ctr"/>
                      <a:r>
                        <a:rPr lang="en-US" sz="2000" b="0" dirty="0">
                          <a:latin typeface="Arial" panose="020B0604020202020204" pitchFamily="34" charset="0"/>
                          <a:cs typeface="Arial" panose="020B0604020202020204" pitchFamily="34" charset="0"/>
                        </a:rPr>
                        <a:t>Program</a:t>
                      </a:r>
                    </a:p>
                  </a:txBody>
                  <a:tcPr/>
                </a:tc>
                <a:tc>
                  <a:txBody>
                    <a:bodyPr/>
                    <a:lstStyle/>
                    <a:p>
                      <a:pPr algn="ctr"/>
                      <a:r>
                        <a:rPr lang="en-US" sz="2000" b="0" dirty="0">
                          <a:latin typeface="Arial" panose="020B0604020202020204" pitchFamily="34" charset="0"/>
                          <a:cs typeface="Arial" panose="020B0604020202020204" pitchFamily="34" charset="0"/>
                        </a:rPr>
                        <a:t>2019 $ Change</a:t>
                      </a:r>
                    </a:p>
                  </a:txBody>
                  <a:tcPr/>
                </a:tc>
                <a:tc>
                  <a:txBody>
                    <a:bodyPr/>
                    <a:lstStyle/>
                    <a:p>
                      <a:pPr algn="ctr"/>
                      <a:r>
                        <a:rPr lang="en-US" sz="2000" b="0" dirty="0">
                          <a:latin typeface="Arial" panose="020B0604020202020204" pitchFamily="34" charset="0"/>
                          <a:cs typeface="Arial" panose="020B0604020202020204" pitchFamily="34" charset="0"/>
                        </a:rPr>
                        <a:t>Total 2019 Budget</a:t>
                      </a:r>
                    </a:p>
                  </a:txBody>
                  <a:tcPr/>
                </a:tc>
                <a:extLst>
                  <a:ext uri="{0D108BD9-81ED-4DB2-BD59-A6C34878D82A}">
                    <a16:rowId xmlns:a16="http://schemas.microsoft.com/office/drawing/2014/main" val="10000"/>
                  </a:ext>
                </a:extLst>
              </a:tr>
              <a:tr h="602097">
                <a:tc>
                  <a:txBody>
                    <a:bodyPr/>
                    <a:lstStyle/>
                    <a:p>
                      <a:pPr algn="l"/>
                      <a:r>
                        <a:rPr lang="en-US" sz="1600" b="0" dirty="0">
                          <a:solidFill>
                            <a:srgbClr val="0B74AA"/>
                          </a:solidFill>
                          <a:latin typeface="Arial" panose="020B0604020202020204" pitchFamily="34" charset="0"/>
                          <a:cs typeface="Arial" panose="020B0604020202020204" pitchFamily="34" charset="0"/>
                        </a:rPr>
                        <a:t>Frogtown Community Center – Partial year operations </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$283,862</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$417,389</a:t>
                      </a:r>
                    </a:p>
                  </a:txBody>
                  <a:tcPr>
                    <a:solidFill>
                      <a:schemeClr val="accent1">
                        <a:lumMod val="40000"/>
                        <a:lumOff val="60000"/>
                      </a:schemeClr>
                    </a:solidFill>
                  </a:tcPr>
                </a:tc>
                <a:extLst>
                  <a:ext uri="{0D108BD9-81ED-4DB2-BD59-A6C34878D82A}">
                    <a16:rowId xmlns:a16="http://schemas.microsoft.com/office/drawing/2014/main" val="10001"/>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Seal &amp; Sea Lion Habitat – Partial year operations </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$23,949</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$23,949</a:t>
                      </a:r>
                    </a:p>
                  </a:txBody>
                  <a:tcPr>
                    <a:solidFill>
                      <a:schemeClr val="accent1">
                        <a:lumMod val="40000"/>
                        <a:lumOff val="60000"/>
                      </a:schemeClr>
                    </a:solidFill>
                  </a:tcPr>
                </a:tc>
                <a:extLst>
                  <a:ext uri="{0D108BD9-81ED-4DB2-BD59-A6C34878D82A}">
                    <a16:rowId xmlns:a16="http://schemas.microsoft.com/office/drawing/2014/main" val="10002"/>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Re-Establish Services at Highwood Hills Recreation Center</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$200,000</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$200,000</a:t>
                      </a:r>
                    </a:p>
                  </a:txBody>
                  <a:tcPr>
                    <a:solidFill>
                      <a:schemeClr val="accent1">
                        <a:lumMod val="40000"/>
                        <a:lumOff val="60000"/>
                      </a:schemeClr>
                    </a:solidFill>
                  </a:tcPr>
                </a:tc>
                <a:extLst>
                  <a:ext uri="{0D108BD9-81ED-4DB2-BD59-A6C34878D82A}">
                    <a16:rowId xmlns:a16="http://schemas.microsoft.com/office/drawing/2014/main" val="10003"/>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Recreation Center Hours – Equity Matters Facilities</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$50,000</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$50,000</a:t>
                      </a:r>
                    </a:p>
                  </a:txBody>
                  <a:tcPr>
                    <a:solidFill>
                      <a:schemeClr val="accent1">
                        <a:lumMod val="40000"/>
                        <a:lumOff val="60000"/>
                      </a:schemeClr>
                    </a:solidFill>
                  </a:tcPr>
                </a:tc>
                <a:extLst>
                  <a:ext uri="{0D108BD9-81ED-4DB2-BD59-A6C34878D82A}">
                    <a16:rowId xmlns:a16="http://schemas.microsoft.com/office/drawing/2014/main" val="10004"/>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Youth Recreation Programming – Equity Matters </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$200,000</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$304,572</a:t>
                      </a:r>
                    </a:p>
                  </a:txBody>
                  <a:tcPr>
                    <a:solidFill>
                      <a:schemeClr val="accent1">
                        <a:lumMod val="40000"/>
                        <a:lumOff val="60000"/>
                      </a:schemeClr>
                    </a:solidFill>
                  </a:tcPr>
                </a:tc>
                <a:extLst>
                  <a:ext uri="{0D108BD9-81ED-4DB2-BD59-A6C34878D82A}">
                    <a16:rowId xmlns:a16="http://schemas.microsoft.com/office/drawing/2014/main" val="10005"/>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Youth Program Quality Assessment – Dedicated specialist </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$81,102</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$81,102</a:t>
                      </a:r>
                    </a:p>
                  </a:txBody>
                  <a:tcPr>
                    <a:solidFill>
                      <a:schemeClr val="accent1">
                        <a:lumMod val="40000"/>
                        <a:lumOff val="60000"/>
                      </a:schemeClr>
                    </a:solidFill>
                  </a:tcPr>
                </a:tc>
                <a:extLst>
                  <a:ext uri="{0D108BD9-81ED-4DB2-BD59-A6C34878D82A}">
                    <a16:rowId xmlns:a16="http://schemas.microsoft.com/office/drawing/2014/main" val="10006"/>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Youth Transportation – Funding to purchase vans and provide transportation to programming </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$66,000</a:t>
                      </a:r>
                    </a:p>
                  </a:txBody>
                  <a:tcPr>
                    <a:solidFill>
                      <a:schemeClr val="accent1">
                        <a:lumMod val="40000"/>
                        <a:lumOff val="60000"/>
                      </a:schemeClr>
                    </a:solidFill>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$66,000</a:t>
                      </a:r>
                    </a:p>
                  </a:txBody>
                  <a:tcPr>
                    <a:solidFill>
                      <a:schemeClr val="accent1">
                        <a:lumMod val="40000"/>
                        <a:lumOff val="60000"/>
                      </a:schemeClr>
                    </a:solidFill>
                  </a:tcPr>
                </a:tc>
                <a:extLst>
                  <a:ext uri="{0D108BD9-81ED-4DB2-BD59-A6C34878D82A}">
                    <a16:rowId xmlns:a16="http://schemas.microsoft.com/office/drawing/2014/main" val="10007"/>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Rice Recreation Center – Design </a:t>
                      </a:r>
                    </a:p>
                  </a:txBody>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$500,000</a:t>
                      </a:r>
                    </a:p>
                  </a:txBody>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$500,000</a:t>
                      </a:r>
                    </a:p>
                  </a:txBody>
                  <a:tcPr/>
                </a:tc>
                <a:extLst>
                  <a:ext uri="{0D108BD9-81ED-4DB2-BD59-A6C34878D82A}">
                    <a16:rowId xmlns:a16="http://schemas.microsoft.com/office/drawing/2014/main" val="10008"/>
                  </a:ext>
                </a:extLst>
              </a:tr>
              <a:tr h="451626">
                <a:tc>
                  <a:txBody>
                    <a:bodyPr/>
                    <a:lstStyle/>
                    <a:p>
                      <a:pPr algn="l"/>
                      <a:r>
                        <a:rPr lang="en-US" sz="1600" b="0" dirty="0">
                          <a:solidFill>
                            <a:srgbClr val="0B74AA"/>
                          </a:solidFill>
                          <a:latin typeface="Arial" panose="020B0604020202020204" pitchFamily="34" charset="0"/>
                          <a:cs typeface="Arial" panose="020B0604020202020204" pitchFamily="34" charset="0"/>
                        </a:rPr>
                        <a:t>EAB – loss of 2018 State DNR grant and increase in 2019 GF support for EAB (Net) </a:t>
                      </a:r>
                    </a:p>
                  </a:txBody>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-$8,222</a:t>
                      </a:r>
                    </a:p>
                  </a:txBody>
                  <a:tcPr/>
                </a:tc>
                <a:tc>
                  <a:txBody>
                    <a:bodyPr/>
                    <a:lstStyle/>
                    <a:p>
                      <a:pPr algn="ctr"/>
                      <a:r>
                        <a:rPr lang="en-US" sz="1600" b="0" i="0" dirty="0">
                          <a:solidFill>
                            <a:srgbClr val="0B74AA"/>
                          </a:solidFill>
                          <a:latin typeface="Arial" panose="020B0604020202020204" pitchFamily="34" charset="0"/>
                          <a:cs typeface="Arial" panose="020B0604020202020204" pitchFamily="34" charset="0"/>
                        </a:rPr>
                        <a:t>$2,539,948</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6135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0" y="2374398"/>
            <a:ext cx="9093868" cy="900375"/>
          </a:xfrm>
          <a:prstGeom prst="rect">
            <a:avLst/>
          </a:prstGeom>
          <a:noFill/>
        </p:spPr>
        <p:txBody>
          <a:bodyPr wrap="square" rtlCol="0">
            <a:spAutoFit/>
          </a:bodyPr>
          <a:lstStyle/>
          <a:p>
            <a:pPr algn="ctr"/>
            <a:r>
              <a:rPr lang="en-US" sz="2917" b="1" dirty="0">
                <a:solidFill>
                  <a:srgbClr val="54BA6C"/>
                </a:solidFill>
                <a:latin typeface="Arial" panose="020B0604020202020204" pitchFamily="34" charset="0"/>
                <a:cs typeface="Arial" panose="020B0604020202020204" pitchFamily="34" charset="0"/>
              </a:rPr>
              <a:t>More Access – More Programs</a:t>
            </a:r>
            <a:br>
              <a:rPr lang="en-US" sz="2917" b="1" dirty="0">
                <a:solidFill>
                  <a:srgbClr val="54BA6C"/>
                </a:solidFill>
                <a:latin typeface="Arial" panose="020B0604020202020204" pitchFamily="34" charset="0"/>
                <a:cs typeface="Arial" panose="020B0604020202020204" pitchFamily="34" charset="0"/>
              </a:rPr>
            </a:br>
            <a:r>
              <a:rPr lang="en-US" sz="2917" b="1" dirty="0">
                <a:solidFill>
                  <a:srgbClr val="54BA6C"/>
                </a:solidFill>
                <a:latin typeface="Arial" panose="020B0604020202020204" pitchFamily="34" charset="0"/>
                <a:cs typeface="Arial" panose="020B0604020202020204" pitchFamily="34" charset="0"/>
              </a:rPr>
              <a:t>Recreation Center Programming</a:t>
            </a:r>
          </a:p>
        </p:txBody>
      </p:sp>
      <p:sp>
        <p:nvSpPr>
          <p:cNvPr id="4" name="Slide Number Placeholder 2">
            <a:extLst>
              <a:ext uri="{FF2B5EF4-FFF2-40B4-BE49-F238E27FC236}">
                <a16:creationId xmlns:a16="http://schemas.microsoft.com/office/drawing/2014/main" id="{28B8DD9F-117C-46D2-B18C-F2609ED8A04C}"/>
              </a:ext>
            </a:extLst>
          </p:cNvPr>
          <p:cNvSpPr txBox="1">
            <a:spLocks/>
          </p:cNvSpPr>
          <p:nvPr/>
        </p:nvSpPr>
        <p:spPr>
          <a:xfrm>
            <a:off x="6457950" y="6031090"/>
            <a:ext cx="2057400" cy="324556"/>
          </a:xfrm>
          <a:prstGeom prst="rect">
            <a:avLst/>
          </a:prstGeom>
        </p:spPr>
        <p:txBody>
          <a:bodyPr/>
          <a:lstStyle>
            <a:defPPr>
              <a:defRPr lang="en-US"/>
            </a:defPPr>
            <a:lvl1pPr marL="0" algn="l" defTabSz="992764" rtl="0" eaLnBrk="1" latinLnBrk="0" hangingPunct="1">
              <a:defRPr sz="1954" kern="1200">
                <a:solidFill>
                  <a:schemeClr val="tx1"/>
                </a:solidFill>
                <a:latin typeface="+mn-lt"/>
                <a:ea typeface="+mn-ea"/>
                <a:cs typeface="+mn-cs"/>
              </a:defRPr>
            </a:lvl1pPr>
            <a:lvl2pPr marL="496382" algn="l" defTabSz="992764" rtl="0" eaLnBrk="1" latinLnBrk="0" hangingPunct="1">
              <a:defRPr sz="1954" kern="1200">
                <a:solidFill>
                  <a:schemeClr val="tx1"/>
                </a:solidFill>
                <a:latin typeface="+mn-lt"/>
                <a:ea typeface="+mn-ea"/>
                <a:cs typeface="+mn-cs"/>
              </a:defRPr>
            </a:lvl2pPr>
            <a:lvl3pPr marL="992764" algn="l" defTabSz="992764" rtl="0" eaLnBrk="1" latinLnBrk="0" hangingPunct="1">
              <a:defRPr sz="1954" kern="1200">
                <a:solidFill>
                  <a:schemeClr val="tx1"/>
                </a:solidFill>
                <a:latin typeface="+mn-lt"/>
                <a:ea typeface="+mn-ea"/>
                <a:cs typeface="+mn-cs"/>
              </a:defRPr>
            </a:lvl3pPr>
            <a:lvl4pPr marL="1489146" algn="l" defTabSz="992764" rtl="0" eaLnBrk="1" latinLnBrk="0" hangingPunct="1">
              <a:defRPr sz="1954" kern="1200">
                <a:solidFill>
                  <a:schemeClr val="tx1"/>
                </a:solidFill>
                <a:latin typeface="+mn-lt"/>
                <a:ea typeface="+mn-ea"/>
                <a:cs typeface="+mn-cs"/>
              </a:defRPr>
            </a:lvl4pPr>
            <a:lvl5pPr marL="1985528" algn="l" defTabSz="992764" rtl="0" eaLnBrk="1" latinLnBrk="0" hangingPunct="1">
              <a:defRPr sz="1954" kern="1200">
                <a:solidFill>
                  <a:schemeClr val="tx1"/>
                </a:solidFill>
                <a:latin typeface="+mn-lt"/>
                <a:ea typeface="+mn-ea"/>
                <a:cs typeface="+mn-cs"/>
              </a:defRPr>
            </a:lvl5pPr>
            <a:lvl6pPr marL="2481910" algn="l" defTabSz="992764" rtl="0" eaLnBrk="1" latinLnBrk="0" hangingPunct="1">
              <a:defRPr sz="1954" kern="1200">
                <a:solidFill>
                  <a:schemeClr val="tx1"/>
                </a:solidFill>
                <a:latin typeface="+mn-lt"/>
                <a:ea typeface="+mn-ea"/>
                <a:cs typeface="+mn-cs"/>
              </a:defRPr>
            </a:lvl6pPr>
            <a:lvl7pPr marL="2978292" algn="l" defTabSz="992764" rtl="0" eaLnBrk="1" latinLnBrk="0" hangingPunct="1">
              <a:defRPr sz="1954" kern="1200">
                <a:solidFill>
                  <a:schemeClr val="tx1"/>
                </a:solidFill>
                <a:latin typeface="+mn-lt"/>
                <a:ea typeface="+mn-ea"/>
                <a:cs typeface="+mn-cs"/>
              </a:defRPr>
            </a:lvl7pPr>
            <a:lvl8pPr marL="3474674" algn="l" defTabSz="992764" rtl="0" eaLnBrk="1" latinLnBrk="0" hangingPunct="1">
              <a:defRPr sz="1954" kern="1200">
                <a:solidFill>
                  <a:schemeClr val="tx1"/>
                </a:solidFill>
                <a:latin typeface="+mn-lt"/>
                <a:ea typeface="+mn-ea"/>
                <a:cs typeface="+mn-cs"/>
              </a:defRPr>
            </a:lvl8pPr>
            <a:lvl9pPr marL="3971056" algn="l" defTabSz="992764" rtl="0" eaLnBrk="1" latinLnBrk="0" hangingPunct="1">
              <a:defRPr sz="1954" kern="1200">
                <a:solidFill>
                  <a:schemeClr val="tx1"/>
                </a:solidFill>
                <a:latin typeface="+mn-lt"/>
                <a:ea typeface="+mn-ea"/>
                <a:cs typeface="+mn-cs"/>
              </a:defRPr>
            </a:lvl9pPr>
          </a:lstStyle>
          <a:p>
            <a:pPr algn="r" defTabSz="827270">
              <a:defRPr/>
            </a:pPr>
            <a:fld id="{B0624E5A-288E-40FD-AFC6-C4611E06B90B}" type="slidenum">
              <a:rPr lang="en-US" sz="1067">
                <a:solidFill>
                  <a:prstClr val="black">
                    <a:tint val="75000"/>
                  </a:prstClr>
                </a:solidFill>
                <a:latin typeface="Calibri" panose="020F0502020204030204"/>
              </a:rPr>
              <a:pPr algn="r" defTabSz="827270">
                <a:defRPr/>
              </a:pPr>
              <a:t>9</a:t>
            </a:fld>
            <a:endParaRPr lang="en-US" sz="1067"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43997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5999</TotalTime>
  <Words>3378</Words>
  <Application>Microsoft Office PowerPoint</Application>
  <PresentationFormat>On-screen Show (4:3)</PresentationFormat>
  <Paragraphs>549</Paragraphs>
  <Slides>30</Slides>
  <Notes>27</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30</vt:i4>
      </vt:variant>
    </vt:vector>
  </HeadingPairs>
  <TitlesOfParts>
    <vt:vector size="41" baseType="lpstr">
      <vt:lpstr>Arial</vt:lpstr>
      <vt:lpstr>Calibri</vt:lpstr>
      <vt:lpstr>Calibri Light</vt:lpstr>
      <vt:lpstr>Office Theme</vt:lpstr>
      <vt:lpstr>Custom Design</vt:lpstr>
      <vt:lpstr>1_Custom Design</vt:lpstr>
      <vt:lpstr>2_Custom Design</vt:lpstr>
      <vt:lpstr>3_Custom Design</vt:lpstr>
      <vt:lpstr>4_Custom Design</vt:lpstr>
      <vt:lpstr>5_Custom Design</vt:lpstr>
      <vt:lpstr>Worksheet</vt:lpstr>
      <vt:lpstr>   2019 Proposed Budget Presentation to the City Council  September 19, 2018 Saint Paul Parks and Recreation - Recreation Focused  - Como Campus - Recreation - Special Services  </vt:lpstr>
      <vt:lpstr>PowerPoint Presentation</vt:lpstr>
      <vt:lpstr>PowerPoint Presentation</vt:lpstr>
      <vt:lpstr>Parks and Recreation Business Line Portfolio for General and Special Funds</vt:lpstr>
      <vt:lpstr>Financial Summary</vt:lpstr>
      <vt:lpstr>Financial Summary – Grants</vt:lpstr>
      <vt:lpstr>Previous City Council Investments</vt:lpstr>
      <vt:lpstr>Summary of 2019 Budget Changes</vt:lpstr>
      <vt:lpstr>More Access – More Programs Recreation Center Programming</vt:lpstr>
      <vt:lpstr>PowerPoint Presentation</vt:lpstr>
      <vt:lpstr>Recreation Services Budget </vt:lpstr>
      <vt:lpstr>Strategic Objectives Recreation Center Programming</vt:lpstr>
      <vt:lpstr>PowerPoint Presentation</vt:lpstr>
      <vt:lpstr>Budget Proposals</vt:lpstr>
      <vt:lpstr>Frogtown Community Center</vt:lpstr>
      <vt:lpstr>PowerPoint Presentation</vt:lpstr>
      <vt:lpstr>Seals and Sea Lions Habitat (Como Harbor)</vt:lpstr>
      <vt:lpstr>Highwood Hills</vt:lpstr>
      <vt:lpstr>Highwood Hills (cont’d)</vt:lpstr>
      <vt:lpstr>Recreation Center Hours</vt:lpstr>
      <vt:lpstr>Recreation Center Hours (cont’d)</vt:lpstr>
      <vt:lpstr>Youth Recreation Programming</vt:lpstr>
      <vt:lpstr>Youth Recreation Programming (cont’d)</vt:lpstr>
      <vt:lpstr>Current RPS &amp; S'more Fun Sites</vt:lpstr>
      <vt:lpstr>Current Equity Matters Sites</vt:lpstr>
      <vt:lpstr>Youth Program Quality Assessment</vt:lpstr>
      <vt:lpstr>Youth Program Quality Assessment (cont’d)</vt:lpstr>
      <vt:lpstr>Youth Transportation</vt:lpstr>
      <vt:lpstr>Youth Transportation</vt:lpstr>
      <vt:lpstr>Considerations/Next Steps</vt:lpstr>
    </vt:vector>
  </TitlesOfParts>
  <Company>City of Saint Paul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Peterson, Marissa (CI-StPaul)</dc:creator>
  <cp:lastModifiedBy>Meyer, Brad (CI-StPaul)</cp:lastModifiedBy>
  <cp:revision>295</cp:revision>
  <cp:lastPrinted>2018-06-15T13:57:55Z</cp:lastPrinted>
  <dcterms:created xsi:type="dcterms:W3CDTF">2017-04-23T20:51:59Z</dcterms:created>
  <dcterms:modified xsi:type="dcterms:W3CDTF">2018-09-07T18:59:36Z</dcterms:modified>
</cp:coreProperties>
</file>