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32"/>
  </p:notesMasterIdLst>
  <p:handoutMasterIdLst>
    <p:handoutMasterId r:id="rId33"/>
  </p:handoutMasterIdLst>
  <p:sldIdLst>
    <p:sldId id="256" r:id="rId2"/>
    <p:sldId id="298" r:id="rId3"/>
    <p:sldId id="265" r:id="rId4"/>
    <p:sldId id="264" r:id="rId5"/>
    <p:sldId id="294" r:id="rId6"/>
    <p:sldId id="266" r:id="rId7"/>
    <p:sldId id="267" r:id="rId8"/>
    <p:sldId id="262" r:id="rId9"/>
    <p:sldId id="259" r:id="rId10"/>
    <p:sldId id="293" r:id="rId11"/>
    <p:sldId id="271" r:id="rId12"/>
    <p:sldId id="272" r:id="rId13"/>
    <p:sldId id="273" r:id="rId14"/>
    <p:sldId id="274" r:id="rId15"/>
    <p:sldId id="291" r:id="rId16"/>
    <p:sldId id="276" r:id="rId17"/>
    <p:sldId id="283" r:id="rId18"/>
    <p:sldId id="292" r:id="rId19"/>
    <p:sldId id="280" r:id="rId20"/>
    <p:sldId id="275" r:id="rId21"/>
    <p:sldId id="261" r:id="rId22"/>
    <p:sldId id="269" r:id="rId23"/>
    <p:sldId id="295" r:id="rId24"/>
    <p:sldId id="299" r:id="rId25"/>
    <p:sldId id="300" r:id="rId26"/>
    <p:sldId id="296" r:id="rId27"/>
    <p:sldId id="297" r:id="rId28"/>
    <p:sldId id="301" r:id="rId29"/>
    <p:sldId id="268" r:id="rId30"/>
    <p:sldId id="302" r:id="rId3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941E"/>
    <a:srgbClr val="00A4BD"/>
    <a:srgbClr val="AABB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3898" autoAdjust="0"/>
    <p:restoredTop sz="90178" autoAdjust="0"/>
  </p:normalViewPr>
  <p:slideViewPr>
    <p:cSldViewPr>
      <p:cViewPr>
        <p:scale>
          <a:sx n="106" d="100"/>
          <a:sy n="106" d="100"/>
        </p:scale>
        <p:origin x="-104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25DD5ADF-3400-4F67-A30C-2AF540E4169D}" type="datetimeFigureOut">
              <a:rPr lang="en-US" smtClean="0"/>
              <a:t>10/31/2017</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5237A444-834F-4759-8E87-6114663C7DEB}" type="slidenum">
              <a:rPr lang="en-US" smtClean="0"/>
              <a:t>‹#›</a:t>
            </a:fld>
            <a:endParaRPr lang="en-US"/>
          </a:p>
        </p:txBody>
      </p:sp>
    </p:spTree>
    <p:extLst>
      <p:ext uri="{BB962C8B-B14F-4D97-AF65-F5344CB8AC3E}">
        <p14:creationId xmlns:p14="http://schemas.microsoft.com/office/powerpoint/2010/main" val="5260612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1E2A9A7-45DD-442E-A2A6-47DDA4963D84}" type="datetimeFigureOut">
              <a:rPr lang="en-US" smtClean="0"/>
              <a:t>10/31/2017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C417ADA-05A7-4E36-ABD6-011FE00DCB44}" type="slidenum">
              <a:rPr lang="en-US" smtClean="0"/>
              <a:t>‹#›</a:t>
            </a:fld>
            <a:endParaRPr lang="en-US"/>
          </a:p>
        </p:txBody>
      </p:sp>
    </p:spTree>
    <p:extLst>
      <p:ext uri="{BB962C8B-B14F-4D97-AF65-F5344CB8AC3E}">
        <p14:creationId xmlns:p14="http://schemas.microsoft.com/office/powerpoint/2010/main" val="2665887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Presenter to youth:</a:t>
            </a:r>
            <a:r>
              <a:rPr lang="en-US" baseline="0" dirty="0" smtClean="0"/>
              <a:t> </a:t>
            </a:r>
            <a:r>
              <a:rPr lang="en-US" dirty="0" smtClean="0"/>
              <a:t>This </a:t>
            </a:r>
            <a:r>
              <a:rPr lang="en-US" dirty="0" smtClean="0"/>
              <a:t>slide will </a:t>
            </a:r>
            <a:r>
              <a:rPr lang="en-US" dirty="0" smtClean="0"/>
              <a:t>be a brief</a:t>
            </a:r>
            <a:r>
              <a:rPr lang="en-US" baseline="0" dirty="0" smtClean="0"/>
              <a:t> introduction to youth about how to be successful in their positions through good attitude, appropriate appearance and attire, and maintaining perseverance through challenges in a positive manner. These are all critical factors in being successful at work as they help you build good rapport with colleagues and supervisors, allow you to work towards long time goals within the company/organization,  may lead to promotions, and essentially makes the position more enjoyable! </a:t>
            </a:r>
            <a:endParaRPr lang="en-US" baseline="0" dirty="0" smtClean="0"/>
          </a:p>
          <a:p>
            <a:endParaRPr lang="en-US" baseline="0" dirty="0" smtClean="0"/>
          </a:p>
          <a:p>
            <a:r>
              <a:rPr lang="en-US" baseline="0" dirty="0" smtClean="0"/>
              <a:t>Feel free to use some of our handouts on our webpage to better help you present yourself positively. https://righttrack.stpaul.gov/professional-development-training-material/</a:t>
            </a:r>
            <a:endParaRPr lang="en-US" dirty="0"/>
          </a:p>
        </p:txBody>
      </p:sp>
      <p:sp>
        <p:nvSpPr>
          <p:cNvPr id="4" name="Slide Number Placeholder 3"/>
          <p:cNvSpPr>
            <a:spLocks noGrp="1"/>
          </p:cNvSpPr>
          <p:nvPr>
            <p:ph type="sldNum" sz="quarter" idx="10"/>
          </p:nvPr>
        </p:nvSpPr>
        <p:spPr/>
        <p:txBody>
          <a:bodyPr/>
          <a:lstStyle/>
          <a:p>
            <a:fld id="{4C417ADA-05A7-4E36-ABD6-011FE00DCB44}" type="slidenum">
              <a:rPr lang="en-US" smtClean="0"/>
              <a:t>1</a:t>
            </a:fld>
            <a:endParaRPr lang="en-US"/>
          </a:p>
        </p:txBody>
      </p:sp>
    </p:spTree>
    <p:extLst>
      <p:ext uri="{BB962C8B-B14F-4D97-AF65-F5344CB8AC3E}">
        <p14:creationId xmlns:p14="http://schemas.microsoft.com/office/powerpoint/2010/main" val="20404942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Information</a:t>
            </a:r>
            <a:r>
              <a:rPr lang="en-US" baseline="0" dirty="0" smtClean="0"/>
              <a:t> for presenter: </a:t>
            </a:r>
            <a:r>
              <a:rPr lang="en-US" dirty="0" smtClean="0"/>
              <a:t>The </a:t>
            </a:r>
            <a:r>
              <a:rPr lang="en-US" dirty="0" smtClean="0"/>
              <a:t>next few slides</a:t>
            </a:r>
            <a:r>
              <a:rPr lang="en-US" baseline="0" dirty="0" smtClean="0"/>
              <a:t> will showcase people in different outfits. To the right are some locations. Test yourself and circle where you think the person can wear their outfit.</a:t>
            </a:r>
            <a:endParaRPr lang="en-US" dirty="0"/>
          </a:p>
        </p:txBody>
      </p:sp>
      <p:sp>
        <p:nvSpPr>
          <p:cNvPr id="4" name="Slide Number Placeholder 3"/>
          <p:cNvSpPr>
            <a:spLocks noGrp="1"/>
          </p:cNvSpPr>
          <p:nvPr>
            <p:ph type="sldNum" sz="quarter" idx="10"/>
          </p:nvPr>
        </p:nvSpPr>
        <p:spPr/>
        <p:txBody>
          <a:bodyPr/>
          <a:lstStyle/>
          <a:p>
            <a:fld id="{4C417ADA-05A7-4E36-ABD6-011FE00DCB44}" type="slidenum">
              <a:rPr lang="en-US" smtClean="0"/>
              <a:t>10</a:t>
            </a:fld>
            <a:endParaRPr lang="en-US"/>
          </a:p>
        </p:txBody>
      </p:sp>
    </p:spTree>
    <p:extLst>
      <p:ext uri="{BB962C8B-B14F-4D97-AF65-F5344CB8AC3E}">
        <p14:creationId xmlns:p14="http://schemas.microsoft.com/office/powerpoint/2010/main" val="12373278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meet important business partners and interview are underline</a:t>
            </a:r>
            <a:r>
              <a:rPr lang="en-US" baseline="0" dirty="0" smtClean="0"/>
              <a:t> because some interviews and business partners may require you to dress more business formal.</a:t>
            </a:r>
            <a:endParaRPr lang="en-US" dirty="0"/>
          </a:p>
        </p:txBody>
      </p:sp>
      <p:sp>
        <p:nvSpPr>
          <p:cNvPr id="4" name="Slide Number Placeholder 3"/>
          <p:cNvSpPr>
            <a:spLocks noGrp="1"/>
          </p:cNvSpPr>
          <p:nvPr>
            <p:ph type="sldNum" sz="quarter" idx="10"/>
          </p:nvPr>
        </p:nvSpPr>
        <p:spPr/>
        <p:txBody>
          <a:bodyPr/>
          <a:lstStyle/>
          <a:p>
            <a:fld id="{4C417ADA-05A7-4E36-ABD6-011FE00DCB44}" type="slidenum">
              <a:rPr lang="en-US" smtClean="0"/>
              <a:t>12</a:t>
            </a:fld>
            <a:endParaRPr lang="en-US"/>
          </a:p>
        </p:txBody>
      </p:sp>
    </p:spTree>
    <p:extLst>
      <p:ext uri="{BB962C8B-B14F-4D97-AF65-F5344CB8AC3E}">
        <p14:creationId xmlns:p14="http://schemas.microsoft.com/office/powerpoint/2010/main" val="32550202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a:t>
            </a:r>
            <a:r>
              <a:rPr lang="en-US" dirty="0" err="1" smtClean="0"/>
              <a:t>foodjobs</a:t>
            </a:r>
            <a:r>
              <a:rPr lang="en-US" baseline="0" dirty="0" smtClean="0"/>
              <a:t> require you to dress nice like being a </a:t>
            </a:r>
            <a:r>
              <a:rPr lang="en-US" baseline="0" dirty="0" err="1" smtClean="0"/>
              <a:t>waitor</a:t>
            </a:r>
            <a:r>
              <a:rPr lang="en-US" baseline="0" dirty="0" smtClean="0"/>
              <a:t>/waitress and some do not, like McDonalds. In some schools, the dress code may be different. It is always important to check and see what is acceptable. </a:t>
            </a:r>
            <a:endParaRPr lang="en-US" dirty="0"/>
          </a:p>
        </p:txBody>
      </p:sp>
      <p:sp>
        <p:nvSpPr>
          <p:cNvPr id="4" name="Slide Number Placeholder 3"/>
          <p:cNvSpPr>
            <a:spLocks noGrp="1"/>
          </p:cNvSpPr>
          <p:nvPr>
            <p:ph type="sldNum" sz="quarter" idx="10"/>
          </p:nvPr>
        </p:nvSpPr>
        <p:spPr/>
        <p:txBody>
          <a:bodyPr/>
          <a:lstStyle/>
          <a:p>
            <a:fld id="{4C417ADA-05A7-4E36-ABD6-011FE00DCB44}" type="slidenum">
              <a:rPr lang="en-US" smtClean="0"/>
              <a:t>13</a:t>
            </a:fld>
            <a:endParaRPr lang="en-US"/>
          </a:p>
        </p:txBody>
      </p:sp>
    </p:spTree>
    <p:extLst>
      <p:ext uri="{BB962C8B-B14F-4D97-AF65-F5344CB8AC3E}">
        <p14:creationId xmlns:p14="http://schemas.microsoft.com/office/powerpoint/2010/main" val="3892137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a:t>
            </a:r>
            <a:r>
              <a:rPr lang="en-US" baseline="0" dirty="0" smtClean="0"/>
              <a:t> organizations do not allow to show shoulders. Be sure to check and make sure this is </a:t>
            </a:r>
            <a:r>
              <a:rPr lang="en-US" baseline="0" dirty="0" smtClean="0"/>
              <a:t>acceptable. </a:t>
            </a:r>
            <a:endParaRPr lang="en-US" dirty="0"/>
          </a:p>
        </p:txBody>
      </p:sp>
      <p:sp>
        <p:nvSpPr>
          <p:cNvPr id="4" name="Slide Number Placeholder 3"/>
          <p:cNvSpPr>
            <a:spLocks noGrp="1"/>
          </p:cNvSpPr>
          <p:nvPr>
            <p:ph type="sldNum" sz="quarter" idx="10"/>
          </p:nvPr>
        </p:nvSpPr>
        <p:spPr/>
        <p:txBody>
          <a:bodyPr/>
          <a:lstStyle/>
          <a:p>
            <a:fld id="{4C417ADA-05A7-4E36-ABD6-011FE00DCB44}" type="slidenum">
              <a:rPr lang="en-US" smtClean="0"/>
              <a:t>15</a:t>
            </a:fld>
            <a:endParaRPr lang="en-US"/>
          </a:p>
        </p:txBody>
      </p:sp>
    </p:spTree>
    <p:extLst>
      <p:ext uri="{BB962C8B-B14F-4D97-AF65-F5344CB8AC3E}">
        <p14:creationId xmlns:p14="http://schemas.microsoft.com/office/powerpoint/2010/main" val="35563005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the suit was not velvet, this outfit could be worn</a:t>
            </a:r>
            <a:r>
              <a:rPr lang="en-US" baseline="0" dirty="0" smtClean="0"/>
              <a:t> to an interview or corporate job. </a:t>
            </a:r>
            <a:endParaRPr lang="en-US" dirty="0"/>
          </a:p>
        </p:txBody>
      </p:sp>
      <p:sp>
        <p:nvSpPr>
          <p:cNvPr id="4" name="Slide Number Placeholder 3"/>
          <p:cNvSpPr>
            <a:spLocks noGrp="1"/>
          </p:cNvSpPr>
          <p:nvPr>
            <p:ph type="sldNum" sz="quarter" idx="10"/>
          </p:nvPr>
        </p:nvSpPr>
        <p:spPr/>
        <p:txBody>
          <a:bodyPr/>
          <a:lstStyle/>
          <a:p>
            <a:fld id="{4C417ADA-05A7-4E36-ABD6-011FE00DCB44}" type="slidenum">
              <a:rPr lang="en-US" smtClean="0"/>
              <a:t>17</a:t>
            </a:fld>
            <a:endParaRPr lang="en-US"/>
          </a:p>
        </p:txBody>
      </p:sp>
    </p:spTree>
    <p:extLst>
      <p:ext uri="{BB962C8B-B14F-4D97-AF65-F5344CB8AC3E}">
        <p14:creationId xmlns:p14="http://schemas.microsoft.com/office/powerpoint/2010/main" val="5516387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Same</a:t>
            </a:r>
            <a:r>
              <a:rPr lang="en-US" baseline="0" dirty="0" smtClean="0"/>
              <a:t> as slide 13. </a:t>
            </a:r>
            <a:endParaRPr lang="en-US" dirty="0"/>
          </a:p>
        </p:txBody>
      </p:sp>
      <p:sp>
        <p:nvSpPr>
          <p:cNvPr id="4" name="Slide Number Placeholder 3"/>
          <p:cNvSpPr>
            <a:spLocks noGrp="1"/>
          </p:cNvSpPr>
          <p:nvPr>
            <p:ph type="sldNum" sz="quarter" idx="10"/>
          </p:nvPr>
        </p:nvSpPr>
        <p:spPr/>
        <p:txBody>
          <a:bodyPr/>
          <a:lstStyle/>
          <a:p>
            <a:fld id="{4C417ADA-05A7-4E36-ABD6-011FE00DCB44}" type="slidenum">
              <a:rPr lang="en-US" smtClean="0"/>
              <a:t>18</a:t>
            </a:fld>
            <a:endParaRPr lang="en-US"/>
          </a:p>
        </p:txBody>
      </p:sp>
    </p:spTree>
    <p:extLst>
      <p:ext uri="{BB962C8B-B14F-4D97-AF65-F5344CB8AC3E}">
        <p14:creationId xmlns:p14="http://schemas.microsoft.com/office/powerpoint/2010/main" val="37423448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Presenter</a:t>
            </a:r>
            <a:r>
              <a:rPr lang="en-US" baseline="0" dirty="0" smtClean="0"/>
              <a:t> to youth: In what scenarios are these appropriate? </a:t>
            </a:r>
            <a:endParaRPr lang="en-US" dirty="0"/>
          </a:p>
        </p:txBody>
      </p:sp>
      <p:sp>
        <p:nvSpPr>
          <p:cNvPr id="4" name="Slide Number Placeholder 3"/>
          <p:cNvSpPr>
            <a:spLocks noGrp="1"/>
          </p:cNvSpPr>
          <p:nvPr>
            <p:ph type="sldNum" sz="quarter" idx="10"/>
          </p:nvPr>
        </p:nvSpPr>
        <p:spPr/>
        <p:txBody>
          <a:bodyPr/>
          <a:lstStyle/>
          <a:p>
            <a:fld id="{4C417ADA-05A7-4E36-ABD6-011FE00DCB44}" type="slidenum">
              <a:rPr lang="en-US" smtClean="0"/>
              <a:t>21</a:t>
            </a:fld>
            <a:endParaRPr lang="en-US"/>
          </a:p>
        </p:txBody>
      </p:sp>
    </p:spTree>
    <p:extLst>
      <p:ext uri="{BB962C8B-B14F-4D97-AF65-F5344CB8AC3E}">
        <p14:creationId xmlns:p14="http://schemas.microsoft.com/office/powerpoint/2010/main" val="5562273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Presenter to youth: Take </a:t>
            </a:r>
            <a:r>
              <a:rPr lang="en-US" dirty="0" smtClean="0"/>
              <a:t>a few minutes to think about your dream job and what </a:t>
            </a:r>
            <a:r>
              <a:rPr lang="en-US" dirty="0" smtClean="0"/>
              <a:t>people</a:t>
            </a:r>
            <a:r>
              <a:rPr lang="en-US" baseline="0" dirty="0" smtClean="0"/>
              <a:t> in that job/industry  </a:t>
            </a:r>
            <a:r>
              <a:rPr lang="en-US" baseline="0" dirty="0" smtClean="0"/>
              <a:t>wear to work. How would you be dressed for that job?</a:t>
            </a:r>
            <a:endParaRPr lang="en-US" dirty="0"/>
          </a:p>
        </p:txBody>
      </p:sp>
      <p:sp>
        <p:nvSpPr>
          <p:cNvPr id="4" name="Slide Number Placeholder 3"/>
          <p:cNvSpPr>
            <a:spLocks noGrp="1"/>
          </p:cNvSpPr>
          <p:nvPr>
            <p:ph type="sldNum" sz="quarter" idx="10"/>
          </p:nvPr>
        </p:nvSpPr>
        <p:spPr/>
        <p:txBody>
          <a:bodyPr/>
          <a:lstStyle/>
          <a:p>
            <a:fld id="{4C417ADA-05A7-4E36-ABD6-011FE00DCB44}" type="slidenum">
              <a:rPr lang="en-US" smtClean="0"/>
              <a:t>22</a:t>
            </a:fld>
            <a:endParaRPr lang="en-US"/>
          </a:p>
        </p:txBody>
      </p:sp>
    </p:spTree>
    <p:extLst>
      <p:ext uri="{BB962C8B-B14F-4D97-AF65-F5344CB8AC3E}">
        <p14:creationId xmlns:p14="http://schemas.microsoft.com/office/powerpoint/2010/main" val="29552057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Presenter</a:t>
            </a:r>
            <a:r>
              <a:rPr lang="en-US" baseline="0" dirty="0" smtClean="0"/>
              <a:t> to youth: </a:t>
            </a:r>
            <a:r>
              <a:rPr lang="en-US" dirty="0" smtClean="0"/>
              <a:t>To</a:t>
            </a:r>
            <a:r>
              <a:rPr lang="en-US" baseline="0" dirty="0" smtClean="0"/>
              <a:t> </a:t>
            </a:r>
            <a:r>
              <a:rPr lang="en-US" baseline="0" dirty="0" smtClean="0"/>
              <a:t>yourself, list down a few reasons why someone might not like their job. Once you have your list, think about ways that you can overcome those barriers. For example, 1 reason why someone wouldn’t like their job is because it is boring. They can overcome this barrier by getting to know their coworkers or asking for more interesting tasks. </a:t>
            </a:r>
          </a:p>
        </p:txBody>
      </p:sp>
      <p:sp>
        <p:nvSpPr>
          <p:cNvPr id="4" name="Slide Number Placeholder 3"/>
          <p:cNvSpPr>
            <a:spLocks noGrp="1"/>
          </p:cNvSpPr>
          <p:nvPr>
            <p:ph type="sldNum" sz="quarter" idx="10"/>
          </p:nvPr>
        </p:nvSpPr>
        <p:spPr/>
        <p:txBody>
          <a:bodyPr/>
          <a:lstStyle/>
          <a:p>
            <a:fld id="{4C417ADA-05A7-4E36-ABD6-011FE00DCB44}" type="slidenum">
              <a:rPr lang="en-US" smtClean="0"/>
              <a:t>23</a:t>
            </a:fld>
            <a:endParaRPr lang="en-US"/>
          </a:p>
        </p:txBody>
      </p:sp>
    </p:spTree>
    <p:extLst>
      <p:ext uri="{BB962C8B-B14F-4D97-AF65-F5344CB8AC3E}">
        <p14:creationId xmlns:p14="http://schemas.microsoft.com/office/powerpoint/2010/main" val="15786680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Presenter to youth: In </a:t>
            </a:r>
            <a:r>
              <a:rPr lang="en-US" baseline="0" dirty="0" smtClean="0"/>
              <a:t>most cases, there will always be something that makes every job less enjoyable. Instead of quitting or leaving work, it is important to learn how to problem solve those problems and see if they can be fixed. By being able to think positive and fix these problems, it can reduce your stress and improve your productivity at work. It also shows that you are reliable and can maintain a stable job for a long period of time. </a:t>
            </a:r>
            <a:endParaRPr lang="en-US" dirty="0"/>
          </a:p>
        </p:txBody>
      </p:sp>
      <p:sp>
        <p:nvSpPr>
          <p:cNvPr id="4" name="Slide Number Placeholder 3"/>
          <p:cNvSpPr>
            <a:spLocks noGrp="1"/>
          </p:cNvSpPr>
          <p:nvPr>
            <p:ph type="sldNum" sz="quarter" idx="10"/>
          </p:nvPr>
        </p:nvSpPr>
        <p:spPr/>
        <p:txBody>
          <a:bodyPr/>
          <a:lstStyle/>
          <a:p>
            <a:fld id="{4C417ADA-05A7-4E36-ABD6-011FE00DCB44}" type="slidenum">
              <a:rPr lang="en-US" smtClean="0"/>
              <a:t>24</a:t>
            </a:fld>
            <a:endParaRPr lang="en-US"/>
          </a:p>
        </p:txBody>
      </p:sp>
    </p:spTree>
    <p:extLst>
      <p:ext uri="{BB962C8B-B14F-4D97-AF65-F5344CB8AC3E}">
        <p14:creationId xmlns:p14="http://schemas.microsoft.com/office/powerpoint/2010/main" val="3267075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Presenter to youth: First </a:t>
            </a:r>
            <a:r>
              <a:rPr lang="en-US" dirty="0" smtClean="0"/>
              <a:t>thing about professionalism is knowing</a:t>
            </a:r>
            <a:r>
              <a:rPr lang="en-US" baseline="0" dirty="0" smtClean="0"/>
              <a:t> when and where to use your cell phones. It’s best to put away your phones when you are in a meeting and in class. It is rude, disrespectful and sends an, “I don’t care” message to the people around you when you have your phone out during professional settings. If you have a hard time not looking at your phone, turn it off, leave it in your bag or put it on airplane mode before going into a professional setting.</a:t>
            </a:r>
          </a:p>
          <a:p>
            <a:endParaRPr lang="en-US" baseline="0" dirty="0" smtClean="0"/>
          </a:p>
          <a:p>
            <a:r>
              <a:rPr lang="en-US" baseline="0" dirty="0" smtClean="0"/>
              <a:t>Professional settings can include: Meetings, lectures, class, interviews, work, networking events and presentations. </a:t>
            </a:r>
            <a:endParaRPr lang="en-US" dirty="0"/>
          </a:p>
        </p:txBody>
      </p:sp>
      <p:sp>
        <p:nvSpPr>
          <p:cNvPr id="4" name="Slide Number Placeholder 3"/>
          <p:cNvSpPr>
            <a:spLocks noGrp="1"/>
          </p:cNvSpPr>
          <p:nvPr>
            <p:ph type="sldNum" sz="quarter" idx="10"/>
          </p:nvPr>
        </p:nvSpPr>
        <p:spPr/>
        <p:txBody>
          <a:bodyPr/>
          <a:lstStyle/>
          <a:p>
            <a:fld id="{4C417ADA-05A7-4E36-ABD6-011FE00DCB44}" type="slidenum">
              <a:rPr lang="en-US" smtClean="0"/>
              <a:t>2</a:t>
            </a:fld>
            <a:endParaRPr lang="en-US"/>
          </a:p>
        </p:txBody>
      </p:sp>
    </p:spTree>
    <p:extLst>
      <p:ext uri="{BB962C8B-B14F-4D97-AF65-F5344CB8AC3E}">
        <p14:creationId xmlns:p14="http://schemas.microsoft.com/office/powerpoint/2010/main" val="11327805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Information</a:t>
            </a:r>
            <a:r>
              <a:rPr lang="en-US" baseline="0" dirty="0" smtClean="0"/>
              <a:t> for presenter: </a:t>
            </a:r>
            <a:r>
              <a:rPr lang="en-US" dirty="0" smtClean="0"/>
              <a:t>The </a:t>
            </a:r>
            <a:r>
              <a:rPr lang="en-US" dirty="0" smtClean="0"/>
              <a:t>poster</a:t>
            </a:r>
            <a:r>
              <a:rPr lang="en-US" baseline="0" dirty="0" smtClean="0"/>
              <a:t> shows the different attitude successful people have vs. unsuccessful people. This could be a time for a break.  10 Minutes = Quick Break + Grab Lunch! </a:t>
            </a:r>
            <a:endParaRPr lang="en-US" dirty="0"/>
          </a:p>
        </p:txBody>
      </p:sp>
      <p:sp>
        <p:nvSpPr>
          <p:cNvPr id="4" name="Slide Number Placeholder 3"/>
          <p:cNvSpPr>
            <a:spLocks noGrp="1"/>
          </p:cNvSpPr>
          <p:nvPr>
            <p:ph type="sldNum" sz="quarter" idx="10"/>
          </p:nvPr>
        </p:nvSpPr>
        <p:spPr/>
        <p:txBody>
          <a:bodyPr/>
          <a:lstStyle/>
          <a:p>
            <a:fld id="{4C417ADA-05A7-4E36-ABD6-011FE00DCB44}" type="slidenum">
              <a:rPr lang="en-US" smtClean="0"/>
              <a:t>25</a:t>
            </a:fld>
            <a:endParaRPr lang="en-US"/>
          </a:p>
        </p:txBody>
      </p:sp>
    </p:spTree>
    <p:extLst>
      <p:ext uri="{BB962C8B-B14F-4D97-AF65-F5344CB8AC3E}">
        <p14:creationId xmlns:p14="http://schemas.microsoft.com/office/powerpoint/2010/main" val="39947194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Presenter to youth: Whether </a:t>
            </a:r>
            <a:r>
              <a:rPr lang="en-US" dirty="0" smtClean="0"/>
              <a:t>we like it or</a:t>
            </a:r>
            <a:r>
              <a:rPr lang="en-US" baseline="0" dirty="0" smtClean="0"/>
              <a:t> not, uncomfortable situations are unavoidable at work. Although we can’t control what happens to us, we can control how we respond to it. Please use worksheet 2, located on our website for this activity. Worksheet contains some uncomfortable situations that you will read through. Think of ways in which you could professionally handle the situation. Once you are finished, talk through your answers with a trusted adult like a parent, mentor, teacher or supervisor.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C417ADA-05A7-4E36-ABD6-011FE00DCB44}" type="slidenum">
              <a:rPr lang="en-US" smtClean="0"/>
              <a:t>26</a:t>
            </a:fld>
            <a:endParaRPr lang="en-US"/>
          </a:p>
        </p:txBody>
      </p:sp>
    </p:spTree>
    <p:extLst>
      <p:ext uri="{BB962C8B-B14F-4D97-AF65-F5344CB8AC3E}">
        <p14:creationId xmlns:p14="http://schemas.microsoft.com/office/powerpoint/2010/main" val="28330761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Presenter</a:t>
            </a:r>
            <a:r>
              <a:rPr lang="en-US" baseline="0" dirty="0" smtClean="0"/>
              <a:t> to youth: </a:t>
            </a:r>
            <a:r>
              <a:rPr lang="en-US" dirty="0" smtClean="0"/>
              <a:t>Feedback </a:t>
            </a:r>
            <a:r>
              <a:rPr lang="en-US" dirty="0" smtClean="0"/>
              <a:t>is important for growth. Receiving feedback is not the same as receiving criticism.  Feedback is meant to help us</a:t>
            </a:r>
            <a:r>
              <a:rPr lang="en-US" baseline="0" dirty="0" smtClean="0"/>
              <a:t> identify areas in which we can work on and become better. It is also important to give feedback to others and let them know how they are doing. Asking for feedback is good too. It shows that you care about your performance and want to work on it. </a:t>
            </a:r>
            <a:endParaRPr lang="en-US" dirty="0"/>
          </a:p>
        </p:txBody>
      </p:sp>
      <p:sp>
        <p:nvSpPr>
          <p:cNvPr id="4" name="Slide Number Placeholder 3"/>
          <p:cNvSpPr>
            <a:spLocks noGrp="1"/>
          </p:cNvSpPr>
          <p:nvPr>
            <p:ph type="sldNum" sz="quarter" idx="10"/>
          </p:nvPr>
        </p:nvSpPr>
        <p:spPr/>
        <p:txBody>
          <a:bodyPr/>
          <a:lstStyle/>
          <a:p>
            <a:fld id="{4C417ADA-05A7-4E36-ABD6-011FE00DCB44}" type="slidenum">
              <a:rPr lang="en-US" smtClean="0"/>
              <a:t>27</a:t>
            </a:fld>
            <a:endParaRPr lang="en-US"/>
          </a:p>
        </p:txBody>
      </p:sp>
    </p:spTree>
    <p:extLst>
      <p:ext uri="{BB962C8B-B14F-4D97-AF65-F5344CB8AC3E}">
        <p14:creationId xmlns:p14="http://schemas.microsoft.com/office/powerpoint/2010/main" val="10627929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Presenter</a:t>
            </a:r>
            <a:r>
              <a:rPr lang="en-US" baseline="0" dirty="0" smtClean="0"/>
              <a:t> to youth: </a:t>
            </a:r>
            <a:r>
              <a:rPr lang="en-US" dirty="0" smtClean="0"/>
              <a:t>Leadership </a:t>
            </a:r>
            <a:r>
              <a:rPr lang="en-US" dirty="0" smtClean="0"/>
              <a:t>is the action</a:t>
            </a:r>
            <a:r>
              <a:rPr lang="en-US" baseline="0" dirty="0" smtClean="0"/>
              <a:t> of leading a group of people or an organization. Leaders are </a:t>
            </a:r>
            <a:r>
              <a:rPr lang="en-US" baseline="0" dirty="0" smtClean="0"/>
              <a:t>largely responsible </a:t>
            </a:r>
            <a:r>
              <a:rPr lang="en-US" baseline="0" dirty="0" smtClean="0"/>
              <a:t>for building a sense of community within the workplace. Employees and people are more willing to follow an effective leader than a non effective leader. </a:t>
            </a:r>
            <a:endParaRPr lang="en-US" baseline="0" dirty="0" smtClean="0"/>
          </a:p>
          <a:p>
            <a:endParaRPr lang="en-US" baseline="0" dirty="0" smtClean="0"/>
          </a:p>
          <a:p>
            <a:r>
              <a:rPr lang="en-US" baseline="0" dirty="0" smtClean="0"/>
              <a:t>Ask youth what they think makes a great leader. Ask what qualities they have within themselves that make a great leader. </a:t>
            </a:r>
            <a:endParaRPr lang="en-US" baseline="0" dirty="0" smtClean="0"/>
          </a:p>
          <a:p>
            <a:endParaRPr lang="en-US" baseline="0" dirty="0" smtClean="0"/>
          </a:p>
          <a:p>
            <a:r>
              <a:rPr lang="en-US" baseline="0" dirty="0" smtClean="0"/>
              <a:t>Here are some leaders in our St. Paul community today, </a:t>
            </a:r>
            <a:r>
              <a:rPr lang="en-US" dirty="0" smtClean="0"/>
              <a:t>Forrest </a:t>
            </a:r>
            <a:r>
              <a:rPr lang="en-US" dirty="0" err="1" smtClean="0"/>
              <a:t>Tahdooahnippah</a:t>
            </a:r>
            <a:r>
              <a:rPr lang="en-US" baseline="0" dirty="0" smtClean="0"/>
              <a:t>.  </a:t>
            </a:r>
            <a:r>
              <a:rPr lang="en-US" dirty="0" smtClean="0"/>
              <a:t>Kao </a:t>
            </a:r>
            <a:r>
              <a:rPr lang="en-US" dirty="0" err="1" smtClean="0"/>
              <a:t>Kalia</a:t>
            </a:r>
            <a:r>
              <a:rPr lang="en-US" dirty="0" smtClean="0"/>
              <a:t> Yang</a:t>
            </a:r>
            <a:r>
              <a:rPr lang="en-US" baseline="0" dirty="0" smtClean="0"/>
              <a:t> – Author.  Toki Wright – Musician/producer, Professor, Activist, etc..</a:t>
            </a:r>
            <a:r>
              <a:rPr lang="en-US" dirty="0" smtClean="0"/>
              <a:t> Rue Mapp – Founder</a:t>
            </a:r>
            <a:r>
              <a:rPr lang="en-US" baseline="0" dirty="0" smtClean="0"/>
              <a:t> of Outdoor Afro</a:t>
            </a:r>
            <a:r>
              <a:rPr lang="en-US" dirty="0" smtClean="0"/>
              <a:t> </a:t>
            </a:r>
            <a:endParaRPr lang="en-US" dirty="0"/>
          </a:p>
        </p:txBody>
      </p:sp>
      <p:sp>
        <p:nvSpPr>
          <p:cNvPr id="4" name="Slide Number Placeholder 3"/>
          <p:cNvSpPr>
            <a:spLocks noGrp="1"/>
          </p:cNvSpPr>
          <p:nvPr>
            <p:ph type="sldNum" sz="quarter" idx="10"/>
          </p:nvPr>
        </p:nvSpPr>
        <p:spPr/>
        <p:txBody>
          <a:bodyPr/>
          <a:lstStyle/>
          <a:p>
            <a:fld id="{4C417ADA-05A7-4E36-ABD6-011FE00DCB44}" type="slidenum">
              <a:rPr lang="en-US" smtClean="0"/>
              <a:t>28</a:t>
            </a:fld>
            <a:endParaRPr lang="en-US"/>
          </a:p>
        </p:txBody>
      </p:sp>
    </p:spTree>
    <p:extLst>
      <p:ext uri="{BB962C8B-B14F-4D97-AF65-F5344CB8AC3E}">
        <p14:creationId xmlns:p14="http://schemas.microsoft.com/office/powerpoint/2010/main" val="2317690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Presenter</a:t>
            </a:r>
            <a:r>
              <a:rPr lang="en-US" baseline="0" dirty="0" smtClean="0"/>
              <a:t> to youth: These are top 10 leadership qualities, does this list match what the group identified/shared as characteristics of a leader?  </a:t>
            </a:r>
            <a:endParaRPr lang="en-US" dirty="0"/>
          </a:p>
        </p:txBody>
      </p:sp>
      <p:sp>
        <p:nvSpPr>
          <p:cNvPr id="4" name="Slide Number Placeholder 3"/>
          <p:cNvSpPr>
            <a:spLocks noGrp="1"/>
          </p:cNvSpPr>
          <p:nvPr>
            <p:ph type="sldNum" sz="quarter" idx="10"/>
          </p:nvPr>
        </p:nvSpPr>
        <p:spPr/>
        <p:txBody>
          <a:bodyPr/>
          <a:lstStyle/>
          <a:p>
            <a:fld id="{4C417ADA-05A7-4E36-ABD6-011FE00DCB44}" type="slidenum">
              <a:rPr lang="en-US" smtClean="0"/>
              <a:t>29</a:t>
            </a:fld>
            <a:endParaRPr lang="en-US"/>
          </a:p>
        </p:txBody>
      </p:sp>
    </p:spTree>
    <p:extLst>
      <p:ext uri="{BB962C8B-B14F-4D97-AF65-F5344CB8AC3E}">
        <p14:creationId xmlns:p14="http://schemas.microsoft.com/office/powerpoint/2010/main" val="23405559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Presenter to youth: Leadership </a:t>
            </a:r>
            <a:r>
              <a:rPr lang="en-US" baseline="0" dirty="0" smtClean="0"/>
              <a:t>doesn’t always have to be big changes or organizing hundreds of people like Martin Luther King, but can come in all different shapes and forms. Leading a game of Uno with kids, assigning task to members, giving advice to your supervisor and much more are all forms of leadership. </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Conclusion: Summarize presentation main points and reinforce the importance of them. Ask youth if there are any major takeaways from the session that they would like to share- what they learned, how they now think of themselves as a potential leader, what qualities do they have to work on to be an effective leader, etc. </a:t>
            </a:r>
            <a:endParaRPr lang="en-US" dirty="0"/>
          </a:p>
        </p:txBody>
      </p:sp>
      <p:sp>
        <p:nvSpPr>
          <p:cNvPr id="4" name="Slide Number Placeholder 3"/>
          <p:cNvSpPr>
            <a:spLocks noGrp="1"/>
          </p:cNvSpPr>
          <p:nvPr>
            <p:ph type="sldNum" sz="quarter" idx="10"/>
          </p:nvPr>
        </p:nvSpPr>
        <p:spPr/>
        <p:txBody>
          <a:bodyPr/>
          <a:lstStyle/>
          <a:p>
            <a:fld id="{4C417ADA-05A7-4E36-ABD6-011FE00DCB44}" type="slidenum">
              <a:rPr lang="en-US" smtClean="0"/>
              <a:t>30</a:t>
            </a:fld>
            <a:endParaRPr lang="en-US"/>
          </a:p>
        </p:txBody>
      </p:sp>
    </p:spTree>
    <p:extLst>
      <p:ext uri="{BB962C8B-B14F-4D97-AF65-F5344CB8AC3E}">
        <p14:creationId xmlns:p14="http://schemas.microsoft.com/office/powerpoint/2010/main" val="2387385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Information</a:t>
            </a:r>
            <a:r>
              <a:rPr lang="en-US" baseline="0" dirty="0" smtClean="0"/>
              <a:t> for Presenter: After introductions, have students participate in a fun ice breaker. Some ideas: https://funattic.com/41-youth-group-icebreakers/</a:t>
            </a:r>
          </a:p>
          <a:p>
            <a:r>
              <a:rPr lang="en-US" baseline="0" dirty="0" smtClean="0"/>
              <a:t>After the Ice breaker, give a quick breakdown regarding what will be covered in this presentation- Presenting yourself, strategies to be successful, dealing with uncomfortable situations, Feedback from youth, and the characteristics of a great leader. </a:t>
            </a:r>
          </a:p>
        </p:txBody>
      </p:sp>
      <p:sp>
        <p:nvSpPr>
          <p:cNvPr id="4" name="Slide Number Placeholder 3"/>
          <p:cNvSpPr>
            <a:spLocks noGrp="1"/>
          </p:cNvSpPr>
          <p:nvPr>
            <p:ph type="sldNum" sz="quarter" idx="10"/>
          </p:nvPr>
        </p:nvSpPr>
        <p:spPr/>
        <p:txBody>
          <a:bodyPr/>
          <a:lstStyle/>
          <a:p>
            <a:fld id="{4C417ADA-05A7-4E36-ABD6-011FE00DCB44}" type="slidenum">
              <a:rPr lang="en-US" smtClean="0"/>
              <a:t>3</a:t>
            </a:fld>
            <a:endParaRPr lang="en-US"/>
          </a:p>
        </p:txBody>
      </p:sp>
    </p:spTree>
    <p:extLst>
      <p:ext uri="{BB962C8B-B14F-4D97-AF65-F5344CB8AC3E}">
        <p14:creationId xmlns:p14="http://schemas.microsoft.com/office/powerpoint/2010/main" val="1946522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Presenter to</a:t>
            </a:r>
            <a:r>
              <a:rPr lang="en-US" baseline="0" dirty="0" smtClean="0"/>
              <a:t> youth: </a:t>
            </a:r>
            <a:r>
              <a:rPr lang="en-US" dirty="0" smtClean="0"/>
              <a:t>Did </a:t>
            </a:r>
            <a:r>
              <a:rPr lang="en-US" dirty="0" smtClean="0"/>
              <a:t>you know that within the first 3 minutes of meeting someone new, they already have hundreds of judgements about you? First impressions tend</a:t>
            </a:r>
            <a:r>
              <a:rPr lang="en-US" baseline="0" dirty="0" smtClean="0"/>
              <a:t> to last a lifetime and may be the only impression you get to make on someone. That is why it is crucial to present yourself appropriately to gain a higher chance of being successful. By presenting yourself successfully, we mean appropriate dress attire, posture, facial cues and body language. Watch this quick and engaging YouTube video to gain tips on how to present yourself successfully. </a:t>
            </a:r>
            <a:r>
              <a:rPr lang="en-US" dirty="0" smtClean="0"/>
              <a:t>Please keep in mind that </a:t>
            </a:r>
            <a:r>
              <a:rPr lang="en-US" baseline="0" dirty="0" smtClean="0"/>
              <a:t>although the speaker addresses males in his video, the lesson he teaches can pertain to all genders. </a:t>
            </a:r>
            <a:endParaRPr lang="en-US" dirty="0"/>
          </a:p>
        </p:txBody>
      </p:sp>
      <p:sp>
        <p:nvSpPr>
          <p:cNvPr id="4" name="Slide Number Placeholder 3"/>
          <p:cNvSpPr>
            <a:spLocks noGrp="1"/>
          </p:cNvSpPr>
          <p:nvPr>
            <p:ph type="sldNum" sz="quarter" idx="10"/>
          </p:nvPr>
        </p:nvSpPr>
        <p:spPr/>
        <p:txBody>
          <a:bodyPr/>
          <a:lstStyle/>
          <a:p>
            <a:fld id="{4C417ADA-05A7-4E36-ABD6-011FE00DCB44}" type="slidenum">
              <a:rPr lang="en-US" smtClean="0"/>
              <a:t>4</a:t>
            </a:fld>
            <a:endParaRPr lang="en-US"/>
          </a:p>
        </p:txBody>
      </p:sp>
    </p:spTree>
    <p:extLst>
      <p:ext uri="{BB962C8B-B14F-4D97-AF65-F5344CB8AC3E}">
        <p14:creationId xmlns:p14="http://schemas.microsoft.com/office/powerpoint/2010/main" val="1293281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Presenter to youth: Does</a:t>
            </a:r>
            <a:r>
              <a:rPr lang="en-US" baseline="0" dirty="0" smtClean="0"/>
              <a:t> </a:t>
            </a:r>
            <a:r>
              <a:rPr lang="en-US" baseline="0" dirty="0" smtClean="0"/>
              <a:t>a simple handshake matter that much? Yes! A good handshake is one of the non-verbal cues that people will judge you on. We have heard stories of people getting hired just because they knew how to properly introduce themselves and give a good handshake. Be aware that handshakes are acceptable in western culture but is not the norm in all countries. For example, in Thailand, instead of a handshake, a person will put their hands together and bow their head slightly while greeting the other person. Being aware of this, professional introductions in western culture is a handshake. Take 3 minutes to practice shaking hands and introducing yourself to someone close to you. This can be with a family member, friend, teacher, or mentor.</a:t>
            </a:r>
            <a:endParaRPr lang="en-US" dirty="0"/>
          </a:p>
        </p:txBody>
      </p:sp>
      <p:sp>
        <p:nvSpPr>
          <p:cNvPr id="4" name="Slide Number Placeholder 3"/>
          <p:cNvSpPr>
            <a:spLocks noGrp="1"/>
          </p:cNvSpPr>
          <p:nvPr>
            <p:ph type="sldNum" sz="quarter" idx="10"/>
          </p:nvPr>
        </p:nvSpPr>
        <p:spPr/>
        <p:txBody>
          <a:bodyPr/>
          <a:lstStyle/>
          <a:p>
            <a:fld id="{4C417ADA-05A7-4E36-ABD6-011FE00DCB44}" type="slidenum">
              <a:rPr lang="en-US" smtClean="0"/>
              <a:t>5</a:t>
            </a:fld>
            <a:endParaRPr lang="en-US"/>
          </a:p>
        </p:txBody>
      </p:sp>
    </p:spTree>
    <p:extLst>
      <p:ext uri="{BB962C8B-B14F-4D97-AF65-F5344CB8AC3E}">
        <p14:creationId xmlns:p14="http://schemas.microsoft.com/office/powerpoint/2010/main" val="15001497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Presenter to youth: It </a:t>
            </a:r>
            <a:r>
              <a:rPr lang="en-US" dirty="0" smtClean="0"/>
              <a:t>is important to understand dress codes to</a:t>
            </a:r>
            <a:r>
              <a:rPr lang="en-US" baseline="0" dirty="0" smtClean="0"/>
              <a:t> prevent going to work </a:t>
            </a:r>
            <a:r>
              <a:rPr lang="en-US" baseline="0" dirty="0" smtClean="0"/>
              <a:t>unprepared. </a:t>
            </a:r>
            <a:r>
              <a:rPr lang="en-US" dirty="0" smtClean="0"/>
              <a:t>This </a:t>
            </a:r>
            <a:r>
              <a:rPr lang="en-US" dirty="0" smtClean="0"/>
              <a:t>picture displays the different levels</a:t>
            </a:r>
            <a:r>
              <a:rPr lang="en-US" baseline="0" dirty="0" smtClean="0"/>
              <a:t> of professional dress going from ballroom style to </a:t>
            </a:r>
            <a:r>
              <a:rPr lang="en-US" baseline="0" dirty="0" smtClean="0"/>
              <a:t>“sloppy”. </a:t>
            </a:r>
            <a:r>
              <a:rPr lang="en-US" baseline="0" dirty="0" smtClean="0"/>
              <a:t>When going to work or an event, always try and figure out what is appropriate. </a:t>
            </a:r>
            <a:endParaRPr lang="en-US" dirty="0"/>
          </a:p>
        </p:txBody>
      </p:sp>
      <p:sp>
        <p:nvSpPr>
          <p:cNvPr id="4" name="Slide Number Placeholder 3"/>
          <p:cNvSpPr>
            <a:spLocks noGrp="1"/>
          </p:cNvSpPr>
          <p:nvPr>
            <p:ph type="sldNum" sz="quarter" idx="10"/>
          </p:nvPr>
        </p:nvSpPr>
        <p:spPr/>
        <p:txBody>
          <a:bodyPr/>
          <a:lstStyle/>
          <a:p>
            <a:fld id="{4C417ADA-05A7-4E36-ABD6-011FE00DCB44}" type="slidenum">
              <a:rPr lang="en-US" smtClean="0"/>
              <a:t>6</a:t>
            </a:fld>
            <a:endParaRPr lang="en-US"/>
          </a:p>
        </p:txBody>
      </p:sp>
    </p:spTree>
    <p:extLst>
      <p:ext uri="{BB962C8B-B14F-4D97-AF65-F5344CB8AC3E}">
        <p14:creationId xmlns:p14="http://schemas.microsoft.com/office/powerpoint/2010/main" val="1349833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Presenter to youth: Business </a:t>
            </a:r>
            <a:r>
              <a:rPr lang="en-US" baseline="0" dirty="0" smtClean="0"/>
              <a:t>casual is less formal than professional but not completely informal. Professional ware is more corporate and usually means wearing some type of suit. </a:t>
            </a:r>
            <a:r>
              <a:rPr lang="en-US" dirty="0" smtClean="0"/>
              <a:t>The poster</a:t>
            </a:r>
            <a:r>
              <a:rPr lang="en-US" baseline="0" dirty="0" smtClean="0"/>
              <a:t> above gives excellent tips on how to dress business casual vs. professional. </a:t>
            </a:r>
            <a:endParaRPr lang="en-US" baseline="0" dirty="0" smtClean="0"/>
          </a:p>
          <a:p>
            <a:endParaRPr lang="en-US" baseline="0" dirty="0" smtClean="0"/>
          </a:p>
          <a:p>
            <a:r>
              <a:rPr lang="en-US" baseline="0" dirty="0" smtClean="0"/>
              <a:t>Information for Presenter: Ask youth what they notice about the differences between Business casual and Professional in the photo. </a:t>
            </a:r>
            <a:endParaRPr lang="en-US" dirty="0"/>
          </a:p>
        </p:txBody>
      </p:sp>
      <p:sp>
        <p:nvSpPr>
          <p:cNvPr id="4" name="Slide Number Placeholder 3"/>
          <p:cNvSpPr>
            <a:spLocks noGrp="1"/>
          </p:cNvSpPr>
          <p:nvPr>
            <p:ph type="sldNum" sz="quarter" idx="10"/>
          </p:nvPr>
        </p:nvSpPr>
        <p:spPr/>
        <p:txBody>
          <a:bodyPr/>
          <a:lstStyle/>
          <a:p>
            <a:fld id="{4C417ADA-05A7-4E36-ABD6-011FE00DCB44}" type="slidenum">
              <a:rPr lang="en-US" smtClean="0"/>
              <a:t>7</a:t>
            </a:fld>
            <a:endParaRPr lang="en-US"/>
          </a:p>
        </p:txBody>
      </p:sp>
    </p:spTree>
    <p:extLst>
      <p:ext uri="{BB962C8B-B14F-4D97-AF65-F5344CB8AC3E}">
        <p14:creationId xmlns:p14="http://schemas.microsoft.com/office/powerpoint/2010/main" val="40649109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Information to Presenter:</a:t>
            </a:r>
            <a:r>
              <a:rPr lang="en-US" baseline="0" dirty="0" smtClean="0"/>
              <a:t> Please refer to the worksheet located under the https://righttrack.stpaul.gov/wp-content/uploads/2017/01/What-to-wear-to-an-interview-or-work.docx  tab. </a:t>
            </a:r>
          </a:p>
          <a:p>
            <a:endParaRPr lang="en-US" baseline="0" dirty="0" smtClean="0"/>
          </a:p>
          <a:p>
            <a:r>
              <a:rPr lang="en-US" baseline="0" dirty="0" smtClean="0"/>
              <a:t>The information in the worksheet discusses cleanliness, what NOT to wear, what to do when in doubt, and advice on tattoos. </a:t>
            </a:r>
            <a:endParaRPr lang="en-US" dirty="0"/>
          </a:p>
        </p:txBody>
      </p:sp>
      <p:sp>
        <p:nvSpPr>
          <p:cNvPr id="4" name="Slide Number Placeholder 3"/>
          <p:cNvSpPr>
            <a:spLocks noGrp="1"/>
          </p:cNvSpPr>
          <p:nvPr>
            <p:ph type="sldNum" sz="quarter" idx="10"/>
          </p:nvPr>
        </p:nvSpPr>
        <p:spPr/>
        <p:txBody>
          <a:bodyPr/>
          <a:lstStyle/>
          <a:p>
            <a:fld id="{4C417ADA-05A7-4E36-ABD6-011FE00DCB44}" type="slidenum">
              <a:rPr lang="en-US" smtClean="0"/>
              <a:t>8</a:t>
            </a:fld>
            <a:endParaRPr lang="en-US"/>
          </a:p>
        </p:txBody>
      </p:sp>
    </p:spTree>
    <p:extLst>
      <p:ext uri="{BB962C8B-B14F-4D97-AF65-F5344CB8AC3E}">
        <p14:creationId xmlns:p14="http://schemas.microsoft.com/office/powerpoint/2010/main" val="29521217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Righ</a:t>
            </a:r>
            <a:r>
              <a:rPr lang="en-US" baseline="0" dirty="0" smtClean="0"/>
              <a:t>t Track interns are a great example of how youth can dress professionally.</a:t>
            </a:r>
            <a:endParaRPr lang="en-US" dirty="0"/>
          </a:p>
        </p:txBody>
      </p:sp>
      <p:sp>
        <p:nvSpPr>
          <p:cNvPr id="4" name="Slide Number Placeholder 3"/>
          <p:cNvSpPr>
            <a:spLocks noGrp="1"/>
          </p:cNvSpPr>
          <p:nvPr>
            <p:ph type="sldNum" sz="quarter" idx="10"/>
          </p:nvPr>
        </p:nvSpPr>
        <p:spPr/>
        <p:txBody>
          <a:bodyPr/>
          <a:lstStyle/>
          <a:p>
            <a:fld id="{4C417ADA-05A7-4E36-ABD6-011FE00DCB44}" type="slidenum">
              <a:rPr lang="en-US" smtClean="0"/>
              <a:t>9</a:t>
            </a:fld>
            <a:endParaRPr lang="en-US"/>
          </a:p>
        </p:txBody>
      </p:sp>
    </p:spTree>
    <p:extLst>
      <p:ext uri="{BB962C8B-B14F-4D97-AF65-F5344CB8AC3E}">
        <p14:creationId xmlns:p14="http://schemas.microsoft.com/office/powerpoint/2010/main" val="2460350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D2BC600-3977-4917-92D2-591A540407BC}" type="datetimeFigureOut">
              <a:rPr lang="en-US" smtClean="0"/>
              <a:t>10/31/2017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1E99D0-3E7F-4C59-B785-0E75068EEC20}" type="slidenum">
              <a:rPr lang="en-US" smtClean="0"/>
              <a:t>‹#›</a:t>
            </a:fld>
            <a:endParaRPr lang="en-US"/>
          </a:p>
        </p:txBody>
      </p:sp>
    </p:spTree>
    <p:extLst>
      <p:ext uri="{BB962C8B-B14F-4D97-AF65-F5344CB8AC3E}">
        <p14:creationId xmlns:p14="http://schemas.microsoft.com/office/powerpoint/2010/main" val="1924960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2BC600-3977-4917-92D2-591A540407BC}" type="datetimeFigureOut">
              <a:rPr lang="en-US" smtClean="0"/>
              <a:t>10/31/2017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1E99D0-3E7F-4C59-B785-0E75068EEC20}" type="slidenum">
              <a:rPr lang="en-US" smtClean="0"/>
              <a:t>‹#›</a:t>
            </a:fld>
            <a:endParaRPr lang="en-US"/>
          </a:p>
        </p:txBody>
      </p:sp>
    </p:spTree>
    <p:extLst>
      <p:ext uri="{BB962C8B-B14F-4D97-AF65-F5344CB8AC3E}">
        <p14:creationId xmlns:p14="http://schemas.microsoft.com/office/powerpoint/2010/main" val="1103098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2BC600-3977-4917-92D2-591A540407BC}" type="datetimeFigureOut">
              <a:rPr lang="en-US" smtClean="0"/>
              <a:t>10/31/2017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1E99D0-3E7F-4C59-B785-0E75068EEC20}" type="slidenum">
              <a:rPr lang="en-US" smtClean="0"/>
              <a:t>‹#›</a:t>
            </a:fld>
            <a:endParaRPr lang="en-US"/>
          </a:p>
        </p:txBody>
      </p:sp>
    </p:spTree>
    <p:extLst>
      <p:ext uri="{BB962C8B-B14F-4D97-AF65-F5344CB8AC3E}">
        <p14:creationId xmlns:p14="http://schemas.microsoft.com/office/powerpoint/2010/main" val="2891852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2BC600-3977-4917-92D2-591A540407BC}" type="datetimeFigureOut">
              <a:rPr lang="en-US" smtClean="0"/>
              <a:t>10/31/2017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1E99D0-3E7F-4C59-B785-0E75068EEC20}" type="slidenum">
              <a:rPr lang="en-US" smtClean="0"/>
              <a:t>‹#›</a:t>
            </a:fld>
            <a:endParaRPr lang="en-US"/>
          </a:p>
        </p:txBody>
      </p:sp>
    </p:spTree>
    <p:extLst>
      <p:ext uri="{BB962C8B-B14F-4D97-AF65-F5344CB8AC3E}">
        <p14:creationId xmlns:p14="http://schemas.microsoft.com/office/powerpoint/2010/main" val="2762466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2BC600-3977-4917-92D2-591A540407BC}" type="datetimeFigureOut">
              <a:rPr lang="en-US" smtClean="0"/>
              <a:t>10/31/2017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1E99D0-3E7F-4C59-B785-0E75068EEC20}" type="slidenum">
              <a:rPr lang="en-US" smtClean="0"/>
              <a:t>‹#›</a:t>
            </a:fld>
            <a:endParaRPr lang="en-US"/>
          </a:p>
        </p:txBody>
      </p:sp>
    </p:spTree>
    <p:extLst>
      <p:ext uri="{BB962C8B-B14F-4D97-AF65-F5344CB8AC3E}">
        <p14:creationId xmlns:p14="http://schemas.microsoft.com/office/powerpoint/2010/main" val="3024765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D2BC600-3977-4917-92D2-591A540407BC}" type="datetimeFigureOut">
              <a:rPr lang="en-US" smtClean="0"/>
              <a:t>10/31/2017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1E99D0-3E7F-4C59-B785-0E75068EEC20}" type="slidenum">
              <a:rPr lang="en-US" smtClean="0"/>
              <a:t>‹#›</a:t>
            </a:fld>
            <a:endParaRPr lang="en-US"/>
          </a:p>
        </p:txBody>
      </p:sp>
    </p:spTree>
    <p:extLst>
      <p:ext uri="{BB962C8B-B14F-4D97-AF65-F5344CB8AC3E}">
        <p14:creationId xmlns:p14="http://schemas.microsoft.com/office/powerpoint/2010/main" val="2026715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D2BC600-3977-4917-92D2-591A540407BC}" type="datetimeFigureOut">
              <a:rPr lang="en-US" smtClean="0"/>
              <a:t>10/31/2017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1E99D0-3E7F-4C59-B785-0E75068EEC20}" type="slidenum">
              <a:rPr lang="en-US" smtClean="0"/>
              <a:t>‹#›</a:t>
            </a:fld>
            <a:endParaRPr lang="en-US"/>
          </a:p>
        </p:txBody>
      </p:sp>
    </p:spTree>
    <p:extLst>
      <p:ext uri="{BB962C8B-B14F-4D97-AF65-F5344CB8AC3E}">
        <p14:creationId xmlns:p14="http://schemas.microsoft.com/office/powerpoint/2010/main" val="3161257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D2BC600-3977-4917-92D2-591A540407BC}" type="datetimeFigureOut">
              <a:rPr lang="en-US" smtClean="0"/>
              <a:t>10/31/2017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1E99D0-3E7F-4C59-B785-0E75068EEC20}" type="slidenum">
              <a:rPr lang="en-US" smtClean="0"/>
              <a:t>‹#›</a:t>
            </a:fld>
            <a:endParaRPr lang="en-US"/>
          </a:p>
        </p:txBody>
      </p:sp>
    </p:spTree>
    <p:extLst>
      <p:ext uri="{BB962C8B-B14F-4D97-AF65-F5344CB8AC3E}">
        <p14:creationId xmlns:p14="http://schemas.microsoft.com/office/powerpoint/2010/main" val="658036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2BC600-3977-4917-92D2-591A540407BC}" type="datetimeFigureOut">
              <a:rPr lang="en-US" smtClean="0"/>
              <a:t>10/31/2017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1E99D0-3E7F-4C59-B785-0E75068EEC20}" type="slidenum">
              <a:rPr lang="en-US" smtClean="0"/>
              <a:t>‹#›</a:t>
            </a:fld>
            <a:endParaRPr lang="en-US"/>
          </a:p>
        </p:txBody>
      </p:sp>
    </p:spTree>
    <p:extLst>
      <p:ext uri="{BB962C8B-B14F-4D97-AF65-F5344CB8AC3E}">
        <p14:creationId xmlns:p14="http://schemas.microsoft.com/office/powerpoint/2010/main" val="1546091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2BC600-3977-4917-92D2-591A540407BC}" type="datetimeFigureOut">
              <a:rPr lang="en-US" smtClean="0"/>
              <a:t>10/31/2017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1E99D0-3E7F-4C59-B785-0E75068EEC20}" type="slidenum">
              <a:rPr lang="en-US" smtClean="0"/>
              <a:t>‹#›</a:t>
            </a:fld>
            <a:endParaRPr lang="en-US"/>
          </a:p>
        </p:txBody>
      </p:sp>
    </p:spTree>
    <p:extLst>
      <p:ext uri="{BB962C8B-B14F-4D97-AF65-F5344CB8AC3E}">
        <p14:creationId xmlns:p14="http://schemas.microsoft.com/office/powerpoint/2010/main" val="1575808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2BC600-3977-4917-92D2-591A540407BC}" type="datetimeFigureOut">
              <a:rPr lang="en-US" smtClean="0"/>
              <a:t>10/31/2017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1E99D0-3E7F-4C59-B785-0E75068EEC20}" type="slidenum">
              <a:rPr lang="en-US" smtClean="0"/>
              <a:t>‹#›</a:t>
            </a:fld>
            <a:endParaRPr lang="en-US"/>
          </a:p>
        </p:txBody>
      </p:sp>
    </p:spTree>
    <p:extLst>
      <p:ext uri="{BB962C8B-B14F-4D97-AF65-F5344CB8AC3E}">
        <p14:creationId xmlns:p14="http://schemas.microsoft.com/office/powerpoint/2010/main" val="1607930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2BC600-3977-4917-92D2-591A540407BC}" type="datetimeFigureOut">
              <a:rPr lang="en-US" smtClean="0"/>
              <a:t>10/31/2017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1E99D0-3E7F-4C59-B785-0E75068EEC20}" type="slidenum">
              <a:rPr lang="en-US" smtClean="0"/>
              <a:t>‹#›</a:t>
            </a:fld>
            <a:endParaRPr lang="en-US"/>
          </a:p>
        </p:txBody>
      </p:sp>
    </p:spTree>
    <p:extLst>
      <p:ext uri="{BB962C8B-B14F-4D97-AF65-F5344CB8AC3E}">
        <p14:creationId xmlns:p14="http://schemas.microsoft.com/office/powerpoint/2010/main" val="259314903"/>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F-ecFkZ5saU"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295400"/>
            <a:ext cx="7772400" cy="1470025"/>
          </a:xfrm>
        </p:spPr>
        <p:txBody>
          <a:bodyPr/>
          <a:lstStyle/>
          <a:p>
            <a:r>
              <a:rPr lang="en-US" dirty="0" smtClean="0"/>
              <a:t>Professionalism, Attitude, and Enthusiasm</a:t>
            </a:r>
            <a:endParaRPr lang="en-US" dirty="0"/>
          </a:p>
        </p:txBody>
      </p:sp>
      <p:pic>
        <p:nvPicPr>
          <p:cNvPr id="1027" name="Picture 3" descr="C:\Users\xiongude\AppData\Local\Microsoft\Windows\Temporary Internet Files\Content.IE5\B6RDG3NG\Mad%20Cartoo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92264">
            <a:off x="5791200" y="3552116"/>
            <a:ext cx="1987550" cy="1981652"/>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Image result for i love my jo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229382">
            <a:off x="754331" y="3025748"/>
            <a:ext cx="2571750" cy="2828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0044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1027"/>
                                        </p:tgtEl>
                                        <p:attrNameLst>
                                          <p:attrName>r</p:attrName>
                                        </p:attrNameLst>
                                      </p:cBhvr>
                                    </p:animRot>
                                    <p:animRot by="-240000">
                                      <p:cBhvr>
                                        <p:cTn id="7" dur="200" fill="hold">
                                          <p:stCondLst>
                                            <p:cond delay="200"/>
                                          </p:stCondLst>
                                        </p:cTn>
                                        <p:tgtEl>
                                          <p:spTgt spid="1027"/>
                                        </p:tgtEl>
                                        <p:attrNameLst>
                                          <p:attrName>r</p:attrName>
                                        </p:attrNameLst>
                                      </p:cBhvr>
                                    </p:animRot>
                                    <p:animRot by="240000">
                                      <p:cBhvr>
                                        <p:cTn id="8" dur="200" fill="hold">
                                          <p:stCondLst>
                                            <p:cond delay="400"/>
                                          </p:stCondLst>
                                        </p:cTn>
                                        <p:tgtEl>
                                          <p:spTgt spid="1027"/>
                                        </p:tgtEl>
                                        <p:attrNameLst>
                                          <p:attrName>r</p:attrName>
                                        </p:attrNameLst>
                                      </p:cBhvr>
                                    </p:animRot>
                                    <p:animRot by="-240000">
                                      <p:cBhvr>
                                        <p:cTn id="9" dur="200" fill="hold">
                                          <p:stCondLst>
                                            <p:cond delay="600"/>
                                          </p:stCondLst>
                                        </p:cTn>
                                        <p:tgtEl>
                                          <p:spTgt spid="1027"/>
                                        </p:tgtEl>
                                        <p:attrNameLst>
                                          <p:attrName>r</p:attrName>
                                        </p:attrNameLst>
                                      </p:cBhvr>
                                    </p:animRot>
                                    <p:animRot by="120000">
                                      <p:cBhvr>
                                        <p:cTn id="10" dur="200" fill="hold">
                                          <p:stCondLst>
                                            <p:cond delay="800"/>
                                          </p:stCondLst>
                                        </p:cTn>
                                        <p:tgtEl>
                                          <p:spTgt spid="1027"/>
                                        </p:tgtEl>
                                        <p:attrNameLst>
                                          <p:attrName>r</p:attrName>
                                        </p:attrNameLst>
                                      </p:cBhvr>
                                    </p:animRot>
                                  </p:childTnLst>
                                </p:cTn>
                              </p:par>
                              <p:par>
                                <p:cTn id="11" presetID="26" presetClass="emph" presetSubtype="0" fill="hold" nodeType="withEffect">
                                  <p:stCondLst>
                                    <p:cond delay="0"/>
                                  </p:stCondLst>
                                  <p:childTnLst>
                                    <p:animEffect transition="out" filter="fade">
                                      <p:cBhvr>
                                        <p:cTn id="12" dur="500" tmFilter="0, 0; .2, .5; .8, .5; 1, 0"/>
                                        <p:tgtEl>
                                          <p:spTgt spid="1031"/>
                                        </p:tgtEl>
                                      </p:cBhvr>
                                    </p:animEffect>
                                    <p:animScale>
                                      <p:cBhvr>
                                        <p:cTn id="13" dur="250" autoRev="1" fill="hold"/>
                                        <p:tgtEl>
                                          <p:spTgt spid="103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9165" y="2666999"/>
            <a:ext cx="5867400" cy="646331"/>
          </a:xfrm>
          <a:prstGeom prst="rect">
            <a:avLst/>
          </a:prstGeom>
          <a:noFill/>
        </p:spPr>
        <p:txBody>
          <a:bodyPr wrap="square" rtlCol="0">
            <a:spAutoFit/>
          </a:bodyPr>
          <a:lstStyle/>
          <a:p>
            <a:r>
              <a:rPr lang="en-US" sz="3600" dirty="0" smtClean="0"/>
              <a:t>Where would you wear these?</a:t>
            </a:r>
            <a:endParaRPr lang="en-US" sz="3600" dirty="0"/>
          </a:p>
        </p:txBody>
      </p:sp>
    </p:spTree>
    <p:extLst>
      <p:ext uri="{BB962C8B-B14F-4D97-AF65-F5344CB8AC3E}">
        <p14:creationId xmlns:p14="http://schemas.microsoft.com/office/powerpoint/2010/main" val="24318098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729" y="1066800"/>
            <a:ext cx="3429000" cy="4692316"/>
          </a:xfrm>
          <a:prstGeom prst="rect">
            <a:avLst/>
          </a:prstGeom>
        </p:spPr>
      </p:pic>
      <p:sp>
        <p:nvSpPr>
          <p:cNvPr id="3" name="TextBox 2"/>
          <p:cNvSpPr txBox="1"/>
          <p:nvPr/>
        </p:nvSpPr>
        <p:spPr>
          <a:xfrm>
            <a:off x="4984376" y="1843297"/>
            <a:ext cx="3505200" cy="3139321"/>
          </a:xfrm>
          <a:prstGeom prst="rect">
            <a:avLst/>
          </a:prstGeom>
          <a:noFill/>
        </p:spPr>
        <p:txBody>
          <a:bodyPr wrap="square" rtlCol="0">
            <a:spAutoFit/>
          </a:bodyPr>
          <a:lstStyle/>
          <a:p>
            <a:r>
              <a:rPr lang="en-US" dirty="0" smtClean="0"/>
              <a:t>Interview</a:t>
            </a:r>
          </a:p>
          <a:p>
            <a:endParaRPr lang="en-US" dirty="0"/>
          </a:p>
          <a:p>
            <a:r>
              <a:rPr lang="en-US" dirty="0" smtClean="0"/>
              <a:t>Corporate office</a:t>
            </a:r>
          </a:p>
          <a:p>
            <a:endParaRPr lang="en-US" dirty="0"/>
          </a:p>
          <a:p>
            <a:r>
              <a:rPr lang="en-US" dirty="0" smtClean="0"/>
              <a:t>Farming job</a:t>
            </a:r>
          </a:p>
          <a:p>
            <a:endParaRPr lang="en-US" dirty="0"/>
          </a:p>
          <a:p>
            <a:r>
              <a:rPr lang="en-US" dirty="0" smtClean="0"/>
              <a:t>Retail job at Walmart</a:t>
            </a:r>
          </a:p>
          <a:p>
            <a:endParaRPr lang="en-US" dirty="0"/>
          </a:p>
          <a:p>
            <a:r>
              <a:rPr lang="en-US" dirty="0" smtClean="0"/>
              <a:t>Working with kids/youth</a:t>
            </a:r>
          </a:p>
          <a:p>
            <a:endParaRPr lang="en-US" dirty="0"/>
          </a:p>
          <a:p>
            <a:endParaRPr lang="en-US" dirty="0"/>
          </a:p>
        </p:txBody>
      </p:sp>
      <p:sp>
        <p:nvSpPr>
          <p:cNvPr id="4" name="Oval 3"/>
          <p:cNvSpPr/>
          <p:nvPr/>
        </p:nvSpPr>
        <p:spPr>
          <a:xfrm>
            <a:off x="4800600" y="1752600"/>
            <a:ext cx="15240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818528" y="2286000"/>
            <a:ext cx="192293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3892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524000"/>
            <a:ext cx="3149600" cy="4724400"/>
          </a:xfrm>
          <a:prstGeom prst="rect">
            <a:avLst/>
          </a:prstGeom>
        </p:spPr>
      </p:pic>
      <p:sp>
        <p:nvSpPr>
          <p:cNvPr id="3" name="TextBox 2"/>
          <p:cNvSpPr txBox="1"/>
          <p:nvPr/>
        </p:nvSpPr>
        <p:spPr>
          <a:xfrm>
            <a:off x="4495800" y="1550894"/>
            <a:ext cx="3733800" cy="3693319"/>
          </a:xfrm>
          <a:prstGeom prst="rect">
            <a:avLst/>
          </a:prstGeom>
          <a:noFill/>
        </p:spPr>
        <p:txBody>
          <a:bodyPr wrap="square" rtlCol="0">
            <a:spAutoFit/>
          </a:bodyPr>
          <a:lstStyle/>
          <a:p>
            <a:r>
              <a:rPr lang="en-US" dirty="0" smtClean="0"/>
              <a:t>At home</a:t>
            </a:r>
          </a:p>
          <a:p>
            <a:endParaRPr lang="en-US" dirty="0"/>
          </a:p>
          <a:p>
            <a:r>
              <a:rPr lang="en-US" dirty="0" smtClean="0"/>
              <a:t>To meet important business partners</a:t>
            </a:r>
          </a:p>
          <a:p>
            <a:endParaRPr lang="en-US" dirty="0"/>
          </a:p>
          <a:p>
            <a:r>
              <a:rPr lang="en-US" dirty="0" smtClean="0"/>
              <a:t>Gym instructor</a:t>
            </a:r>
          </a:p>
          <a:p>
            <a:endParaRPr lang="en-US" dirty="0"/>
          </a:p>
          <a:p>
            <a:r>
              <a:rPr lang="en-US" dirty="0" smtClean="0"/>
              <a:t>Interview</a:t>
            </a:r>
          </a:p>
          <a:p>
            <a:endParaRPr lang="en-US" dirty="0"/>
          </a:p>
          <a:p>
            <a:r>
              <a:rPr lang="en-US" dirty="0" smtClean="0"/>
              <a:t>Working with kids/youth</a:t>
            </a:r>
          </a:p>
          <a:p>
            <a:endParaRPr lang="en-US" dirty="0"/>
          </a:p>
          <a:p>
            <a:r>
              <a:rPr lang="en-US" dirty="0" smtClean="0"/>
              <a:t>Office job</a:t>
            </a:r>
          </a:p>
          <a:p>
            <a:endParaRPr lang="en-US" dirty="0"/>
          </a:p>
          <a:p>
            <a:endParaRPr lang="en-US" dirty="0"/>
          </a:p>
        </p:txBody>
      </p:sp>
      <p:sp>
        <p:nvSpPr>
          <p:cNvPr id="4" name="Oval 3"/>
          <p:cNvSpPr/>
          <p:nvPr/>
        </p:nvSpPr>
        <p:spPr>
          <a:xfrm>
            <a:off x="4267200" y="1447800"/>
            <a:ext cx="15240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442012" y="3657600"/>
            <a:ext cx="2720788"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343400" y="4191000"/>
            <a:ext cx="15240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4572000" y="2438400"/>
            <a:ext cx="3429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572000" y="3505200"/>
            <a:ext cx="10668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309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5387" r="19521"/>
          <a:stretch/>
        </p:blipFill>
        <p:spPr>
          <a:xfrm>
            <a:off x="228600" y="1295400"/>
            <a:ext cx="3276600" cy="5027561"/>
          </a:xfrm>
          <a:prstGeom prst="rect">
            <a:avLst/>
          </a:prstGeom>
        </p:spPr>
      </p:pic>
      <p:sp>
        <p:nvSpPr>
          <p:cNvPr id="3" name="TextBox 2"/>
          <p:cNvSpPr txBox="1"/>
          <p:nvPr/>
        </p:nvSpPr>
        <p:spPr>
          <a:xfrm>
            <a:off x="4087906" y="1371599"/>
            <a:ext cx="4114800" cy="3139321"/>
          </a:xfrm>
          <a:prstGeom prst="rect">
            <a:avLst/>
          </a:prstGeom>
          <a:noFill/>
        </p:spPr>
        <p:txBody>
          <a:bodyPr wrap="square" rtlCol="0">
            <a:spAutoFit/>
          </a:bodyPr>
          <a:lstStyle/>
          <a:p>
            <a:r>
              <a:rPr lang="en-US" dirty="0" smtClean="0"/>
              <a:t>Corporate meeting</a:t>
            </a:r>
          </a:p>
          <a:p>
            <a:endParaRPr lang="en-US" dirty="0"/>
          </a:p>
          <a:p>
            <a:r>
              <a:rPr lang="en-US" dirty="0" smtClean="0"/>
              <a:t>Outdoor work</a:t>
            </a:r>
          </a:p>
          <a:p>
            <a:endParaRPr lang="en-US" dirty="0"/>
          </a:p>
          <a:p>
            <a:r>
              <a:rPr lang="en-US" dirty="0" smtClean="0"/>
              <a:t>Teaching Job</a:t>
            </a:r>
          </a:p>
          <a:p>
            <a:endParaRPr lang="en-US" dirty="0"/>
          </a:p>
          <a:p>
            <a:r>
              <a:rPr lang="en-US" dirty="0" smtClean="0"/>
              <a:t>Interview </a:t>
            </a:r>
          </a:p>
          <a:p>
            <a:endParaRPr lang="en-US" dirty="0"/>
          </a:p>
          <a:p>
            <a:r>
              <a:rPr lang="en-US" dirty="0" smtClean="0"/>
              <a:t>Selling cars</a:t>
            </a:r>
          </a:p>
          <a:p>
            <a:endParaRPr lang="en-US" dirty="0"/>
          </a:p>
          <a:p>
            <a:r>
              <a:rPr lang="en-US" dirty="0" smtClean="0"/>
              <a:t>Food job</a:t>
            </a:r>
            <a:endParaRPr lang="en-US" dirty="0"/>
          </a:p>
        </p:txBody>
      </p:sp>
      <p:sp>
        <p:nvSpPr>
          <p:cNvPr id="4" name="Oval 3"/>
          <p:cNvSpPr/>
          <p:nvPr/>
        </p:nvSpPr>
        <p:spPr>
          <a:xfrm>
            <a:off x="4038600" y="1219200"/>
            <a:ext cx="2106706" cy="685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034118" y="2895600"/>
            <a:ext cx="15240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962400" y="3505200"/>
            <a:ext cx="15240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4191000" y="4419600"/>
            <a:ext cx="990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191000" y="2743200"/>
            <a:ext cx="1367118"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1261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3173" r="9942"/>
          <a:stretch/>
        </p:blipFill>
        <p:spPr>
          <a:xfrm>
            <a:off x="381000" y="1066800"/>
            <a:ext cx="4159624" cy="5410200"/>
          </a:xfrm>
          <a:prstGeom prst="rect">
            <a:avLst/>
          </a:prstGeom>
        </p:spPr>
      </p:pic>
      <p:sp>
        <p:nvSpPr>
          <p:cNvPr id="3" name="TextBox 2"/>
          <p:cNvSpPr txBox="1"/>
          <p:nvPr/>
        </p:nvSpPr>
        <p:spPr>
          <a:xfrm>
            <a:off x="4953000" y="1295400"/>
            <a:ext cx="3505200" cy="3139321"/>
          </a:xfrm>
          <a:prstGeom prst="rect">
            <a:avLst/>
          </a:prstGeom>
          <a:noFill/>
        </p:spPr>
        <p:txBody>
          <a:bodyPr wrap="square" rtlCol="0">
            <a:spAutoFit/>
          </a:bodyPr>
          <a:lstStyle/>
          <a:p>
            <a:r>
              <a:rPr lang="en-US" dirty="0" smtClean="0"/>
              <a:t>Interview</a:t>
            </a:r>
          </a:p>
          <a:p>
            <a:endParaRPr lang="en-US" dirty="0"/>
          </a:p>
          <a:p>
            <a:r>
              <a:rPr lang="en-US" dirty="0" smtClean="0"/>
              <a:t>Office Job</a:t>
            </a:r>
          </a:p>
          <a:p>
            <a:endParaRPr lang="en-US" dirty="0"/>
          </a:p>
          <a:p>
            <a:r>
              <a:rPr lang="en-US" dirty="0" smtClean="0"/>
              <a:t>Building objects</a:t>
            </a:r>
          </a:p>
          <a:p>
            <a:endParaRPr lang="en-US" dirty="0"/>
          </a:p>
          <a:p>
            <a:r>
              <a:rPr lang="en-US" dirty="0" smtClean="0"/>
              <a:t>Gym instructor</a:t>
            </a:r>
          </a:p>
          <a:p>
            <a:endParaRPr lang="en-US" dirty="0"/>
          </a:p>
          <a:p>
            <a:r>
              <a:rPr lang="en-US" dirty="0" smtClean="0"/>
              <a:t>At home</a:t>
            </a:r>
          </a:p>
          <a:p>
            <a:endParaRPr lang="en-US" dirty="0"/>
          </a:p>
          <a:p>
            <a:endParaRPr lang="en-US" dirty="0"/>
          </a:p>
        </p:txBody>
      </p:sp>
      <p:sp>
        <p:nvSpPr>
          <p:cNvPr id="4" name="Oval 3"/>
          <p:cNvSpPr/>
          <p:nvPr/>
        </p:nvSpPr>
        <p:spPr>
          <a:xfrm>
            <a:off x="4953000" y="2255460"/>
            <a:ext cx="18288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926106" y="2865060"/>
            <a:ext cx="1627094"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800600" y="3452248"/>
            <a:ext cx="15240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4039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1143000"/>
            <a:ext cx="3124200" cy="5204917"/>
          </a:xfrm>
          <a:prstGeom prst="rect">
            <a:avLst/>
          </a:prstGeom>
        </p:spPr>
      </p:pic>
      <p:sp>
        <p:nvSpPr>
          <p:cNvPr id="3" name="TextBox 2"/>
          <p:cNvSpPr txBox="1"/>
          <p:nvPr/>
        </p:nvSpPr>
        <p:spPr>
          <a:xfrm>
            <a:off x="4343400" y="1554452"/>
            <a:ext cx="3581400" cy="2585323"/>
          </a:xfrm>
          <a:prstGeom prst="rect">
            <a:avLst/>
          </a:prstGeom>
          <a:noFill/>
        </p:spPr>
        <p:txBody>
          <a:bodyPr wrap="square" rtlCol="0">
            <a:spAutoFit/>
          </a:bodyPr>
          <a:lstStyle/>
          <a:p>
            <a:r>
              <a:rPr lang="en-US" dirty="0" smtClean="0"/>
              <a:t>Office job</a:t>
            </a:r>
          </a:p>
          <a:p>
            <a:endParaRPr lang="en-US" dirty="0"/>
          </a:p>
          <a:p>
            <a:r>
              <a:rPr lang="en-US" dirty="0" smtClean="0"/>
              <a:t>Building objects</a:t>
            </a:r>
          </a:p>
          <a:p>
            <a:endParaRPr lang="en-US" dirty="0"/>
          </a:p>
          <a:p>
            <a:r>
              <a:rPr lang="en-US" dirty="0" smtClean="0"/>
              <a:t>Farming job</a:t>
            </a:r>
          </a:p>
          <a:p>
            <a:endParaRPr lang="en-US" dirty="0"/>
          </a:p>
          <a:p>
            <a:r>
              <a:rPr lang="en-US" dirty="0" smtClean="0"/>
              <a:t>Party</a:t>
            </a:r>
          </a:p>
          <a:p>
            <a:endParaRPr lang="en-US" dirty="0"/>
          </a:p>
          <a:p>
            <a:r>
              <a:rPr lang="en-US" dirty="0" smtClean="0"/>
              <a:t>Fashion design job</a:t>
            </a:r>
            <a:endParaRPr lang="en-US" dirty="0"/>
          </a:p>
        </p:txBody>
      </p:sp>
      <p:sp>
        <p:nvSpPr>
          <p:cNvPr id="4" name="Oval 3"/>
          <p:cNvSpPr/>
          <p:nvPr/>
        </p:nvSpPr>
        <p:spPr>
          <a:xfrm>
            <a:off x="4114800" y="3048000"/>
            <a:ext cx="15240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a:endCxn id="3" idx="2"/>
          </p:cNvCxnSpPr>
          <p:nvPr/>
        </p:nvCxnSpPr>
        <p:spPr>
          <a:xfrm>
            <a:off x="4419600" y="4139775"/>
            <a:ext cx="17145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4945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ex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371600"/>
            <a:ext cx="3192363" cy="4953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572000" y="2133600"/>
            <a:ext cx="3581400" cy="2862322"/>
          </a:xfrm>
          <a:prstGeom prst="rect">
            <a:avLst/>
          </a:prstGeom>
          <a:noFill/>
        </p:spPr>
        <p:txBody>
          <a:bodyPr wrap="square" rtlCol="0">
            <a:spAutoFit/>
          </a:bodyPr>
          <a:lstStyle/>
          <a:p>
            <a:r>
              <a:rPr lang="en-US" dirty="0" smtClean="0"/>
              <a:t>Working in the office</a:t>
            </a:r>
          </a:p>
          <a:p>
            <a:endParaRPr lang="en-US" dirty="0"/>
          </a:p>
          <a:p>
            <a:r>
              <a:rPr lang="en-US" dirty="0" smtClean="0"/>
              <a:t>To meet important business partners</a:t>
            </a:r>
          </a:p>
          <a:p>
            <a:endParaRPr lang="en-US" dirty="0"/>
          </a:p>
          <a:p>
            <a:r>
              <a:rPr lang="en-US" dirty="0" smtClean="0"/>
              <a:t>Outdoors work</a:t>
            </a:r>
          </a:p>
          <a:p>
            <a:endParaRPr lang="en-US" dirty="0"/>
          </a:p>
          <a:p>
            <a:r>
              <a:rPr lang="en-US" dirty="0" smtClean="0"/>
              <a:t>To do a presentation</a:t>
            </a:r>
          </a:p>
          <a:p>
            <a:endParaRPr lang="en-US" dirty="0"/>
          </a:p>
          <a:p>
            <a:r>
              <a:rPr lang="en-US" dirty="0" smtClean="0"/>
              <a:t>Social event</a:t>
            </a:r>
            <a:endParaRPr lang="en-US" dirty="0"/>
          </a:p>
        </p:txBody>
      </p:sp>
      <p:sp>
        <p:nvSpPr>
          <p:cNvPr id="4" name="Oval 3"/>
          <p:cNvSpPr/>
          <p:nvPr/>
        </p:nvSpPr>
        <p:spPr>
          <a:xfrm>
            <a:off x="4495800" y="1981200"/>
            <a:ext cx="23622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419600" y="2590800"/>
            <a:ext cx="3200400" cy="838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504764" y="3962400"/>
            <a:ext cx="2429435"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4419600" y="4572000"/>
            <a:ext cx="18288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335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Ɠҽɲʈɭҽɱaɲ *`‘* ◦.¸☆: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685800"/>
            <a:ext cx="1905000" cy="599606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10000" y="1371600"/>
            <a:ext cx="3810000" cy="2585323"/>
          </a:xfrm>
          <a:prstGeom prst="rect">
            <a:avLst/>
          </a:prstGeom>
          <a:noFill/>
        </p:spPr>
        <p:txBody>
          <a:bodyPr wrap="square" rtlCol="0">
            <a:spAutoFit/>
          </a:bodyPr>
          <a:lstStyle/>
          <a:p>
            <a:r>
              <a:rPr lang="en-US" dirty="0" smtClean="0"/>
              <a:t>Corporate job</a:t>
            </a:r>
          </a:p>
          <a:p>
            <a:endParaRPr lang="en-US" dirty="0"/>
          </a:p>
          <a:p>
            <a:r>
              <a:rPr lang="en-US" dirty="0" smtClean="0"/>
              <a:t>Interview</a:t>
            </a:r>
          </a:p>
          <a:p>
            <a:endParaRPr lang="en-US" dirty="0"/>
          </a:p>
          <a:p>
            <a:r>
              <a:rPr lang="en-US" dirty="0" smtClean="0"/>
              <a:t>Party</a:t>
            </a:r>
          </a:p>
          <a:p>
            <a:endParaRPr lang="en-US" dirty="0"/>
          </a:p>
          <a:p>
            <a:r>
              <a:rPr lang="en-US" dirty="0" smtClean="0"/>
              <a:t>Gym instructor</a:t>
            </a:r>
          </a:p>
          <a:p>
            <a:endParaRPr lang="en-US" dirty="0"/>
          </a:p>
          <a:p>
            <a:r>
              <a:rPr lang="en-US" dirty="0" smtClean="0"/>
              <a:t>Working with youth</a:t>
            </a:r>
            <a:endParaRPr lang="en-US" dirty="0"/>
          </a:p>
        </p:txBody>
      </p:sp>
      <p:sp>
        <p:nvSpPr>
          <p:cNvPr id="4" name="Oval 3"/>
          <p:cNvSpPr/>
          <p:nvPr/>
        </p:nvSpPr>
        <p:spPr>
          <a:xfrm>
            <a:off x="3581400" y="2375647"/>
            <a:ext cx="1219200" cy="54684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3886200" y="1752600"/>
            <a:ext cx="1295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886200" y="2286000"/>
            <a:ext cx="12192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3426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women work fash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447800"/>
            <a:ext cx="3276600" cy="49149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931024" y="1828800"/>
            <a:ext cx="4724400" cy="3139321"/>
          </a:xfrm>
          <a:prstGeom prst="rect">
            <a:avLst/>
          </a:prstGeom>
          <a:noFill/>
        </p:spPr>
        <p:txBody>
          <a:bodyPr wrap="square" rtlCol="0">
            <a:spAutoFit/>
          </a:bodyPr>
          <a:lstStyle/>
          <a:p>
            <a:r>
              <a:rPr lang="en-US" dirty="0" smtClean="0"/>
              <a:t>Office job</a:t>
            </a:r>
          </a:p>
          <a:p>
            <a:endParaRPr lang="en-US" dirty="0"/>
          </a:p>
          <a:p>
            <a:r>
              <a:rPr lang="en-US" dirty="0" smtClean="0"/>
              <a:t>Social gathering</a:t>
            </a:r>
          </a:p>
          <a:p>
            <a:endParaRPr lang="en-US" dirty="0"/>
          </a:p>
          <a:p>
            <a:r>
              <a:rPr lang="en-US" dirty="0" smtClean="0"/>
              <a:t>Interview</a:t>
            </a:r>
          </a:p>
          <a:p>
            <a:endParaRPr lang="en-US" dirty="0"/>
          </a:p>
          <a:p>
            <a:r>
              <a:rPr lang="en-US" dirty="0" smtClean="0"/>
              <a:t>Photography job</a:t>
            </a:r>
          </a:p>
          <a:p>
            <a:endParaRPr lang="en-US" dirty="0"/>
          </a:p>
          <a:p>
            <a:r>
              <a:rPr lang="en-US" dirty="0" smtClean="0"/>
              <a:t>Lunch with coworkers</a:t>
            </a:r>
          </a:p>
          <a:p>
            <a:endParaRPr lang="en-US" dirty="0"/>
          </a:p>
          <a:p>
            <a:r>
              <a:rPr lang="en-US" dirty="0" smtClean="0"/>
              <a:t>To meet important business partners</a:t>
            </a:r>
            <a:endParaRPr lang="en-US" dirty="0"/>
          </a:p>
        </p:txBody>
      </p:sp>
      <p:sp>
        <p:nvSpPr>
          <p:cNvPr id="4" name="Oval 3"/>
          <p:cNvSpPr/>
          <p:nvPr/>
        </p:nvSpPr>
        <p:spPr>
          <a:xfrm>
            <a:off x="3886200" y="2209800"/>
            <a:ext cx="1752600" cy="685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881718" y="3344956"/>
            <a:ext cx="1909482"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931024" y="3905250"/>
            <a:ext cx="2393576"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895165" y="1748118"/>
            <a:ext cx="15240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3962400" y="3200400"/>
            <a:ext cx="11654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038600" y="4876800"/>
            <a:ext cx="35814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9731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2376" y="1066800"/>
            <a:ext cx="3352800" cy="50292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419600" y="1676400"/>
            <a:ext cx="3581400" cy="2031325"/>
          </a:xfrm>
          <a:prstGeom prst="rect">
            <a:avLst/>
          </a:prstGeom>
          <a:noFill/>
        </p:spPr>
        <p:txBody>
          <a:bodyPr wrap="square" rtlCol="0">
            <a:spAutoFit/>
          </a:bodyPr>
          <a:lstStyle/>
          <a:p>
            <a:r>
              <a:rPr lang="en-US" dirty="0" smtClean="0"/>
              <a:t>Outdoor job</a:t>
            </a:r>
          </a:p>
          <a:p>
            <a:endParaRPr lang="en-US" dirty="0"/>
          </a:p>
          <a:p>
            <a:r>
              <a:rPr lang="en-US" dirty="0" smtClean="0"/>
              <a:t>Building objects</a:t>
            </a:r>
          </a:p>
          <a:p>
            <a:endParaRPr lang="en-US" dirty="0"/>
          </a:p>
          <a:p>
            <a:r>
              <a:rPr lang="en-US" dirty="0" smtClean="0"/>
              <a:t>Office job</a:t>
            </a:r>
          </a:p>
          <a:p>
            <a:endParaRPr lang="en-US" dirty="0"/>
          </a:p>
          <a:p>
            <a:r>
              <a:rPr lang="en-US" dirty="0" smtClean="0"/>
              <a:t>Working with kids</a:t>
            </a:r>
            <a:endParaRPr lang="en-US" dirty="0"/>
          </a:p>
        </p:txBody>
      </p:sp>
      <p:sp>
        <p:nvSpPr>
          <p:cNvPr id="4" name="Oval 3"/>
          <p:cNvSpPr/>
          <p:nvPr/>
        </p:nvSpPr>
        <p:spPr>
          <a:xfrm>
            <a:off x="4343400" y="1524000"/>
            <a:ext cx="15240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374776" y="2133600"/>
            <a:ext cx="1835524"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343400" y="3276600"/>
            <a:ext cx="18669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0200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Cell Phones</a:t>
            </a:r>
            <a:endParaRPr lang="en-US" dirty="0"/>
          </a:p>
        </p:txBody>
      </p:sp>
      <p:sp>
        <p:nvSpPr>
          <p:cNvPr id="3" name="Content Placeholder 2"/>
          <p:cNvSpPr>
            <a:spLocks noGrp="1"/>
          </p:cNvSpPr>
          <p:nvPr>
            <p:ph idx="1"/>
          </p:nvPr>
        </p:nvSpPr>
        <p:spPr>
          <a:xfrm>
            <a:off x="507906" y="1371600"/>
            <a:ext cx="8229600" cy="4800600"/>
          </a:xfrm>
        </p:spPr>
        <p:txBody>
          <a:bodyPr>
            <a:normAutofit fontScale="92500" lnSpcReduction="10000"/>
          </a:bodyPr>
          <a:lstStyle/>
          <a:p>
            <a:pPr marL="0" indent="0" algn="ctr">
              <a:buNone/>
            </a:pPr>
            <a:r>
              <a:rPr lang="en-US" dirty="0" smtClean="0"/>
              <a:t>Keep phones in your bag or pockets.</a:t>
            </a:r>
          </a:p>
          <a:p>
            <a:pPr marL="0" indent="0" algn="ctr">
              <a:buNone/>
            </a:pPr>
            <a:endParaRPr lang="en-US" dirty="0"/>
          </a:p>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endParaRPr lang="en-US" dirty="0" smtClean="0"/>
          </a:p>
          <a:p>
            <a:pPr marL="0" indent="0" algn="ctr">
              <a:buNone/>
            </a:pPr>
            <a:r>
              <a:rPr lang="en-US" dirty="0" smtClean="0"/>
              <a:t>Professionalism starts now.</a:t>
            </a:r>
            <a:endParaRPr lang="en-US" dirty="0"/>
          </a:p>
        </p:txBody>
      </p:sp>
      <p:pic>
        <p:nvPicPr>
          <p:cNvPr id="1026" name="Picture 2" descr="C:\Users\xiongude\AppData\Local\Microsoft\Windows\Temporary Internet Files\Content.IE5\VTSZ00XE\cell-phone-ban[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8693" y="1828800"/>
            <a:ext cx="3248025" cy="3381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63669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women business atti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38200"/>
            <a:ext cx="2743200" cy="540067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962400" y="1524000"/>
            <a:ext cx="4191000" cy="3693319"/>
          </a:xfrm>
          <a:prstGeom prst="rect">
            <a:avLst/>
          </a:prstGeom>
          <a:noFill/>
        </p:spPr>
        <p:txBody>
          <a:bodyPr wrap="square" rtlCol="0">
            <a:spAutoFit/>
          </a:bodyPr>
          <a:lstStyle/>
          <a:p>
            <a:r>
              <a:rPr lang="en-US" dirty="0" smtClean="0"/>
              <a:t>Social Gathering</a:t>
            </a:r>
          </a:p>
          <a:p>
            <a:endParaRPr lang="en-US" dirty="0"/>
          </a:p>
          <a:p>
            <a:r>
              <a:rPr lang="en-US" dirty="0" smtClean="0"/>
              <a:t>To meet important business partners</a:t>
            </a:r>
          </a:p>
          <a:p>
            <a:endParaRPr lang="en-US" dirty="0"/>
          </a:p>
          <a:p>
            <a:r>
              <a:rPr lang="en-US" dirty="0" smtClean="0"/>
              <a:t>Presentation</a:t>
            </a:r>
          </a:p>
          <a:p>
            <a:endParaRPr lang="en-US" dirty="0"/>
          </a:p>
          <a:p>
            <a:r>
              <a:rPr lang="en-US" dirty="0" smtClean="0"/>
              <a:t>Corporate office</a:t>
            </a:r>
          </a:p>
          <a:p>
            <a:endParaRPr lang="en-US" dirty="0"/>
          </a:p>
          <a:p>
            <a:r>
              <a:rPr lang="en-US" dirty="0" smtClean="0"/>
              <a:t>Outdoor event</a:t>
            </a:r>
          </a:p>
          <a:p>
            <a:endParaRPr lang="en-US" dirty="0"/>
          </a:p>
          <a:p>
            <a:endParaRPr lang="en-US" dirty="0" smtClean="0"/>
          </a:p>
          <a:p>
            <a:endParaRPr lang="en-US" dirty="0"/>
          </a:p>
          <a:p>
            <a:endParaRPr lang="en-US" dirty="0"/>
          </a:p>
        </p:txBody>
      </p:sp>
      <p:sp>
        <p:nvSpPr>
          <p:cNvPr id="4" name="Oval 3"/>
          <p:cNvSpPr/>
          <p:nvPr/>
        </p:nvSpPr>
        <p:spPr>
          <a:xfrm>
            <a:off x="3733800" y="1905000"/>
            <a:ext cx="41148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962400" y="2514600"/>
            <a:ext cx="15240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948952" y="3065859"/>
            <a:ext cx="1689847"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3948952" y="1447800"/>
            <a:ext cx="1766048"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8177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sure don’t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Ripped clothing</a:t>
            </a:r>
          </a:p>
          <a:p>
            <a:r>
              <a:rPr lang="en-US" dirty="0" smtClean="0"/>
              <a:t>Sweats</a:t>
            </a:r>
          </a:p>
          <a:p>
            <a:r>
              <a:rPr lang="en-US" dirty="0" smtClean="0"/>
              <a:t>Dirty clothes</a:t>
            </a:r>
          </a:p>
          <a:p>
            <a:r>
              <a:rPr lang="en-US" dirty="0" smtClean="0"/>
              <a:t>Muscle shirts, Spaghetti </a:t>
            </a:r>
            <a:r>
              <a:rPr lang="en-US" dirty="0"/>
              <a:t>s</a:t>
            </a:r>
            <a:r>
              <a:rPr lang="en-US" dirty="0" smtClean="0"/>
              <a:t>trap tanks, Halter tops</a:t>
            </a:r>
          </a:p>
          <a:p>
            <a:r>
              <a:rPr lang="en-US" dirty="0" smtClean="0"/>
              <a:t>Shorts/skirts that are more than 1 inch above your knee. </a:t>
            </a:r>
          </a:p>
          <a:p>
            <a:r>
              <a:rPr lang="en-US" dirty="0" smtClean="0"/>
              <a:t>Strong cologne/perfume</a:t>
            </a:r>
          </a:p>
          <a:p>
            <a:r>
              <a:rPr lang="en-US" dirty="0" smtClean="0"/>
              <a:t>Messy hair</a:t>
            </a:r>
          </a:p>
          <a:p>
            <a:r>
              <a:rPr lang="en-US" dirty="0" smtClean="0"/>
              <a:t>Heavy makeup</a:t>
            </a:r>
          </a:p>
          <a:p>
            <a:r>
              <a:rPr lang="en-US" dirty="0" smtClean="0"/>
              <a:t>Flip flops</a:t>
            </a:r>
          </a:p>
          <a:p>
            <a:endParaRPr lang="en-US" dirty="0"/>
          </a:p>
        </p:txBody>
      </p:sp>
      <p:pic>
        <p:nvPicPr>
          <p:cNvPr id="3074" name="Picture 2" descr="C:\Users\xiongude\AppData\Local\Microsoft\Windows\Temporary Internet Files\Content.IE5\8AG0YB17\No_sign_Right.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152400"/>
            <a:ext cx="1252818" cy="1252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95651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a:t>
            </a:r>
            <a:endParaRPr lang="en-US" dirty="0"/>
          </a:p>
        </p:txBody>
      </p:sp>
      <p:sp>
        <p:nvSpPr>
          <p:cNvPr id="3" name="Content Placeholder 2"/>
          <p:cNvSpPr>
            <a:spLocks noGrp="1"/>
          </p:cNvSpPr>
          <p:nvPr>
            <p:ph idx="1"/>
          </p:nvPr>
        </p:nvSpPr>
        <p:spPr/>
        <p:txBody>
          <a:bodyPr/>
          <a:lstStyle/>
          <a:p>
            <a:r>
              <a:rPr lang="en-US" dirty="0" smtClean="0"/>
              <a:t>What is your dream job?</a:t>
            </a:r>
          </a:p>
          <a:p>
            <a:r>
              <a:rPr lang="en-US" dirty="0" smtClean="0"/>
              <a:t>How would you be dressed for that job?</a:t>
            </a:r>
            <a:endParaRPr lang="en-US" dirty="0"/>
          </a:p>
        </p:txBody>
      </p:sp>
    </p:spTree>
    <p:extLst>
      <p:ext uri="{BB962C8B-B14F-4D97-AF65-F5344CB8AC3E}">
        <p14:creationId xmlns:p14="http://schemas.microsoft.com/office/powerpoint/2010/main" val="35712594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Strategies to Be Successful </a:t>
            </a:r>
            <a:endParaRPr lang="en-US" dirty="0"/>
          </a:p>
        </p:txBody>
      </p:sp>
      <p:sp>
        <p:nvSpPr>
          <p:cNvPr id="3" name="Content Placeholder 2"/>
          <p:cNvSpPr>
            <a:spLocks noGrp="1"/>
          </p:cNvSpPr>
          <p:nvPr>
            <p:ph idx="1"/>
          </p:nvPr>
        </p:nvSpPr>
        <p:spPr>
          <a:xfrm>
            <a:off x="457200" y="1600201"/>
            <a:ext cx="8229600" cy="838199"/>
          </a:xfrm>
        </p:spPr>
        <p:txBody>
          <a:bodyPr/>
          <a:lstStyle/>
          <a:p>
            <a:pPr marL="0" indent="0" algn="ctr">
              <a:buNone/>
            </a:pPr>
            <a:r>
              <a:rPr lang="en-US" dirty="0" smtClean="0"/>
              <a:t>Reasons why someone might not like their job?</a:t>
            </a:r>
          </a:p>
          <a:p>
            <a:endParaRPr lang="en-US" dirty="0"/>
          </a:p>
        </p:txBody>
      </p:sp>
      <p:pic>
        <p:nvPicPr>
          <p:cNvPr id="3075" name="Picture 3" descr="C:\Users\shoffner\Desktop\im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2438400"/>
            <a:ext cx="5715000" cy="3800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0431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950" y="533400"/>
            <a:ext cx="8229600" cy="990600"/>
          </a:xfrm>
        </p:spPr>
        <p:txBody>
          <a:bodyPr>
            <a:normAutofit fontScale="90000"/>
          </a:bodyPr>
          <a:lstStyle/>
          <a:p>
            <a:pPr marL="0" indent="0"/>
            <a:r>
              <a:rPr lang="en-US" dirty="0"/>
              <a:t/>
            </a:r>
            <a:br>
              <a:rPr lang="en-US" dirty="0"/>
            </a:br>
            <a:r>
              <a:rPr lang="en-US" dirty="0" smtClean="0"/>
              <a:t>5 ways to counteract a bad job</a:t>
            </a:r>
            <a:r>
              <a:rPr lang="en-US" dirty="0"/>
              <a:t/>
            </a:r>
            <a:br>
              <a:rPr lang="en-US" dirty="0"/>
            </a:br>
            <a:endParaRPr lang="en-US" dirty="0"/>
          </a:p>
        </p:txBody>
      </p:sp>
      <p:pic>
        <p:nvPicPr>
          <p:cNvPr id="4098" name="Picture 2" descr="C:\Users\shoffner\Desktop\BLOG_Creating a work happy cul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752600"/>
            <a:ext cx="8105422" cy="4559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04736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shoffner\Desktop\5f5a7fda9f320c75e537a38b10e187c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838200"/>
            <a:ext cx="6629400" cy="514793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6200" y="5999581"/>
            <a:ext cx="9009529" cy="923330"/>
          </a:xfrm>
          <a:prstGeom prst="rect">
            <a:avLst/>
          </a:prstGeom>
          <a:noFill/>
        </p:spPr>
        <p:txBody>
          <a:bodyPr wrap="square" rtlCol="0">
            <a:spAutoFit/>
          </a:bodyPr>
          <a:lstStyle/>
          <a:p>
            <a:r>
              <a:rPr lang="en-US" dirty="0" smtClean="0"/>
              <a:t>On a post – it note, write down any “Ground Rules” our group should follow.</a:t>
            </a:r>
          </a:p>
          <a:p>
            <a:r>
              <a:rPr lang="en-US" dirty="0" smtClean="0"/>
              <a:t>i.e. listen when others are speaking, be present, speak your truth only, </a:t>
            </a:r>
            <a:r>
              <a:rPr lang="en-US" dirty="0" err="1" smtClean="0"/>
              <a:t>etc</a:t>
            </a:r>
            <a:r>
              <a:rPr lang="en-US" dirty="0" smtClean="0"/>
              <a:t>…</a:t>
            </a:r>
          </a:p>
          <a:p>
            <a:endParaRPr lang="en-US" dirty="0"/>
          </a:p>
        </p:txBody>
      </p:sp>
    </p:spTree>
    <p:extLst>
      <p:ext uri="{BB962C8B-B14F-4D97-AF65-F5344CB8AC3E}">
        <p14:creationId xmlns:p14="http://schemas.microsoft.com/office/powerpoint/2010/main" val="5695270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Uncomfortable situations</a:t>
            </a:r>
            <a:endParaRPr lang="en-US" dirty="0"/>
          </a:p>
        </p:txBody>
      </p:sp>
      <p:sp>
        <p:nvSpPr>
          <p:cNvPr id="3" name="Content Placeholder 2"/>
          <p:cNvSpPr>
            <a:spLocks noGrp="1"/>
          </p:cNvSpPr>
          <p:nvPr>
            <p:ph idx="1"/>
          </p:nvPr>
        </p:nvSpPr>
        <p:spPr/>
        <p:txBody>
          <a:bodyPr/>
          <a:lstStyle/>
          <a:p>
            <a:pPr marL="0" indent="0" algn="ctr">
              <a:buNone/>
            </a:pPr>
            <a:r>
              <a:rPr lang="en-US" dirty="0" smtClean="0"/>
              <a:t>What do you do during an uncomfortable situation?</a:t>
            </a:r>
            <a:endParaRPr lang="en-US" dirty="0"/>
          </a:p>
        </p:txBody>
      </p:sp>
    </p:spTree>
    <p:extLst>
      <p:ext uri="{BB962C8B-B14F-4D97-AF65-F5344CB8AC3E}">
        <p14:creationId xmlns:p14="http://schemas.microsoft.com/office/powerpoint/2010/main" val="5135538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682" y="-4517"/>
            <a:ext cx="8229600" cy="1143000"/>
          </a:xfrm>
        </p:spPr>
        <p:txBody>
          <a:bodyPr/>
          <a:lstStyle/>
          <a:p>
            <a:r>
              <a:rPr lang="en-US" dirty="0" smtClean="0"/>
              <a:t>Feedback</a:t>
            </a:r>
            <a:endParaRPr lang="en-US" dirty="0"/>
          </a:p>
        </p:txBody>
      </p:sp>
      <p:pic>
        <p:nvPicPr>
          <p:cNvPr id="6146" name="Picture 2" descr="C:\Users\shoffner\Desktop\Anonymous_BW_Low_Res-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19517" y="863845"/>
            <a:ext cx="6113929" cy="536743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56882" y="1778245"/>
            <a:ext cx="2514600" cy="923330"/>
          </a:xfrm>
          <a:prstGeom prst="rect">
            <a:avLst/>
          </a:prstGeom>
          <a:noFill/>
        </p:spPr>
        <p:txBody>
          <a:bodyPr wrap="square" lIns="91440" tIns="45720" rIns="91440" bIns="45720">
            <a:spAutoFit/>
            <a:scene3d>
              <a:camera prst="orthographicFront">
                <a:rot lat="0" lon="0" rev="2100000"/>
              </a:camera>
              <a:lightRig rig="threePt" dir="t"/>
            </a:scene3d>
          </a:bodyPr>
          <a:lstStyle/>
          <a:p>
            <a:pPr algn="ctr"/>
            <a:r>
              <a:rPr lang="en-US" sz="5400" b="1" cap="none" spc="300" dirty="0" smtClean="0">
                <a:ln w="11430" cmpd="sng">
                  <a:solidFill>
                    <a:schemeClr val="accent1">
                      <a:tint val="10000"/>
                    </a:schemeClr>
                  </a:solidFill>
                  <a:prstDash val="solid"/>
                  <a:miter lim="800000"/>
                </a:ln>
                <a:solidFill>
                  <a:srgbClr val="AABB2E"/>
                </a:solidFill>
                <a:effectLst>
                  <a:glow rad="45500">
                    <a:schemeClr val="accent1">
                      <a:satMod val="220000"/>
                      <a:alpha val="35000"/>
                    </a:schemeClr>
                  </a:glow>
                </a:effectLst>
              </a:rPr>
              <a:t>Give!</a:t>
            </a:r>
            <a:endParaRPr lang="en-US" sz="5400" b="1" cap="none" spc="300" dirty="0">
              <a:ln w="11430" cmpd="sng">
                <a:solidFill>
                  <a:schemeClr val="accent1">
                    <a:tint val="10000"/>
                  </a:schemeClr>
                </a:solidFill>
                <a:prstDash val="solid"/>
                <a:miter lim="800000"/>
              </a:ln>
              <a:solidFill>
                <a:srgbClr val="AABB2E"/>
              </a:solidFill>
              <a:effectLst>
                <a:glow rad="45500">
                  <a:schemeClr val="accent1">
                    <a:satMod val="220000"/>
                    <a:alpha val="35000"/>
                  </a:schemeClr>
                </a:glow>
              </a:effectLst>
            </a:endParaRPr>
          </a:p>
        </p:txBody>
      </p:sp>
      <p:sp>
        <p:nvSpPr>
          <p:cNvPr id="7" name="Rectangle 6"/>
          <p:cNvSpPr/>
          <p:nvPr/>
        </p:nvSpPr>
        <p:spPr>
          <a:xfrm>
            <a:off x="5833782" y="1625845"/>
            <a:ext cx="3314700" cy="923330"/>
          </a:xfrm>
          <a:prstGeom prst="rect">
            <a:avLst/>
          </a:prstGeom>
          <a:noFill/>
        </p:spPr>
        <p:txBody>
          <a:bodyPr wrap="square" lIns="91440" tIns="45720" rIns="91440" bIns="45720">
            <a:spAutoFit/>
            <a:scene3d>
              <a:camera prst="orthographicFront">
                <a:rot lat="0" lon="0" rev="2100000"/>
              </a:camera>
              <a:lightRig rig="threePt" dir="t"/>
            </a:scene3d>
          </a:bodyPr>
          <a:lstStyle/>
          <a:p>
            <a:pPr algn="ctr"/>
            <a:r>
              <a:rPr lang="en-US" sz="5400" b="1" cap="none" spc="300" dirty="0" smtClean="0">
                <a:ln w="11430" cmpd="sng">
                  <a:solidFill>
                    <a:schemeClr val="accent1">
                      <a:tint val="10000"/>
                    </a:schemeClr>
                  </a:solidFill>
                  <a:prstDash val="solid"/>
                  <a:miter lim="800000"/>
                </a:ln>
                <a:solidFill>
                  <a:srgbClr val="00A4BD"/>
                </a:solidFill>
                <a:effectLst>
                  <a:glow rad="45500">
                    <a:schemeClr val="accent1">
                      <a:satMod val="220000"/>
                      <a:alpha val="35000"/>
                    </a:schemeClr>
                  </a:glow>
                </a:effectLst>
              </a:rPr>
              <a:t>Receive!</a:t>
            </a:r>
            <a:endParaRPr lang="en-US" sz="5400" b="1" cap="none" spc="300" dirty="0">
              <a:ln w="11430" cmpd="sng">
                <a:solidFill>
                  <a:schemeClr val="accent1">
                    <a:tint val="10000"/>
                  </a:schemeClr>
                </a:solidFill>
                <a:prstDash val="solid"/>
                <a:miter lim="800000"/>
              </a:ln>
              <a:solidFill>
                <a:srgbClr val="00A4BD"/>
              </a:solidFill>
              <a:effectLst>
                <a:glow rad="45500">
                  <a:schemeClr val="accent1">
                    <a:satMod val="220000"/>
                    <a:alpha val="35000"/>
                  </a:schemeClr>
                </a:glow>
              </a:effectLst>
            </a:endParaRPr>
          </a:p>
        </p:txBody>
      </p:sp>
      <p:sp>
        <p:nvSpPr>
          <p:cNvPr id="8" name="Rectangle 7"/>
          <p:cNvSpPr/>
          <p:nvPr/>
        </p:nvSpPr>
        <p:spPr>
          <a:xfrm>
            <a:off x="3527611" y="5588245"/>
            <a:ext cx="2514600" cy="923330"/>
          </a:xfrm>
          <a:prstGeom prst="rect">
            <a:avLst/>
          </a:prstGeom>
          <a:noFill/>
        </p:spPr>
        <p:txBody>
          <a:bodyPr wrap="square" lIns="91440" tIns="45720" rIns="91440" bIns="45720">
            <a:spAutoFit/>
            <a:scene3d>
              <a:camera prst="orthographicFront">
                <a:rot lat="0" lon="0" rev="0"/>
              </a:camera>
              <a:lightRig rig="threePt" dir="t"/>
            </a:scene3d>
          </a:bodyPr>
          <a:lstStyle/>
          <a:p>
            <a:pPr algn="ctr"/>
            <a:r>
              <a:rPr lang="en-US" sz="5400" b="1" cap="none" spc="300" dirty="0" smtClean="0">
                <a:ln w="11430" cmpd="sng">
                  <a:solidFill>
                    <a:schemeClr val="accent1">
                      <a:tint val="10000"/>
                    </a:schemeClr>
                  </a:solidFill>
                  <a:prstDash val="solid"/>
                  <a:miter lim="800000"/>
                </a:ln>
                <a:solidFill>
                  <a:srgbClr val="F7941E"/>
                </a:solidFill>
                <a:effectLst>
                  <a:glow rad="45500">
                    <a:schemeClr val="accent1">
                      <a:satMod val="220000"/>
                      <a:alpha val="35000"/>
                    </a:schemeClr>
                  </a:glow>
                </a:effectLst>
              </a:rPr>
              <a:t>Ask!</a:t>
            </a:r>
            <a:endParaRPr lang="en-US" sz="5400" b="1" cap="none" spc="300" dirty="0">
              <a:ln w="11430" cmpd="sng">
                <a:solidFill>
                  <a:schemeClr val="accent1">
                    <a:tint val="10000"/>
                  </a:schemeClr>
                </a:solidFill>
                <a:prstDash val="solid"/>
                <a:miter lim="800000"/>
              </a:ln>
              <a:solidFill>
                <a:srgbClr val="F7941E"/>
              </a:solidFill>
              <a:effectLst>
                <a:glow rad="45500">
                  <a:schemeClr val="accent1">
                    <a:satMod val="220000"/>
                    <a:alpha val="35000"/>
                  </a:schemeClr>
                </a:glow>
              </a:effectLst>
            </a:endParaRPr>
          </a:p>
        </p:txBody>
      </p:sp>
      <p:sp>
        <p:nvSpPr>
          <p:cNvPr id="6" name="TextBox 5"/>
          <p:cNvSpPr txBox="1"/>
          <p:nvPr/>
        </p:nvSpPr>
        <p:spPr>
          <a:xfrm>
            <a:off x="762000" y="6400800"/>
            <a:ext cx="8305800" cy="381000"/>
          </a:xfrm>
          <a:prstGeom prst="rect">
            <a:avLst/>
          </a:prstGeom>
          <a:noFill/>
        </p:spPr>
        <p:txBody>
          <a:bodyPr wrap="square" rtlCol="0">
            <a:spAutoFit/>
          </a:bodyPr>
          <a:lstStyle/>
          <a:p>
            <a:r>
              <a:rPr lang="en-US" dirty="0" smtClean="0"/>
              <a:t>Take a look at the feedback article in your binder sometime in the next 2 weeks.</a:t>
            </a:r>
            <a:endParaRPr lang="en-US" dirty="0"/>
          </a:p>
        </p:txBody>
      </p:sp>
    </p:spTree>
    <p:extLst>
      <p:ext uri="{BB962C8B-B14F-4D97-AF65-F5344CB8AC3E}">
        <p14:creationId xmlns:p14="http://schemas.microsoft.com/office/powerpoint/2010/main" val="9749687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Characteristics of a Leader?</a:t>
            </a:r>
            <a:endParaRPr lang="en-US" dirty="0"/>
          </a:p>
        </p:txBody>
      </p:sp>
      <p:pic>
        <p:nvPicPr>
          <p:cNvPr id="7172" name="Picture 4" descr="C:\Users\shoffner\Desktop\yang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4310" y="1219200"/>
            <a:ext cx="3581400" cy="2385674"/>
          </a:xfrm>
          <a:prstGeom prst="rect">
            <a:avLst/>
          </a:prstGeom>
          <a:noFill/>
          <a:extLst>
            <a:ext uri="{909E8E84-426E-40DD-AFC4-6F175D3DCCD1}">
              <a14:hiddenFill xmlns:a14="http://schemas.microsoft.com/office/drawing/2010/main">
                <a:solidFill>
                  <a:srgbClr val="FFFFFF"/>
                </a:solidFill>
              </a14:hiddenFill>
            </a:ext>
          </a:extLst>
        </p:spPr>
      </p:pic>
      <p:pic>
        <p:nvPicPr>
          <p:cNvPr id="7175" name="Picture 7" descr="C:\Users\shoffner\Desktop\tahdooahnippah-forres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41" y="1103189"/>
            <a:ext cx="2208110" cy="5416119"/>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C:\Users\shoffner\Desktop\205605_10150151992684060_76295844059_6510161_4021226_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3327" y="3744732"/>
            <a:ext cx="4043363" cy="2743200"/>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C:\Users\shoffner\Desktop\4635764178_dbfb83e752.jpg"/>
          <p:cNvPicPr>
            <a:picLocks noChangeAspect="1" noChangeArrowheads="1"/>
          </p:cNvPicPr>
          <p:nvPr/>
        </p:nvPicPr>
        <p:blipFill rotWithShape="1">
          <a:blip r:embed="rId6">
            <a:extLst>
              <a:ext uri="{28A0092B-C50C-407E-A947-70E740481C1C}">
                <a14:useLocalDpi xmlns:a14="http://schemas.microsoft.com/office/drawing/2010/main" val="0"/>
              </a:ext>
            </a:extLst>
          </a:blip>
          <a:srcRect l="10625"/>
          <a:stretch/>
        </p:blipFill>
        <p:spPr bwMode="auto">
          <a:xfrm>
            <a:off x="6248400" y="1631643"/>
            <a:ext cx="2633325" cy="3928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73072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Qualities of a Leader </a:t>
            </a:r>
            <a:r>
              <a:rPr lang="en-US" dirty="0" smtClean="0"/>
              <a:t> </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Communication </a:t>
            </a:r>
          </a:p>
          <a:p>
            <a:r>
              <a:rPr lang="en-US" dirty="0" smtClean="0"/>
              <a:t>Motivation </a:t>
            </a:r>
          </a:p>
          <a:p>
            <a:r>
              <a:rPr lang="en-US" dirty="0" smtClean="0"/>
              <a:t>Delegating </a:t>
            </a:r>
          </a:p>
          <a:p>
            <a:r>
              <a:rPr lang="en-US" dirty="0" smtClean="0"/>
              <a:t>Positivity </a:t>
            </a:r>
          </a:p>
          <a:p>
            <a:r>
              <a:rPr lang="en-US" dirty="0" smtClean="0"/>
              <a:t>Trustworthiness </a:t>
            </a:r>
          </a:p>
          <a:p>
            <a:r>
              <a:rPr lang="en-US" dirty="0" smtClean="0"/>
              <a:t>Creativity </a:t>
            </a:r>
          </a:p>
          <a:p>
            <a:r>
              <a:rPr lang="en-US" dirty="0" smtClean="0"/>
              <a:t>Receiving and giving Feedback</a:t>
            </a:r>
          </a:p>
          <a:p>
            <a:r>
              <a:rPr lang="en-US" dirty="0" smtClean="0"/>
              <a:t>Responsibility  </a:t>
            </a:r>
          </a:p>
          <a:p>
            <a:r>
              <a:rPr lang="en-US" dirty="0" smtClean="0"/>
              <a:t>Commitment </a:t>
            </a:r>
          </a:p>
          <a:p>
            <a:r>
              <a:rPr lang="en-US" dirty="0" smtClean="0"/>
              <a:t>Flexibility </a:t>
            </a:r>
          </a:p>
          <a:p>
            <a:endParaRPr lang="en-US" dirty="0" smtClean="0"/>
          </a:p>
          <a:p>
            <a:endParaRPr lang="en-US" dirty="0"/>
          </a:p>
        </p:txBody>
      </p:sp>
    </p:spTree>
    <p:extLst>
      <p:ext uri="{BB962C8B-B14F-4D97-AF65-F5344CB8AC3E}">
        <p14:creationId xmlns:p14="http://schemas.microsoft.com/office/powerpoint/2010/main" val="13090398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a:bodyPr>
          <a:lstStyle/>
          <a:p>
            <a:r>
              <a:rPr lang="en-US" dirty="0" smtClean="0"/>
              <a:t>Ice Breaker</a:t>
            </a:r>
          </a:p>
          <a:p>
            <a:r>
              <a:rPr lang="en-US" dirty="0" smtClean="0"/>
              <a:t>How to present yourself </a:t>
            </a:r>
            <a:endParaRPr lang="en-US" dirty="0"/>
          </a:p>
          <a:p>
            <a:r>
              <a:rPr lang="en-US" dirty="0" smtClean="0"/>
              <a:t>Strategies to be successful </a:t>
            </a:r>
          </a:p>
          <a:p>
            <a:r>
              <a:rPr lang="en-US" dirty="0" smtClean="0"/>
              <a:t>Uncomfortable situations – What to do </a:t>
            </a:r>
          </a:p>
          <a:p>
            <a:r>
              <a:rPr lang="en-US" dirty="0" smtClean="0"/>
              <a:t>Feedback </a:t>
            </a:r>
          </a:p>
          <a:p>
            <a:r>
              <a:rPr lang="en-US" dirty="0" smtClean="0"/>
              <a:t>What makes a great leader</a:t>
            </a:r>
            <a:r>
              <a:rPr lang="en-US" dirty="0" smtClean="0"/>
              <a:t>?</a:t>
            </a:r>
            <a:endParaRPr lang="en-US" dirty="0" smtClean="0"/>
          </a:p>
        </p:txBody>
      </p:sp>
    </p:spTree>
    <p:extLst>
      <p:ext uri="{BB962C8B-B14F-4D97-AF65-F5344CB8AC3E}">
        <p14:creationId xmlns:p14="http://schemas.microsoft.com/office/powerpoint/2010/main" val="7392661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can you be a leader in your current role?</a:t>
            </a:r>
            <a:endParaRPr lang="en-US" dirty="0"/>
          </a:p>
        </p:txBody>
      </p:sp>
      <p:pic>
        <p:nvPicPr>
          <p:cNvPr id="8195" name="Picture 3" descr="C:\Users\shoffner\Desktop\welcome-new-team-member_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209800"/>
            <a:ext cx="5860732" cy="3255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83636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 of Self</a:t>
            </a:r>
            <a:endParaRPr lang="en-US" dirty="0"/>
          </a:p>
        </p:txBody>
      </p:sp>
      <p:sp>
        <p:nvSpPr>
          <p:cNvPr id="3" name="TextBox 2"/>
          <p:cNvSpPr txBox="1"/>
          <p:nvPr/>
        </p:nvSpPr>
        <p:spPr>
          <a:xfrm>
            <a:off x="2329465" y="5257800"/>
            <a:ext cx="4886081" cy="369332"/>
          </a:xfrm>
          <a:prstGeom prst="rect">
            <a:avLst/>
          </a:prstGeom>
          <a:noFill/>
        </p:spPr>
        <p:txBody>
          <a:bodyPr wrap="none" rtlCol="0">
            <a:spAutoFit/>
          </a:bodyPr>
          <a:lstStyle/>
          <a:p>
            <a:r>
              <a:rPr lang="en-US" u="sng" dirty="0">
                <a:hlinkClick r:id="rId3"/>
              </a:rPr>
              <a:t>https://www.youtube.com/watch?v=F-ecFkZ5saU</a:t>
            </a:r>
            <a:r>
              <a:rPr lang="en-US" dirty="0"/>
              <a:t> </a:t>
            </a:r>
          </a:p>
        </p:txBody>
      </p:sp>
      <p:pic>
        <p:nvPicPr>
          <p:cNvPr id="1026" name="Picture 2" descr="Image result for slouching in chai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3941" y="1524000"/>
            <a:ext cx="5125413" cy="3371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38147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7224" y="304800"/>
            <a:ext cx="4343400" cy="4525963"/>
          </a:xfrm>
        </p:spPr>
        <p:txBody>
          <a:bodyPr>
            <a:normAutofit/>
          </a:bodyPr>
          <a:lstStyle/>
          <a:p>
            <a:pPr marL="0" indent="0">
              <a:buNone/>
            </a:pPr>
            <a:r>
              <a:rPr lang="en-US" sz="2400" u="sng" dirty="0"/>
              <a:t>A Good Handshake Includes: </a:t>
            </a:r>
          </a:p>
          <a:p>
            <a:pPr marL="0" indent="0">
              <a:buNone/>
            </a:pPr>
            <a:r>
              <a:rPr lang="en-US" sz="2400" dirty="0"/>
              <a:t>Firm but not too firm</a:t>
            </a:r>
          </a:p>
          <a:p>
            <a:pPr marL="0" indent="0">
              <a:buNone/>
            </a:pPr>
            <a:r>
              <a:rPr lang="en-US" sz="2400" dirty="0"/>
              <a:t>Web to web contact</a:t>
            </a:r>
          </a:p>
          <a:p>
            <a:pPr marL="0" indent="0">
              <a:buNone/>
            </a:pPr>
            <a:r>
              <a:rPr lang="en-US" sz="2400" dirty="0"/>
              <a:t>Eye contact</a:t>
            </a:r>
          </a:p>
          <a:p>
            <a:pPr marL="0" indent="0">
              <a:buNone/>
            </a:pPr>
            <a:endParaRPr lang="en-US" sz="2400" dirty="0"/>
          </a:p>
          <a:p>
            <a:pPr marL="0" indent="0">
              <a:buNone/>
            </a:pPr>
            <a:endParaRPr lang="en-US" sz="24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447" y="3773680"/>
            <a:ext cx="3553752"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572000" y="304800"/>
            <a:ext cx="4191000" cy="3231654"/>
          </a:xfrm>
          <a:prstGeom prst="rect">
            <a:avLst/>
          </a:prstGeom>
          <a:noFill/>
        </p:spPr>
        <p:txBody>
          <a:bodyPr wrap="square" rtlCol="0">
            <a:spAutoFit/>
          </a:bodyPr>
          <a:lstStyle/>
          <a:p>
            <a:r>
              <a:rPr lang="en-US" sz="2400" u="sng" dirty="0" smtClean="0"/>
              <a:t>A Good Introduction Includes: </a:t>
            </a:r>
            <a:endParaRPr lang="en-US" sz="2400" dirty="0" smtClean="0"/>
          </a:p>
          <a:p>
            <a:r>
              <a:rPr lang="en-US" sz="2400" dirty="0" smtClean="0"/>
              <a:t>A smile/eye contact </a:t>
            </a:r>
          </a:p>
          <a:p>
            <a:r>
              <a:rPr lang="en-US" sz="2400" dirty="0" smtClean="0"/>
              <a:t>Your (full) name + your title/context</a:t>
            </a:r>
          </a:p>
          <a:p>
            <a:r>
              <a:rPr lang="en-US" sz="2400" dirty="0" smtClean="0"/>
              <a:t>A handshake</a:t>
            </a:r>
          </a:p>
          <a:p>
            <a:r>
              <a:rPr lang="en-US" sz="2400" dirty="0"/>
              <a:t>Repeat their </a:t>
            </a:r>
            <a:r>
              <a:rPr lang="en-US" sz="2400" dirty="0" smtClean="0"/>
              <a:t>name </a:t>
            </a:r>
          </a:p>
          <a:p>
            <a:r>
              <a:rPr lang="en-US" sz="2400" dirty="0" smtClean="0"/>
              <a:t>“Nice to meet you/see you”</a:t>
            </a:r>
            <a:endParaRPr lang="en-US" sz="2400" dirty="0"/>
          </a:p>
          <a:p>
            <a:endParaRPr lang="en-US" dirty="0"/>
          </a:p>
          <a:p>
            <a:endParaRPr lang="en-US" dirty="0"/>
          </a:p>
        </p:txBody>
      </p:sp>
      <p:pic>
        <p:nvPicPr>
          <p:cNvPr id="2052" name="Picture 4" descr="Image result for Introductions for peop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3389119"/>
            <a:ext cx="4343400" cy="2746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32477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 Yourself Successfully</a:t>
            </a:r>
            <a:endParaRPr lang="en-US" dirty="0"/>
          </a:p>
        </p:txBody>
      </p:sp>
      <p:pic>
        <p:nvPicPr>
          <p:cNvPr id="1026" name="Picture 2" descr="Image result for business casual"/>
          <p:cNvPicPr>
            <a:picLocks noChangeAspect="1" noChangeArrowheads="1"/>
          </p:cNvPicPr>
          <p:nvPr/>
        </p:nvPicPr>
        <p:blipFill rotWithShape="1">
          <a:blip r:embed="rId3">
            <a:extLst>
              <a:ext uri="{28A0092B-C50C-407E-A947-70E740481C1C}">
                <a14:useLocalDpi xmlns:a14="http://schemas.microsoft.com/office/drawing/2010/main" val="0"/>
              </a:ext>
            </a:extLst>
          </a:blip>
          <a:srcRect t="5727" b="37926"/>
          <a:stretch/>
        </p:blipFill>
        <p:spPr bwMode="auto">
          <a:xfrm>
            <a:off x="735105" y="2057400"/>
            <a:ext cx="7763003" cy="3263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34179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http://www.thebusinesswomanmedia.com/wp-content/uploads/2014/10/BusinessCasu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7494"/>
            <a:ext cx="5181600" cy="6821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94211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7400"/>
            <a:ext cx="8229600" cy="1143000"/>
          </a:xfrm>
        </p:spPr>
        <p:txBody>
          <a:bodyPr/>
          <a:lstStyle/>
          <a:p>
            <a:r>
              <a:rPr lang="en-US" dirty="0" smtClean="0"/>
              <a:t>How </a:t>
            </a:r>
            <a:r>
              <a:rPr lang="en-US" dirty="0" smtClean="0"/>
              <a:t>should</a:t>
            </a:r>
            <a:r>
              <a:rPr lang="en-US" dirty="0" smtClean="0"/>
              <a:t> </a:t>
            </a:r>
            <a:r>
              <a:rPr lang="en-US" dirty="0" smtClean="0"/>
              <a:t>I be dressed?</a:t>
            </a:r>
            <a:endParaRPr lang="en-US" dirty="0"/>
          </a:p>
        </p:txBody>
      </p:sp>
    </p:spTree>
    <p:extLst>
      <p:ext uri="{BB962C8B-B14F-4D97-AF65-F5344CB8AC3E}">
        <p14:creationId xmlns:p14="http://schemas.microsoft.com/office/powerpoint/2010/main" val="37609354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5" name="Picture 9" descr="G:\Div\A-ADMINISTRATION\Youth Job Corps\2016\Photos\End of Summer Celebration\Best\IMG_005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123532"/>
            <a:ext cx="2565400" cy="3848100"/>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G:\Div\A-ADMINISTRATION\Youth Job Corps\2016\Photos\Best of YJ02 Training\IMG_027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228600"/>
            <a:ext cx="1574800" cy="2362200"/>
          </a:xfrm>
          <a:prstGeom prst="rect">
            <a:avLst/>
          </a:prstGeom>
          <a:noFill/>
          <a:extLst>
            <a:ext uri="{909E8E84-426E-40DD-AFC4-6F175D3DCCD1}">
              <a14:hiddenFill xmlns:a14="http://schemas.microsoft.com/office/drawing/2010/main">
                <a:solidFill>
                  <a:srgbClr val="FFFFFF"/>
                </a:solidFill>
              </a14:hiddenFill>
            </a:ext>
          </a:extLst>
        </p:spPr>
      </p:pic>
      <p:pic>
        <p:nvPicPr>
          <p:cNvPr id="4107" name="Picture 11" descr="G:\Div\A-ADMINISTRATION\Youth Job Corps\2016\Photos\Best of YJ02 Training\IMG_043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67000" y="2590800"/>
            <a:ext cx="2628900" cy="1752600"/>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G:\Div\A-ADMINISTRATION\Youth Job Corps\2016\Photos\Best of YJ02 Training\IMG_045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9080" y="2971800"/>
            <a:ext cx="2202178" cy="1468119"/>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G:\Div\A-ADMINISTRATION\Youth Job Corps\2016\Photos\YJ02 Interview Days\IMG_4329.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99852" y="228600"/>
            <a:ext cx="284480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4111" name="Picture 15" descr="G:\Div\A-ADMINISTRATION\Youth Job Corps\2016\Photos\YJ02 Interview Days\IMG_436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90052" y="4820813"/>
            <a:ext cx="2209800" cy="1657350"/>
          </a:xfrm>
          <a:prstGeom prst="rect">
            <a:avLst/>
          </a:prstGeom>
          <a:noFill/>
          <a:extLst>
            <a:ext uri="{909E8E84-426E-40DD-AFC4-6F175D3DCCD1}">
              <a14:hiddenFill xmlns:a14="http://schemas.microsoft.com/office/drawing/2010/main">
                <a:solidFill>
                  <a:srgbClr val="FFFFFF"/>
                </a:solidFill>
              </a14:hiddenFill>
            </a:ext>
          </a:extLst>
        </p:spPr>
      </p:pic>
      <p:pic>
        <p:nvPicPr>
          <p:cNvPr id="4112" name="Picture 16" descr="G:\Div\A-ADMINISTRATION\Youth Job Corps\2016\Photos\YJ02 Interview Days\IMG_4379.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501444" y="4114800"/>
            <a:ext cx="3225800" cy="2419350"/>
          </a:xfrm>
          <a:prstGeom prst="rect">
            <a:avLst/>
          </a:prstGeom>
          <a:noFill/>
          <a:extLst>
            <a:ext uri="{909E8E84-426E-40DD-AFC4-6F175D3DCCD1}">
              <a14:hiddenFill xmlns:a14="http://schemas.microsoft.com/office/drawing/2010/main">
                <a:solidFill>
                  <a:srgbClr val="FFFFFF"/>
                </a:solidFill>
              </a14:hiddenFill>
            </a:ext>
          </a:extLst>
        </p:spPr>
      </p:pic>
      <p:pic>
        <p:nvPicPr>
          <p:cNvPr id="4113" name="Picture 17" descr="G:\Div\A-ADMINISTRATION\Youth Job Corps\2016\Photos\YJ02 Week 6\IMG_125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542240" y="4543425"/>
            <a:ext cx="2902107" cy="1934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201726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1459</TotalTime>
  <Words>1979</Words>
  <Application>Microsoft Office PowerPoint</Application>
  <PresentationFormat>On-screen Show (4:3)</PresentationFormat>
  <Paragraphs>232</Paragraphs>
  <Slides>30</Slides>
  <Notes>25</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Professionalism, Attitude, and Enthusiasm</vt:lpstr>
      <vt:lpstr>Cell Phones</vt:lpstr>
      <vt:lpstr>Agenda</vt:lpstr>
      <vt:lpstr>Presentation of Self</vt:lpstr>
      <vt:lpstr>PowerPoint Presentation</vt:lpstr>
      <vt:lpstr>Present Yourself Successfully</vt:lpstr>
      <vt:lpstr>PowerPoint Presentation</vt:lpstr>
      <vt:lpstr>How should I be dressed?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For sure don’t</vt:lpstr>
      <vt:lpstr>Reflect</vt:lpstr>
      <vt:lpstr>Strategies to Be Successful </vt:lpstr>
      <vt:lpstr> 5 ways to counteract a bad job </vt:lpstr>
      <vt:lpstr>PowerPoint Presentation</vt:lpstr>
      <vt:lpstr>Uncomfortable situations</vt:lpstr>
      <vt:lpstr>Feedback</vt:lpstr>
      <vt:lpstr>Characteristics of a Leader?</vt:lpstr>
      <vt:lpstr>Qualities of a Leader  </vt:lpstr>
      <vt:lpstr>How can you be a leader in your current role?</vt:lpstr>
    </vt:vector>
  </TitlesOfParts>
  <Company>City of Saint Paul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Attitude and Enthusiasm</dc:title>
  <dc:creator>Udele Xiong</dc:creator>
  <cp:lastModifiedBy>Binta Kanteh</cp:lastModifiedBy>
  <cp:revision>85</cp:revision>
  <cp:lastPrinted>2016-11-18T18:35:21Z</cp:lastPrinted>
  <dcterms:created xsi:type="dcterms:W3CDTF">2016-10-25T15:31:09Z</dcterms:created>
  <dcterms:modified xsi:type="dcterms:W3CDTF">2017-10-31T20:43:42Z</dcterms:modified>
</cp:coreProperties>
</file>