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1" r:id="rId3"/>
    <p:sldId id="262" r:id="rId4"/>
    <p:sldId id="257" r:id="rId5"/>
    <p:sldId id="258" r:id="rId6"/>
    <p:sldId id="268" r:id="rId7"/>
    <p:sldId id="259" r:id="rId8"/>
    <p:sldId id="260" r:id="rId9"/>
    <p:sldId id="270" r:id="rId10"/>
    <p:sldId id="269" r:id="rId11"/>
    <p:sldId id="264" r:id="rId12"/>
    <p:sldId id="271" r:id="rId13"/>
    <p:sldId id="272" r:id="rId14"/>
    <p:sldId id="273" r:id="rId15"/>
    <p:sldId id="266" r:id="rId16"/>
    <p:sldId id="265" r:id="rId17"/>
    <p:sldId id="267"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69" autoAdjust="0"/>
    <p:restoredTop sz="84615" autoAdjust="0"/>
  </p:normalViewPr>
  <p:slideViewPr>
    <p:cSldViewPr>
      <p:cViewPr varScale="1">
        <p:scale>
          <a:sx n="95" d="100"/>
          <a:sy n="95" d="100"/>
        </p:scale>
        <p:origin x="-13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9A01146-4BFE-431E-A539-ADEB3D3EB1DA}" type="datetimeFigureOut">
              <a:rPr lang="en-US" smtClean="0"/>
              <a:t>10/31/2017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75347AB-DF1E-4865-923E-085C9759055F}" type="slidenum">
              <a:rPr lang="en-US" smtClean="0"/>
              <a:t>‹#›</a:t>
            </a:fld>
            <a:endParaRPr lang="en-US"/>
          </a:p>
        </p:txBody>
      </p:sp>
    </p:spTree>
    <p:extLst>
      <p:ext uri="{BB962C8B-B14F-4D97-AF65-F5344CB8AC3E}">
        <p14:creationId xmlns:p14="http://schemas.microsoft.com/office/powerpoint/2010/main" val="3832238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BE3330F-5635-444D-AE59-4E2876E41923}" type="datetimeFigureOut">
              <a:rPr lang="en-US" smtClean="0"/>
              <a:t>10/31/2017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1788FE4-F101-4ABA-9F45-30C043D6FC70}" type="slidenum">
              <a:rPr lang="en-US" smtClean="0"/>
              <a:t>‹#›</a:t>
            </a:fld>
            <a:endParaRPr lang="en-US"/>
          </a:p>
        </p:txBody>
      </p:sp>
    </p:spTree>
    <p:extLst>
      <p:ext uri="{BB962C8B-B14F-4D97-AF65-F5344CB8AC3E}">
        <p14:creationId xmlns:p14="http://schemas.microsoft.com/office/powerpoint/2010/main" val="242385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to youth: </a:t>
            </a:r>
            <a:r>
              <a:rPr lang="en-US" dirty="0" smtClean="0"/>
              <a:t>Effective </a:t>
            </a:r>
            <a:r>
              <a:rPr lang="en-US" dirty="0" smtClean="0"/>
              <a:t>communication</a:t>
            </a:r>
            <a:r>
              <a:rPr lang="en-US" baseline="0" dirty="0" smtClean="0"/>
              <a:t> skills is a life and professional skill that helps us work, connect, and understand each other better. Ineffective and miscommunications are one of the main reasons why people can’t work together. Learning how to communicate at work can increase productivity with others, resolve differences, and much more. This PowerPoint will focus on professional culture with communication.</a:t>
            </a:r>
          </a:p>
          <a:p>
            <a:endParaRPr lang="en-US" baseline="0" dirty="0" smtClean="0"/>
          </a:p>
          <a:p>
            <a:r>
              <a:rPr lang="en-US" baseline="0" dirty="0" smtClean="0"/>
              <a:t>Information for Presenters: Feel </a:t>
            </a:r>
            <a:r>
              <a:rPr lang="en-US" baseline="0" dirty="0" smtClean="0"/>
              <a:t>free to use some extra handouts on our website to help you become even better at communication. https://righttrack.stpaul.gov/professional-development-training-material/</a:t>
            </a:r>
            <a:endParaRPr lang="en-US" dirty="0"/>
          </a:p>
        </p:txBody>
      </p:sp>
      <p:sp>
        <p:nvSpPr>
          <p:cNvPr id="4" name="Slide Number Placeholder 3"/>
          <p:cNvSpPr>
            <a:spLocks noGrp="1"/>
          </p:cNvSpPr>
          <p:nvPr>
            <p:ph type="sldNum" sz="quarter" idx="10"/>
          </p:nvPr>
        </p:nvSpPr>
        <p:spPr/>
        <p:txBody>
          <a:bodyPr/>
          <a:lstStyle/>
          <a:p>
            <a:fld id="{A1788FE4-F101-4ABA-9F45-30C043D6FC70}" type="slidenum">
              <a:rPr lang="en-US" smtClean="0"/>
              <a:t>1</a:t>
            </a:fld>
            <a:endParaRPr lang="en-US"/>
          </a:p>
        </p:txBody>
      </p:sp>
    </p:spTree>
    <p:extLst>
      <p:ext uri="{BB962C8B-B14F-4D97-AF65-F5344CB8AC3E}">
        <p14:creationId xmlns:p14="http://schemas.microsoft.com/office/powerpoint/2010/main" val="2393497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for presenter:</a:t>
            </a:r>
            <a:r>
              <a:rPr lang="en-US" baseline="0" dirty="0" smtClean="0"/>
              <a:t> Go through the bullet points and discuss briefly what exactly these barriers entail and how to overcome them. Please open the floor to youth to share their thoughts/ideas on these barriers and perhaps how they have personally overcome them in the past. </a:t>
            </a:r>
          </a:p>
        </p:txBody>
      </p:sp>
      <p:sp>
        <p:nvSpPr>
          <p:cNvPr id="4" name="Slide Number Placeholder 3"/>
          <p:cNvSpPr>
            <a:spLocks noGrp="1"/>
          </p:cNvSpPr>
          <p:nvPr>
            <p:ph type="sldNum" sz="quarter" idx="10"/>
          </p:nvPr>
        </p:nvSpPr>
        <p:spPr/>
        <p:txBody>
          <a:bodyPr/>
          <a:lstStyle/>
          <a:p>
            <a:fld id="{A1788FE4-F101-4ABA-9F45-30C043D6FC70}" type="slidenum">
              <a:rPr lang="en-US" smtClean="0"/>
              <a:t>10</a:t>
            </a:fld>
            <a:endParaRPr lang="en-US"/>
          </a:p>
        </p:txBody>
      </p:sp>
    </p:spTree>
    <p:extLst>
      <p:ext uri="{BB962C8B-B14F-4D97-AF65-F5344CB8AC3E}">
        <p14:creationId xmlns:p14="http://schemas.microsoft.com/office/powerpoint/2010/main" val="197930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for presenter:</a:t>
            </a:r>
            <a:r>
              <a:rPr lang="en-US" baseline="0" dirty="0" smtClean="0"/>
              <a:t> </a:t>
            </a:r>
            <a:r>
              <a:rPr lang="en-US" dirty="0" smtClean="0"/>
              <a:t>Possible</a:t>
            </a:r>
            <a:r>
              <a:rPr lang="en-US" baseline="0" dirty="0" smtClean="0"/>
              <a:t> </a:t>
            </a:r>
            <a:r>
              <a:rPr lang="en-US" baseline="0" dirty="0" smtClean="0"/>
              <a:t>break/lunch </a:t>
            </a:r>
            <a:r>
              <a:rPr lang="en-US" baseline="0" dirty="0" smtClean="0"/>
              <a:t>here. This slide will lead into the lesson on non verbal communication. </a:t>
            </a:r>
          </a:p>
          <a:p>
            <a:r>
              <a:rPr lang="en-US" baseline="0" dirty="0" smtClean="0"/>
              <a:t>Presenter to youth: How do non verbal cues affect our communication with others? </a:t>
            </a:r>
          </a:p>
        </p:txBody>
      </p:sp>
      <p:sp>
        <p:nvSpPr>
          <p:cNvPr id="4" name="Slide Number Placeholder 3"/>
          <p:cNvSpPr>
            <a:spLocks noGrp="1"/>
          </p:cNvSpPr>
          <p:nvPr>
            <p:ph type="sldNum" sz="quarter" idx="10"/>
          </p:nvPr>
        </p:nvSpPr>
        <p:spPr/>
        <p:txBody>
          <a:bodyPr/>
          <a:lstStyle/>
          <a:p>
            <a:fld id="{A1788FE4-F101-4ABA-9F45-30C043D6FC70}" type="slidenum">
              <a:rPr lang="en-US" smtClean="0"/>
              <a:t>11</a:t>
            </a:fld>
            <a:endParaRPr lang="en-US"/>
          </a:p>
        </p:txBody>
      </p:sp>
    </p:spTree>
    <p:extLst>
      <p:ext uri="{BB962C8B-B14F-4D97-AF65-F5344CB8AC3E}">
        <p14:creationId xmlns:p14="http://schemas.microsoft.com/office/powerpoint/2010/main" val="3895112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a:t>
            </a:r>
            <a:r>
              <a:rPr lang="en-US" baseline="0" dirty="0" smtClean="0"/>
              <a:t>: </a:t>
            </a:r>
            <a:r>
              <a:rPr lang="en-US" dirty="0" smtClean="0"/>
              <a:t>Did </a:t>
            </a:r>
            <a:r>
              <a:rPr lang="en-US" dirty="0" smtClean="0"/>
              <a:t>you know that only 7% or what you say is important in a conversation? 38% is on</a:t>
            </a:r>
            <a:r>
              <a:rPr lang="en-US" baseline="0" dirty="0" smtClean="0"/>
              <a:t> inflection and 55% is on how we look when we speak. Inflection and how we present ourselves when we talk is called “Non-verbal” communication. You should always reflect and think about how your body language affects how people perceive you. </a:t>
            </a:r>
            <a:endParaRPr lang="en-US" dirty="0"/>
          </a:p>
        </p:txBody>
      </p:sp>
      <p:sp>
        <p:nvSpPr>
          <p:cNvPr id="4" name="Slide Number Placeholder 3"/>
          <p:cNvSpPr>
            <a:spLocks noGrp="1"/>
          </p:cNvSpPr>
          <p:nvPr>
            <p:ph type="sldNum" sz="quarter" idx="10"/>
          </p:nvPr>
        </p:nvSpPr>
        <p:spPr/>
        <p:txBody>
          <a:bodyPr/>
          <a:lstStyle/>
          <a:p>
            <a:fld id="{A1788FE4-F101-4ABA-9F45-30C043D6FC70}" type="slidenum">
              <a:rPr lang="en-US" smtClean="0"/>
              <a:t>12</a:t>
            </a:fld>
            <a:endParaRPr lang="en-US"/>
          </a:p>
        </p:txBody>
      </p:sp>
    </p:spTree>
    <p:extLst>
      <p:ext uri="{BB962C8B-B14F-4D97-AF65-F5344CB8AC3E}">
        <p14:creationId xmlns:p14="http://schemas.microsoft.com/office/powerpoint/2010/main" val="3752801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Before </a:t>
            </a:r>
            <a:r>
              <a:rPr lang="en-US" baseline="0" dirty="0" smtClean="0"/>
              <a:t>accepting a job that isn’t Right Track, make sure you ask the employer about salary and benefits. You can always negotiate a salary if you feel like you deserve more. Once you agree to accept the job, ask them for a written reference of your acceptance, that way you have a paper trail. Lastly, thank the employer for the opportunity. </a:t>
            </a:r>
          </a:p>
          <a:p>
            <a:endParaRPr lang="en-US" baseline="0" dirty="0" smtClean="0"/>
          </a:p>
          <a:p>
            <a:r>
              <a:rPr lang="en-US" baseline="0" dirty="0" smtClean="0"/>
              <a:t>If you are receiving a phone call about your acceptance, make sure you are in a quiet and calm place. This will help you focus and make sure that you don’t miss anything. If you are not in a quiet or appropriate place, politely ask the employer if you can call them back when you are available. </a:t>
            </a:r>
            <a:endParaRPr lang="en-US" dirty="0"/>
          </a:p>
        </p:txBody>
      </p:sp>
      <p:sp>
        <p:nvSpPr>
          <p:cNvPr id="4" name="Slide Number Placeholder 3"/>
          <p:cNvSpPr>
            <a:spLocks noGrp="1"/>
          </p:cNvSpPr>
          <p:nvPr>
            <p:ph type="sldNum" sz="quarter" idx="10"/>
          </p:nvPr>
        </p:nvSpPr>
        <p:spPr/>
        <p:txBody>
          <a:bodyPr/>
          <a:lstStyle/>
          <a:p>
            <a:fld id="{A1788FE4-F101-4ABA-9F45-30C043D6FC70}" type="slidenum">
              <a:rPr lang="en-US" smtClean="0"/>
              <a:t>13</a:t>
            </a:fld>
            <a:endParaRPr lang="en-US"/>
          </a:p>
        </p:txBody>
      </p:sp>
    </p:spTree>
    <p:extLst>
      <p:ext uri="{BB962C8B-B14F-4D97-AF65-F5344CB8AC3E}">
        <p14:creationId xmlns:p14="http://schemas.microsoft.com/office/powerpoint/2010/main" val="3659394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When </a:t>
            </a:r>
            <a:r>
              <a:rPr lang="en-US" dirty="0" smtClean="0"/>
              <a:t>you leave a job, make sure to inform your boss at least two weeks before leaving. This gives them time to prepare for your leave.</a:t>
            </a:r>
            <a:r>
              <a:rPr lang="en-US" baseline="0" dirty="0" smtClean="0"/>
              <a:t> You should never leave a job by simply not showing up. This is a bad way to end your job and your boss may mention that to future employers. If you cannot give a two weeks notice, make sure you still address your leave to your boss. Indicate a brief reason for your leave and ask if there is anything you can do to help wrap up. </a:t>
            </a:r>
            <a:endParaRPr lang="en-US" dirty="0"/>
          </a:p>
        </p:txBody>
      </p:sp>
      <p:sp>
        <p:nvSpPr>
          <p:cNvPr id="4" name="Slide Number Placeholder 3"/>
          <p:cNvSpPr>
            <a:spLocks noGrp="1"/>
          </p:cNvSpPr>
          <p:nvPr>
            <p:ph type="sldNum" sz="quarter" idx="10"/>
          </p:nvPr>
        </p:nvSpPr>
        <p:spPr/>
        <p:txBody>
          <a:bodyPr/>
          <a:lstStyle/>
          <a:p>
            <a:fld id="{A1788FE4-F101-4ABA-9F45-30C043D6FC70}" type="slidenum">
              <a:rPr lang="en-US" smtClean="0"/>
              <a:t>14</a:t>
            </a:fld>
            <a:endParaRPr lang="en-US"/>
          </a:p>
        </p:txBody>
      </p:sp>
    </p:spTree>
    <p:extLst>
      <p:ext uri="{BB962C8B-B14F-4D97-AF65-F5344CB8AC3E}">
        <p14:creationId xmlns:p14="http://schemas.microsoft.com/office/powerpoint/2010/main" val="1293579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When </a:t>
            </a:r>
            <a:r>
              <a:rPr lang="en-US" dirty="0" smtClean="0"/>
              <a:t>sick, make</a:t>
            </a:r>
            <a:r>
              <a:rPr lang="en-US" baseline="0" dirty="0" smtClean="0"/>
              <a:t> sure to let your boss know instead of not showing up to work. Let your boss know as soon as you can so that they can prepare for a day without you. However, if it is after 8 pm when you find out you’re sick, instead of calling, send an email and call your boss early in the morning. </a:t>
            </a:r>
            <a:endParaRPr lang="en-US" dirty="0"/>
          </a:p>
        </p:txBody>
      </p:sp>
      <p:sp>
        <p:nvSpPr>
          <p:cNvPr id="4" name="Slide Number Placeholder 3"/>
          <p:cNvSpPr>
            <a:spLocks noGrp="1"/>
          </p:cNvSpPr>
          <p:nvPr>
            <p:ph type="sldNum" sz="quarter" idx="10"/>
          </p:nvPr>
        </p:nvSpPr>
        <p:spPr/>
        <p:txBody>
          <a:bodyPr/>
          <a:lstStyle/>
          <a:p>
            <a:fld id="{A1788FE4-F101-4ABA-9F45-30C043D6FC70}" type="slidenum">
              <a:rPr lang="en-US" smtClean="0"/>
              <a:t>15</a:t>
            </a:fld>
            <a:endParaRPr lang="en-US"/>
          </a:p>
        </p:txBody>
      </p:sp>
    </p:spTree>
    <p:extLst>
      <p:ext uri="{BB962C8B-B14F-4D97-AF65-F5344CB8AC3E}">
        <p14:creationId xmlns:p14="http://schemas.microsoft.com/office/powerpoint/2010/main" val="3253076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Working </a:t>
            </a:r>
            <a:r>
              <a:rPr lang="en-US" dirty="0" smtClean="0"/>
              <a:t>with other people at work or</a:t>
            </a:r>
            <a:r>
              <a:rPr lang="en-US" baseline="0" dirty="0" smtClean="0"/>
              <a:t> on projects is almost inevitable. Learning how to effectively communicate with each other  is a major part of how productive your team can be. Teamwork tends to fall apart when there are miscommunications, too much communication or not enough communication. Take a minute to answer the questions on the slide with a trusted professional to help learn more about effective teamwork.</a:t>
            </a:r>
            <a:endParaRPr lang="en-US" dirty="0"/>
          </a:p>
        </p:txBody>
      </p:sp>
      <p:sp>
        <p:nvSpPr>
          <p:cNvPr id="4" name="Slide Number Placeholder 3"/>
          <p:cNvSpPr>
            <a:spLocks noGrp="1"/>
          </p:cNvSpPr>
          <p:nvPr>
            <p:ph type="sldNum" sz="quarter" idx="10"/>
          </p:nvPr>
        </p:nvSpPr>
        <p:spPr/>
        <p:txBody>
          <a:bodyPr/>
          <a:lstStyle/>
          <a:p>
            <a:fld id="{A1788FE4-F101-4ABA-9F45-30C043D6FC70}" type="slidenum">
              <a:rPr lang="en-US" smtClean="0"/>
              <a:t>16</a:t>
            </a:fld>
            <a:endParaRPr lang="en-US"/>
          </a:p>
        </p:txBody>
      </p:sp>
    </p:spTree>
    <p:extLst>
      <p:ext uri="{BB962C8B-B14F-4D97-AF65-F5344CB8AC3E}">
        <p14:creationId xmlns:p14="http://schemas.microsoft.com/office/powerpoint/2010/main" val="4251508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a:t>
            </a:r>
            <a:r>
              <a:rPr lang="en-US" baseline="0" dirty="0" smtClean="0"/>
              <a:t> youth: Encourage everyone in the room to share at least one takeaway from today’s session. </a:t>
            </a:r>
          </a:p>
          <a:p>
            <a:r>
              <a:rPr lang="en-US" baseline="0" dirty="0" smtClean="0"/>
              <a:t>Concluding remarks: Summary of main points. </a:t>
            </a:r>
            <a:endParaRPr lang="en-US" dirty="0"/>
          </a:p>
        </p:txBody>
      </p:sp>
      <p:sp>
        <p:nvSpPr>
          <p:cNvPr id="4" name="Slide Number Placeholder 3"/>
          <p:cNvSpPr>
            <a:spLocks noGrp="1"/>
          </p:cNvSpPr>
          <p:nvPr>
            <p:ph type="sldNum" sz="quarter" idx="10"/>
          </p:nvPr>
        </p:nvSpPr>
        <p:spPr/>
        <p:txBody>
          <a:bodyPr/>
          <a:lstStyle/>
          <a:p>
            <a:fld id="{A1788FE4-F101-4ABA-9F45-30C043D6FC70}" type="slidenum">
              <a:rPr lang="en-US" smtClean="0"/>
              <a:t>17</a:t>
            </a:fld>
            <a:endParaRPr lang="en-US"/>
          </a:p>
        </p:txBody>
      </p:sp>
    </p:spTree>
    <p:extLst>
      <p:ext uri="{BB962C8B-B14F-4D97-AF65-F5344CB8AC3E}">
        <p14:creationId xmlns:p14="http://schemas.microsoft.com/office/powerpoint/2010/main" val="295327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to youth: Please share with the group an accomplishment from work or school this week! </a:t>
            </a:r>
            <a:endParaRPr lang="en-US" dirty="0"/>
          </a:p>
        </p:txBody>
      </p:sp>
      <p:sp>
        <p:nvSpPr>
          <p:cNvPr id="4" name="Slide Number Placeholder 3"/>
          <p:cNvSpPr>
            <a:spLocks noGrp="1"/>
          </p:cNvSpPr>
          <p:nvPr>
            <p:ph type="sldNum" sz="quarter" idx="10"/>
          </p:nvPr>
        </p:nvSpPr>
        <p:spPr/>
        <p:txBody>
          <a:bodyPr/>
          <a:lstStyle/>
          <a:p>
            <a:fld id="{A1788FE4-F101-4ABA-9F45-30C043D6FC70}" type="slidenum">
              <a:rPr lang="en-US" smtClean="0"/>
              <a:t>2</a:t>
            </a:fld>
            <a:endParaRPr lang="en-US"/>
          </a:p>
        </p:txBody>
      </p:sp>
    </p:spTree>
    <p:extLst>
      <p:ext uri="{BB962C8B-B14F-4D97-AF65-F5344CB8AC3E}">
        <p14:creationId xmlns:p14="http://schemas.microsoft.com/office/powerpoint/2010/main" val="111710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to youth: </a:t>
            </a:r>
            <a:r>
              <a:rPr lang="en-US" dirty="0" smtClean="0"/>
              <a:t>Emails </a:t>
            </a:r>
            <a:r>
              <a:rPr lang="en-US" dirty="0" smtClean="0"/>
              <a:t>and text messages are one of the main uses of</a:t>
            </a:r>
            <a:r>
              <a:rPr lang="en-US" baseline="0" dirty="0" smtClean="0"/>
              <a:t> communications between people. In many cases, an email is the first form of communication between you and your future employer. Many people can judge your professional skills based on the emails/text messages you send</a:t>
            </a:r>
            <a:r>
              <a:rPr lang="en-US" baseline="0" dirty="0" smtClean="0"/>
              <a:t>.</a:t>
            </a:r>
          </a:p>
          <a:p>
            <a:endParaRPr lang="en-US" baseline="0" dirty="0" smtClean="0"/>
          </a:p>
          <a:p>
            <a:r>
              <a:rPr lang="en-US" baseline="0" dirty="0" smtClean="0"/>
              <a:t>Information for presenters: The next few slides will show the do’s and don'ts's of email etiquette  </a:t>
            </a:r>
            <a:endParaRPr lang="en-US" dirty="0"/>
          </a:p>
        </p:txBody>
      </p:sp>
      <p:sp>
        <p:nvSpPr>
          <p:cNvPr id="4" name="Slide Number Placeholder 3"/>
          <p:cNvSpPr>
            <a:spLocks noGrp="1"/>
          </p:cNvSpPr>
          <p:nvPr>
            <p:ph type="sldNum" sz="quarter" idx="10"/>
          </p:nvPr>
        </p:nvSpPr>
        <p:spPr/>
        <p:txBody>
          <a:bodyPr/>
          <a:lstStyle/>
          <a:p>
            <a:fld id="{A1788FE4-F101-4ABA-9F45-30C043D6FC70}" type="slidenum">
              <a:rPr lang="en-US" smtClean="0"/>
              <a:t>3</a:t>
            </a:fld>
            <a:endParaRPr lang="en-US"/>
          </a:p>
        </p:txBody>
      </p:sp>
    </p:spTree>
    <p:extLst>
      <p:ext uri="{BB962C8B-B14F-4D97-AF65-F5344CB8AC3E}">
        <p14:creationId xmlns:p14="http://schemas.microsoft.com/office/powerpoint/2010/main" val="91536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Analyze</a:t>
            </a:r>
            <a:r>
              <a:rPr lang="en-US" baseline="0" dirty="0" smtClean="0"/>
              <a:t> </a:t>
            </a:r>
            <a:r>
              <a:rPr lang="en-US" baseline="0" dirty="0" smtClean="0"/>
              <a:t>the email above (in orange) and list what’s bad about the email. Make sure you use a professional email. Professional emails usually contain your first or last name. Avoid email names that contain slang or seem unprofessional. When writing an email make sure you always check for grammar and spelling mistakes. Errors like those can give off the impression that you don’t care. Make sure to always include your signature or let the reader know who you are. Email’s always contain a form of greeting and a line break afterwards. Don’t forget to include a brief subject header and make sure the font color is black.</a:t>
            </a:r>
            <a:endParaRPr lang="en-US" dirty="0"/>
          </a:p>
        </p:txBody>
      </p:sp>
      <p:sp>
        <p:nvSpPr>
          <p:cNvPr id="4" name="Slide Number Placeholder 3"/>
          <p:cNvSpPr>
            <a:spLocks noGrp="1"/>
          </p:cNvSpPr>
          <p:nvPr>
            <p:ph type="sldNum" sz="quarter" idx="10"/>
          </p:nvPr>
        </p:nvSpPr>
        <p:spPr/>
        <p:txBody>
          <a:bodyPr/>
          <a:lstStyle/>
          <a:p>
            <a:fld id="{A1788FE4-F101-4ABA-9F45-30C043D6FC70}" type="slidenum">
              <a:rPr lang="en-US" smtClean="0"/>
              <a:t>4</a:t>
            </a:fld>
            <a:endParaRPr lang="en-US"/>
          </a:p>
        </p:txBody>
      </p:sp>
    </p:spTree>
    <p:extLst>
      <p:ext uri="{BB962C8B-B14F-4D97-AF65-F5344CB8AC3E}">
        <p14:creationId xmlns:p14="http://schemas.microsoft.com/office/powerpoint/2010/main" val="1966468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This </a:t>
            </a:r>
            <a:r>
              <a:rPr lang="en-US" dirty="0" smtClean="0"/>
              <a:t>is the same email </a:t>
            </a:r>
            <a:r>
              <a:rPr lang="en-US" dirty="0" smtClean="0"/>
              <a:t>from</a:t>
            </a:r>
            <a:r>
              <a:rPr lang="en-US" baseline="0" dirty="0" smtClean="0"/>
              <a:t> the previous slide</a:t>
            </a:r>
            <a:r>
              <a:rPr lang="en-US" dirty="0" smtClean="0"/>
              <a:t>, </a:t>
            </a:r>
            <a:r>
              <a:rPr lang="en-US" dirty="0" smtClean="0"/>
              <a:t>written in a more professional manner.</a:t>
            </a:r>
            <a:r>
              <a:rPr lang="en-US" baseline="0" dirty="0" smtClean="0"/>
              <a:t> Notice how the sentences are more thoughtful, there is a proper header, they introduce themselves, give the needed context, has a subject and has no grammar mistakes.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1788FE4-F101-4ABA-9F45-30C043D6FC70}" type="slidenum">
              <a:rPr lang="en-US" smtClean="0"/>
              <a:t>5</a:t>
            </a:fld>
            <a:endParaRPr lang="en-US"/>
          </a:p>
        </p:txBody>
      </p:sp>
    </p:spTree>
    <p:extLst>
      <p:ext uri="{BB962C8B-B14F-4D97-AF65-F5344CB8AC3E}">
        <p14:creationId xmlns:p14="http://schemas.microsoft.com/office/powerpoint/2010/main" val="72737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for presenters:</a:t>
            </a:r>
            <a:r>
              <a:rPr lang="en-US" baseline="0" dirty="0" smtClean="0"/>
              <a:t> </a:t>
            </a:r>
            <a:r>
              <a:rPr lang="en-US" dirty="0" smtClean="0"/>
              <a:t>Click </a:t>
            </a:r>
            <a:r>
              <a:rPr lang="en-US" dirty="0" smtClean="0"/>
              <a:t>on the link to</a:t>
            </a:r>
            <a:r>
              <a:rPr lang="en-US" baseline="0" dirty="0" smtClean="0"/>
              <a:t> learn more about the do’s and don’ts when writing a professional email.</a:t>
            </a:r>
            <a:endParaRPr lang="en-US" dirty="0"/>
          </a:p>
        </p:txBody>
      </p:sp>
      <p:sp>
        <p:nvSpPr>
          <p:cNvPr id="4" name="Slide Number Placeholder 3"/>
          <p:cNvSpPr>
            <a:spLocks noGrp="1"/>
          </p:cNvSpPr>
          <p:nvPr>
            <p:ph type="sldNum" sz="quarter" idx="10"/>
          </p:nvPr>
        </p:nvSpPr>
        <p:spPr/>
        <p:txBody>
          <a:bodyPr/>
          <a:lstStyle/>
          <a:p>
            <a:fld id="{A1788FE4-F101-4ABA-9F45-30C043D6FC70}" type="slidenum">
              <a:rPr lang="en-US" smtClean="0"/>
              <a:t>6</a:t>
            </a:fld>
            <a:endParaRPr lang="en-US"/>
          </a:p>
        </p:txBody>
      </p:sp>
    </p:spTree>
    <p:extLst>
      <p:ext uri="{BB962C8B-B14F-4D97-AF65-F5344CB8AC3E}">
        <p14:creationId xmlns:p14="http://schemas.microsoft.com/office/powerpoint/2010/main" val="279327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Text </a:t>
            </a:r>
            <a:r>
              <a:rPr lang="en-US" dirty="0" smtClean="0"/>
              <a:t>messages are</a:t>
            </a:r>
            <a:r>
              <a:rPr lang="en-US" baseline="0" dirty="0" smtClean="0"/>
              <a:t> a great way to communicate with someone quickly and receive a response. However, there are some important texting etiquette that we should use when texting professional staff. Be aware that not everyone understands texting lingo like, “LOL” or “BRT”. It’s always safer to spell out the full words. When texting, check for grammar and spelling. Lastly, watch out for smiley faces, especially when texting new professional staff. Smiley faces can send off a less professional vibe. </a:t>
            </a:r>
            <a:endParaRPr lang="en-US" dirty="0"/>
          </a:p>
        </p:txBody>
      </p:sp>
      <p:sp>
        <p:nvSpPr>
          <p:cNvPr id="4" name="Slide Number Placeholder 3"/>
          <p:cNvSpPr>
            <a:spLocks noGrp="1"/>
          </p:cNvSpPr>
          <p:nvPr>
            <p:ph type="sldNum" sz="quarter" idx="10"/>
          </p:nvPr>
        </p:nvSpPr>
        <p:spPr/>
        <p:txBody>
          <a:bodyPr/>
          <a:lstStyle/>
          <a:p>
            <a:fld id="{A1788FE4-F101-4ABA-9F45-30C043D6FC70}" type="slidenum">
              <a:rPr lang="en-US" smtClean="0"/>
              <a:t>7</a:t>
            </a:fld>
            <a:endParaRPr lang="en-US"/>
          </a:p>
        </p:txBody>
      </p:sp>
    </p:spTree>
    <p:extLst>
      <p:ext uri="{BB962C8B-B14F-4D97-AF65-F5344CB8AC3E}">
        <p14:creationId xmlns:p14="http://schemas.microsoft.com/office/powerpoint/2010/main" val="142814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Social </a:t>
            </a:r>
            <a:r>
              <a:rPr lang="en-US" dirty="0" smtClean="0"/>
              <a:t>media is a fun platform that we use to keep in touch with others and le</a:t>
            </a:r>
            <a:r>
              <a:rPr lang="en-US" baseline="0" dirty="0" smtClean="0"/>
              <a:t>t others keep in touch with us. However, it is important to remember that anyone can view things we post publically on the internet, including future employers. There have been real cases in which employers decline an applicant because of what they saw on their social media. When posting public things, be mindful of how future employers will perceive you. </a:t>
            </a:r>
            <a:endParaRPr lang="en-US" dirty="0"/>
          </a:p>
        </p:txBody>
      </p:sp>
      <p:sp>
        <p:nvSpPr>
          <p:cNvPr id="4" name="Slide Number Placeholder 3"/>
          <p:cNvSpPr>
            <a:spLocks noGrp="1"/>
          </p:cNvSpPr>
          <p:nvPr>
            <p:ph type="sldNum" sz="quarter" idx="10"/>
          </p:nvPr>
        </p:nvSpPr>
        <p:spPr/>
        <p:txBody>
          <a:bodyPr/>
          <a:lstStyle/>
          <a:p>
            <a:fld id="{A1788FE4-F101-4ABA-9F45-30C043D6FC70}" type="slidenum">
              <a:rPr lang="en-US" smtClean="0"/>
              <a:t>8</a:t>
            </a:fld>
            <a:endParaRPr lang="en-US"/>
          </a:p>
        </p:txBody>
      </p:sp>
    </p:spTree>
    <p:extLst>
      <p:ext uri="{BB962C8B-B14F-4D97-AF65-F5344CB8AC3E}">
        <p14:creationId xmlns:p14="http://schemas.microsoft.com/office/powerpoint/2010/main" val="336022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Do</a:t>
            </a:r>
            <a:r>
              <a:rPr lang="en-US" baseline="0" dirty="0" smtClean="0"/>
              <a:t> </a:t>
            </a:r>
            <a:r>
              <a:rPr lang="en-US" baseline="0" dirty="0" smtClean="0"/>
              <a:t>you speak differently with your friends vs. your teacher? How do you behave and speak differently in different situations. Being able to flip your switch during different situations is important for work. The way we act at work is different from the way we act at home. Fill in the worksheet and put how you would act differently if you were talking with your friends, professionally, and with strangers. </a:t>
            </a:r>
            <a:r>
              <a:rPr lang="en-US" dirty="0" smtClean="0"/>
              <a:t>Use worksheet called, “Flipping the switch”. </a:t>
            </a:r>
            <a:endParaRPr lang="en-US" dirty="0"/>
          </a:p>
        </p:txBody>
      </p:sp>
      <p:sp>
        <p:nvSpPr>
          <p:cNvPr id="4" name="Slide Number Placeholder 3"/>
          <p:cNvSpPr>
            <a:spLocks noGrp="1"/>
          </p:cNvSpPr>
          <p:nvPr>
            <p:ph type="sldNum" sz="quarter" idx="10"/>
          </p:nvPr>
        </p:nvSpPr>
        <p:spPr/>
        <p:txBody>
          <a:bodyPr/>
          <a:lstStyle/>
          <a:p>
            <a:fld id="{A1788FE4-F101-4ABA-9F45-30C043D6FC70}" type="slidenum">
              <a:rPr lang="en-US" smtClean="0"/>
              <a:t>9</a:t>
            </a:fld>
            <a:endParaRPr lang="en-US"/>
          </a:p>
        </p:txBody>
      </p:sp>
    </p:spTree>
    <p:extLst>
      <p:ext uri="{BB962C8B-B14F-4D97-AF65-F5344CB8AC3E}">
        <p14:creationId xmlns:p14="http://schemas.microsoft.com/office/powerpoint/2010/main" val="1551350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9E47B9-11B9-46AB-8A44-C27FA70A5253}"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21B67-8C6A-4A63-B6CA-54B886EBD8BC}" type="slidenum">
              <a:rPr lang="en-US" smtClean="0"/>
              <a:t>‹#›</a:t>
            </a:fld>
            <a:endParaRPr lang="en-US"/>
          </a:p>
        </p:txBody>
      </p:sp>
    </p:spTree>
    <p:extLst>
      <p:ext uri="{BB962C8B-B14F-4D97-AF65-F5344CB8AC3E}">
        <p14:creationId xmlns:p14="http://schemas.microsoft.com/office/powerpoint/2010/main" val="262554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E47B9-11B9-46AB-8A44-C27FA70A5253}"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21B67-8C6A-4A63-B6CA-54B886EBD8BC}" type="slidenum">
              <a:rPr lang="en-US" smtClean="0"/>
              <a:t>‹#›</a:t>
            </a:fld>
            <a:endParaRPr lang="en-US"/>
          </a:p>
        </p:txBody>
      </p:sp>
    </p:spTree>
    <p:extLst>
      <p:ext uri="{BB962C8B-B14F-4D97-AF65-F5344CB8AC3E}">
        <p14:creationId xmlns:p14="http://schemas.microsoft.com/office/powerpoint/2010/main" val="242950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E47B9-11B9-46AB-8A44-C27FA70A5253}"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21B67-8C6A-4A63-B6CA-54B886EBD8BC}" type="slidenum">
              <a:rPr lang="en-US" smtClean="0"/>
              <a:t>‹#›</a:t>
            </a:fld>
            <a:endParaRPr lang="en-US"/>
          </a:p>
        </p:txBody>
      </p:sp>
    </p:spTree>
    <p:extLst>
      <p:ext uri="{BB962C8B-B14F-4D97-AF65-F5344CB8AC3E}">
        <p14:creationId xmlns:p14="http://schemas.microsoft.com/office/powerpoint/2010/main" val="382489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E47B9-11B9-46AB-8A44-C27FA70A5253}"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21B67-8C6A-4A63-B6CA-54B886EBD8BC}" type="slidenum">
              <a:rPr lang="en-US" smtClean="0"/>
              <a:t>‹#›</a:t>
            </a:fld>
            <a:endParaRPr lang="en-US"/>
          </a:p>
        </p:txBody>
      </p:sp>
    </p:spTree>
    <p:extLst>
      <p:ext uri="{BB962C8B-B14F-4D97-AF65-F5344CB8AC3E}">
        <p14:creationId xmlns:p14="http://schemas.microsoft.com/office/powerpoint/2010/main" val="123616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E47B9-11B9-46AB-8A44-C27FA70A5253}"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21B67-8C6A-4A63-B6CA-54B886EBD8BC}" type="slidenum">
              <a:rPr lang="en-US" smtClean="0"/>
              <a:t>‹#›</a:t>
            </a:fld>
            <a:endParaRPr lang="en-US"/>
          </a:p>
        </p:txBody>
      </p:sp>
    </p:spTree>
    <p:extLst>
      <p:ext uri="{BB962C8B-B14F-4D97-AF65-F5344CB8AC3E}">
        <p14:creationId xmlns:p14="http://schemas.microsoft.com/office/powerpoint/2010/main" val="111940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9E47B9-11B9-46AB-8A44-C27FA70A5253}"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21B67-8C6A-4A63-B6CA-54B886EBD8BC}" type="slidenum">
              <a:rPr lang="en-US" smtClean="0"/>
              <a:t>‹#›</a:t>
            </a:fld>
            <a:endParaRPr lang="en-US"/>
          </a:p>
        </p:txBody>
      </p:sp>
    </p:spTree>
    <p:extLst>
      <p:ext uri="{BB962C8B-B14F-4D97-AF65-F5344CB8AC3E}">
        <p14:creationId xmlns:p14="http://schemas.microsoft.com/office/powerpoint/2010/main" val="37039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9E47B9-11B9-46AB-8A44-C27FA70A5253}"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21B67-8C6A-4A63-B6CA-54B886EBD8BC}" type="slidenum">
              <a:rPr lang="en-US" smtClean="0"/>
              <a:t>‹#›</a:t>
            </a:fld>
            <a:endParaRPr lang="en-US"/>
          </a:p>
        </p:txBody>
      </p:sp>
    </p:spTree>
    <p:extLst>
      <p:ext uri="{BB962C8B-B14F-4D97-AF65-F5344CB8AC3E}">
        <p14:creationId xmlns:p14="http://schemas.microsoft.com/office/powerpoint/2010/main" val="4116552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9E47B9-11B9-46AB-8A44-C27FA70A5253}"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21B67-8C6A-4A63-B6CA-54B886EBD8BC}" type="slidenum">
              <a:rPr lang="en-US" smtClean="0"/>
              <a:t>‹#›</a:t>
            </a:fld>
            <a:endParaRPr lang="en-US"/>
          </a:p>
        </p:txBody>
      </p:sp>
    </p:spTree>
    <p:extLst>
      <p:ext uri="{BB962C8B-B14F-4D97-AF65-F5344CB8AC3E}">
        <p14:creationId xmlns:p14="http://schemas.microsoft.com/office/powerpoint/2010/main" val="311050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E47B9-11B9-46AB-8A44-C27FA70A5253}"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21B67-8C6A-4A63-B6CA-54B886EBD8BC}" type="slidenum">
              <a:rPr lang="en-US" smtClean="0"/>
              <a:t>‹#›</a:t>
            </a:fld>
            <a:endParaRPr lang="en-US"/>
          </a:p>
        </p:txBody>
      </p:sp>
    </p:spTree>
    <p:extLst>
      <p:ext uri="{BB962C8B-B14F-4D97-AF65-F5344CB8AC3E}">
        <p14:creationId xmlns:p14="http://schemas.microsoft.com/office/powerpoint/2010/main" val="326895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E47B9-11B9-46AB-8A44-C27FA70A5253}"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21B67-8C6A-4A63-B6CA-54B886EBD8BC}" type="slidenum">
              <a:rPr lang="en-US" smtClean="0"/>
              <a:t>‹#›</a:t>
            </a:fld>
            <a:endParaRPr lang="en-US"/>
          </a:p>
        </p:txBody>
      </p:sp>
    </p:spTree>
    <p:extLst>
      <p:ext uri="{BB962C8B-B14F-4D97-AF65-F5344CB8AC3E}">
        <p14:creationId xmlns:p14="http://schemas.microsoft.com/office/powerpoint/2010/main" val="302322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E47B9-11B9-46AB-8A44-C27FA70A5253}"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21B67-8C6A-4A63-B6CA-54B886EBD8BC}" type="slidenum">
              <a:rPr lang="en-US" smtClean="0"/>
              <a:t>‹#›</a:t>
            </a:fld>
            <a:endParaRPr lang="en-US"/>
          </a:p>
        </p:txBody>
      </p:sp>
    </p:spTree>
    <p:extLst>
      <p:ext uri="{BB962C8B-B14F-4D97-AF65-F5344CB8AC3E}">
        <p14:creationId xmlns:p14="http://schemas.microsoft.com/office/powerpoint/2010/main" val="420223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E47B9-11B9-46AB-8A44-C27FA70A5253}" type="datetimeFigureOut">
              <a:rPr lang="en-US" smtClean="0"/>
              <a:t>10/31/2017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21B67-8C6A-4A63-B6CA-54B886EBD8BC}" type="slidenum">
              <a:rPr lang="en-US" smtClean="0"/>
              <a:t>‹#›</a:t>
            </a:fld>
            <a:endParaRPr lang="en-US"/>
          </a:p>
        </p:txBody>
      </p:sp>
    </p:spTree>
    <p:extLst>
      <p:ext uri="{BB962C8B-B14F-4D97-AF65-F5344CB8AC3E}">
        <p14:creationId xmlns:p14="http://schemas.microsoft.com/office/powerpoint/2010/main" val="3075737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leadergrow.com/articles/145-12-dos-and-donts-of-e-mail-communication-e-mail-communication-tip-shee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Communication at Work</a:t>
            </a:r>
            <a:endParaRPr lang="en-US" dirty="0"/>
          </a:p>
        </p:txBody>
      </p:sp>
    </p:spTree>
    <p:extLst>
      <p:ext uri="{BB962C8B-B14F-4D97-AF65-F5344CB8AC3E}">
        <p14:creationId xmlns:p14="http://schemas.microsoft.com/office/powerpoint/2010/main" val="4218300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Barriers – What to do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331863" cy="455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671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447800"/>
            <a:ext cx="619125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807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pic>
        <p:nvPicPr>
          <p:cNvPr id="3074" name="Picture 2" descr="Image result for non-verbal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34827"/>
            <a:ext cx="8186516"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72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Accepting a job</a:t>
            </a:r>
            <a:endParaRPr lang="en-US" dirty="0"/>
          </a:p>
        </p:txBody>
      </p:sp>
      <p:pic>
        <p:nvPicPr>
          <p:cNvPr id="5122" name="Picture 2" descr="Image result for accepting a j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429000"/>
            <a:ext cx="4614010" cy="30730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53736" y="1828800"/>
            <a:ext cx="75438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Accepting a Right Track job</a:t>
            </a:r>
          </a:p>
          <a:p>
            <a:pPr marL="285750" indent="-285750">
              <a:buFont typeface="Arial" panose="020B0604020202020204" pitchFamily="34" charset="0"/>
              <a:buChar char="•"/>
            </a:pPr>
            <a:r>
              <a:rPr lang="en-US" dirty="0" smtClean="0"/>
              <a:t>Accepting a non Right Track job</a:t>
            </a:r>
            <a:endParaRPr lang="en-US" dirty="0"/>
          </a:p>
        </p:txBody>
      </p:sp>
    </p:spTree>
    <p:extLst>
      <p:ext uri="{BB962C8B-B14F-4D97-AF65-F5344CB8AC3E}">
        <p14:creationId xmlns:p14="http://schemas.microsoft.com/office/powerpoint/2010/main" val="771626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Leaving a job</a:t>
            </a:r>
            <a:endParaRPr lang="en-US" dirty="0"/>
          </a:p>
        </p:txBody>
      </p:sp>
      <p:pic>
        <p:nvPicPr>
          <p:cNvPr id="4098" name="Picture 2" descr="Image result for leaving a j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352800"/>
            <a:ext cx="3562350" cy="2676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0200" y="2057400"/>
            <a:ext cx="6781800" cy="369332"/>
          </a:xfrm>
          <a:prstGeom prst="rect">
            <a:avLst/>
          </a:prstGeom>
          <a:noFill/>
        </p:spPr>
        <p:txBody>
          <a:bodyPr wrap="square" rtlCol="0">
            <a:spAutoFit/>
          </a:bodyPr>
          <a:lstStyle/>
          <a:p>
            <a:r>
              <a:rPr lang="en-US" dirty="0" smtClean="0"/>
              <a:t>What should you do and not do when you leave a job?</a:t>
            </a:r>
            <a:endParaRPr lang="en-US" dirty="0"/>
          </a:p>
        </p:txBody>
      </p:sp>
    </p:spTree>
    <p:extLst>
      <p:ext uri="{BB962C8B-B14F-4D97-AF65-F5344CB8AC3E}">
        <p14:creationId xmlns:p14="http://schemas.microsoft.com/office/powerpoint/2010/main" val="1589953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call in sick or late</a:t>
            </a:r>
            <a:endParaRPr lang="en-US" dirty="0"/>
          </a:p>
        </p:txBody>
      </p:sp>
      <p:sp>
        <p:nvSpPr>
          <p:cNvPr id="3" name="TextBox 2"/>
          <p:cNvSpPr txBox="1"/>
          <p:nvPr/>
        </p:nvSpPr>
        <p:spPr>
          <a:xfrm>
            <a:off x="685800" y="1828800"/>
            <a:ext cx="7239000" cy="461665"/>
          </a:xfrm>
          <a:prstGeom prst="rect">
            <a:avLst/>
          </a:prstGeom>
          <a:noFill/>
        </p:spPr>
        <p:txBody>
          <a:bodyPr wrap="square" rtlCol="0">
            <a:spAutoFit/>
          </a:bodyPr>
          <a:lstStyle/>
          <a:p>
            <a:pPr marL="285750" indent="-285750" algn="ctr">
              <a:buFont typeface="Arial" panose="020B0604020202020204" pitchFamily="34" charset="0"/>
              <a:buChar char="•"/>
            </a:pPr>
            <a:r>
              <a:rPr lang="en-US" sz="2400" dirty="0" smtClean="0"/>
              <a:t>What should you do/not do?</a:t>
            </a:r>
            <a:endParaRPr lang="en-US" sz="2400" dirty="0"/>
          </a:p>
        </p:txBody>
      </p:sp>
      <p:pic>
        <p:nvPicPr>
          <p:cNvPr id="5122" name="Picture 2" descr="Image result for communicating with b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971800"/>
            <a:ext cx="466725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55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as a team</a:t>
            </a:r>
            <a:endParaRPr lang="en-US" dirty="0"/>
          </a:p>
        </p:txBody>
      </p:sp>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170" y="2895599"/>
            <a:ext cx="6610350" cy="3962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1828800"/>
            <a:ext cx="7848600" cy="1477328"/>
          </a:xfrm>
          <a:prstGeom prst="rect">
            <a:avLst/>
          </a:prstGeom>
          <a:noFill/>
        </p:spPr>
        <p:txBody>
          <a:bodyPr wrap="square" rtlCol="0">
            <a:spAutoFit/>
          </a:bodyPr>
          <a:lstStyle/>
          <a:p>
            <a:r>
              <a:rPr lang="en-US" dirty="0" smtClean="0"/>
              <a:t>What makes a group work hard?</a:t>
            </a:r>
          </a:p>
          <a:p>
            <a:r>
              <a:rPr lang="en-US" dirty="0" smtClean="0"/>
              <a:t>What makes a good team?</a:t>
            </a:r>
          </a:p>
          <a:p>
            <a:r>
              <a:rPr lang="en-US" dirty="0" smtClean="0"/>
              <a:t>When should you step up as a leader?</a:t>
            </a:r>
          </a:p>
          <a:p>
            <a:r>
              <a:rPr lang="en-US" dirty="0" smtClean="0"/>
              <a:t>When should you not lead?</a:t>
            </a:r>
          </a:p>
          <a:p>
            <a:endParaRPr lang="en-US" dirty="0"/>
          </a:p>
        </p:txBody>
      </p:sp>
    </p:spTree>
    <p:extLst>
      <p:ext uri="{BB962C8B-B14F-4D97-AF65-F5344CB8AC3E}">
        <p14:creationId xmlns:p14="http://schemas.microsoft.com/office/powerpoint/2010/main" val="2780566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TextBox 2"/>
          <p:cNvSpPr txBox="1"/>
          <p:nvPr/>
        </p:nvSpPr>
        <p:spPr>
          <a:xfrm>
            <a:off x="2133600" y="1752600"/>
            <a:ext cx="4572000" cy="954107"/>
          </a:xfrm>
          <a:prstGeom prst="rect">
            <a:avLst/>
          </a:prstGeom>
          <a:noFill/>
        </p:spPr>
        <p:txBody>
          <a:bodyPr wrap="square" rtlCol="0">
            <a:spAutoFit/>
          </a:bodyPr>
          <a:lstStyle/>
          <a:p>
            <a:pPr algn="ctr"/>
            <a:r>
              <a:rPr lang="en-US" sz="2800" b="1" dirty="0" smtClean="0"/>
              <a:t>What is 1 thing you learned today about communication?</a:t>
            </a:r>
            <a:endParaRPr lang="en-US" sz="2800" b="1" dirty="0"/>
          </a:p>
        </p:txBody>
      </p:sp>
      <p:pic>
        <p:nvPicPr>
          <p:cNvPr id="6146" name="Picture 2" descr="Image result for communicatio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200" b="100000" l="212" r="99232">
                        <a14:foregroundMark x1="80969" y1="87100" x2="78851" y2="42750"/>
                        <a14:foregroundMark x1="46691" y1="52600" x2="47538" y2="34000"/>
                        <a14:backgroundMark x1="33642" y1="44750" x2="32583" y2="41400"/>
                        <a14:backgroundMark x1="46824" y1="93600" x2="49550" y2="88250"/>
                        <a14:backgroundMark x1="66384" y1="37400" x2="66517" y2="43900"/>
                      </a14:backgroundRemoval>
                    </a14:imgEffect>
                  </a14:imgLayer>
                </a14:imgProps>
              </a:ext>
              <a:ext uri="{28A0092B-C50C-407E-A947-70E740481C1C}">
                <a14:useLocalDpi xmlns:a14="http://schemas.microsoft.com/office/drawing/2010/main" val="0"/>
              </a:ext>
            </a:extLst>
          </a:blip>
          <a:srcRect/>
          <a:stretch>
            <a:fillRect/>
          </a:stretch>
        </p:blipFill>
        <p:spPr bwMode="auto">
          <a:xfrm>
            <a:off x="677113" y="2895600"/>
            <a:ext cx="7484973"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518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Breaker</a:t>
            </a:r>
            <a:endParaRPr lang="en-US" dirty="0"/>
          </a:p>
        </p:txBody>
      </p:sp>
      <p:sp>
        <p:nvSpPr>
          <p:cNvPr id="3" name="Content Placeholder 2"/>
          <p:cNvSpPr>
            <a:spLocks noGrp="1"/>
          </p:cNvSpPr>
          <p:nvPr>
            <p:ph idx="1"/>
          </p:nvPr>
        </p:nvSpPr>
        <p:spPr/>
        <p:txBody>
          <a:bodyPr/>
          <a:lstStyle/>
          <a:p>
            <a:pPr marL="0" indent="0" algn="ctr">
              <a:buNone/>
            </a:pPr>
            <a:r>
              <a:rPr lang="en-US" dirty="0" smtClean="0"/>
              <a:t>Please share 1 exciting thing that you accomplished at work or at school.</a:t>
            </a:r>
            <a:endParaRPr lang="en-US" dirty="0"/>
          </a:p>
        </p:txBody>
      </p:sp>
      <p:sp>
        <p:nvSpPr>
          <p:cNvPr id="4" name="AutoShape 2" descr="Image result for accompli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ccomplis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accomplis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48000"/>
            <a:ext cx="5334000" cy="3171825"/>
          </a:xfrm>
          <a:prstGeom prst="rect">
            <a:avLst/>
          </a:prstGeom>
        </p:spPr>
      </p:pic>
    </p:spTree>
    <p:extLst>
      <p:ext uri="{BB962C8B-B14F-4D97-AF65-F5344CB8AC3E}">
        <p14:creationId xmlns:p14="http://schemas.microsoft.com/office/powerpoint/2010/main" val="496069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62200"/>
            <a:ext cx="8229600" cy="1905000"/>
          </a:xfrm>
        </p:spPr>
        <p:txBody>
          <a:bodyPr/>
          <a:lstStyle/>
          <a:p>
            <a:pPr marL="0" indent="0" algn="ctr">
              <a:buNone/>
            </a:pPr>
            <a:r>
              <a:rPr lang="en-US" dirty="0" smtClean="0"/>
              <a:t>How should someone send an email or text message?</a:t>
            </a:r>
            <a:endParaRPr lang="en-US" dirty="0"/>
          </a:p>
        </p:txBody>
      </p:sp>
      <p:pic>
        <p:nvPicPr>
          <p:cNvPr id="3074" name="Picture 2" descr="Image result for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346220"/>
            <a:ext cx="2828290" cy="35236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ema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888828"/>
            <a:ext cx="278497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31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2000"/>
                                        <p:tgtEl>
                                          <p:spTgt spid="3080"/>
                                        </p:tgtEl>
                                      </p:cBhvr>
                                    </p:animEffect>
                                    <p:anim calcmode="lin" valueType="num">
                                      <p:cBhvr>
                                        <p:cTn id="8" dur="2000" fill="hold"/>
                                        <p:tgtEl>
                                          <p:spTgt spid="3080"/>
                                        </p:tgtEl>
                                        <p:attrNameLst>
                                          <p:attrName>ppt_w</p:attrName>
                                        </p:attrNameLst>
                                      </p:cBhvr>
                                      <p:tavLst>
                                        <p:tav tm="0" fmla="#ppt_w*sin(2.5*pi*$)">
                                          <p:val>
                                            <p:fltVal val="0"/>
                                          </p:val>
                                        </p:tav>
                                        <p:tav tm="100000">
                                          <p:val>
                                            <p:fltVal val="1"/>
                                          </p:val>
                                        </p:tav>
                                      </p:tavLst>
                                    </p:anim>
                                    <p:anim calcmode="lin" valueType="num">
                                      <p:cBhvr>
                                        <p:cTn id="9" dur="2000" fill="hold"/>
                                        <p:tgtEl>
                                          <p:spTgt spid="30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92"/>
            <a:ext cx="8229600" cy="1143000"/>
          </a:xfrm>
        </p:spPr>
        <p:txBody>
          <a:bodyPr/>
          <a:lstStyle/>
          <a:p>
            <a:r>
              <a:rPr lang="en-US" dirty="0" smtClean="0"/>
              <a:t>What’s bad about this email?</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2992"/>
          <a:stretch/>
        </p:blipFill>
        <p:spPr bwMode="auto">
          <a:xfrm>
            <a:off x="76199" y="1066801"/>
            <a:ext cx="9103381" cy="213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3387811"/>
            <a:ext cx="8839199"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Nothing written in the subject box</a:t>
            </a:r>
          </a:p>
          <a:p>
            <a:pPr marL="285750" indent="-285750">
              <a:buFont typeface="Arial" panose="020B0604020202020204" pitchFamily="34" charset="0"/>
              <a:buChar char="•"/>
            </a:pPr>
            <a:r>
              <a:rPr lang="en-US" dirty="0" smtClean="0"/>
              <a:t>No proper greeting. Also, does not address the person</a:t>
            </a:r>
          </a:p>
          <a:p>
            <a:pPr marL="742950" lvl="1" indent="-285750">
              <a:buFont typeface="Arial" panose="020B0604020202020204" pitchFamily="34" charset="0"/>
              <a:buChar char="•"/>
            </a:pPr>
            <a:r>
              <a:rPr lang="en-US" dirty="0" smtClean="0"/>
              <a:t> “Hey” is not a good greeting</a:t>
            </a:r>
          </a:p>
          <a:p>
            <a:pPr marL="285750" indent="-285750">
              <a:buFont typeface="Arial" panose="020B0604020202020204" pitchFamily="34" charset="0"/>
              <a:buChar char="•"/>
            </a:pPr>
            <a:r>
              <a:rPr lang="en-US" dirty="0" smtClean="0"/>
              <a:t>Incorrect punctuations </a:t>
            </a:r>
          </a:p>
          <a:p>
            <a:pPr marL="285750" indent="-285750">
              <a:buFont typeface="Arial" panose="020B0604020202020204" pitchFamily="34" charset="0"/>
              <a:buChar char="•"/>
            </a:pPr>
            <a:r>
              <a:rPr lang="en-US" dirty="0" smtClean="0"/>
              <a:t>Incorrect spelling “fiend” should have been spelt “friend”</a:t>
            </a:r>
          </a:p>
          <a:p>
            <a:pPr marL="285750" indent="-285750">
              <a:buFont typeface="Arial" panose="020B0604020202020204" pitchFamily="34" charset="0"/>
              <a:buChar char="•"/>
            </a:pPr>
            <a:r>
              <a:rPr lang="en-US" dirty="0" err="1" smtClean="0"/>
              <a:t>Becuz</a:t>
            </a:r>
            <a:r>
              <a:rPr lang="en-US" dirty="0" smtClean="0"/>
              <a:t> should be fully spelled, “because”</a:t>
            </a:r>
          </a:p>
          <a:p>
            <a:pPr marL="285750" indent="-285750">
              <a:buFont typeface="Arial" panose="020B0604020202020204" pitchFamily="34" charset="0"/>
              <a:buChar char="•"/>
            </a:pPr>
            <a:r>
              <a:rPr lang="en-US" dirty="0" smtClean="0"/>
              <a:t>Capitalize “I”</a:t>
            </a:r>
          </a:p>
          <a:p>
            <a:pPr marL="285750" indent="-285750">
              <a:buFont typeface="Arial" panose="020B0604020202020204" pitchFamily="34" charset="0"/>
              <a:buChar char="•"/>
            </a:pPr>
            <a:r>
              <a:rPr lang="en-US" dirty="0" smtClean="0"/>
              <a:t>No proper ending</a:t>
            </a:r>
          </a:p>
          <a:p>
            <a:pPr marL="285750" indent="-285750">
              <a:buFont typeface="Arial" panose="020B0604020202020204" pitchFamily="34" charset="0"/>
              <a:buChar char="•"/>
            </a:pPr>
            <a:r>
              <a:rPr lang="en-US" dirty="0" smtClean="0"/>
              <a:t>No signature</a:t>
            </a:r>
          </a:p>
          <a:p>
            <a:pPr marL="285750" indent="-285750">
              <a:buFont typeface="Arial" panose="020B0604020202020204" pitchFamily="34" charset="0"/>
              <a:buChar char="•"/>
            </a:pPr>
            <a:r>
              <a:rPr lang="en-US" dirty="0" smtClean="0"/>
              <a:t>Told them they could call but does not include phone number.</a:t>
            </a:r>
          </a:p>
          <a:p>
            <a:pPr marL="285750" indent="-285750">
              <a:buFont typeface="Arial" panose="020B0604020202020204" pitchFamily="34" charset="0"/>
              <a:buChar char="•"/>
            </a:pPr>
            <a:r>
              <a:rPr lang="en-US" dirty="0" smtClean="0"/>
              <a:t>Grammar</a:t>
            </a:r>
          </a:p>
          <a:p>
            <a:pPr marL="285750" indent="-285750">
              <a:buFont typeface="Arial" panose="020B0604020202020204" pitchFamily="34" charset="0"/>
              <a:buChar char="•"/>
            </a:pPr>
            <a:r>
              <a:rPr lang="en-US" dirty="0" smtClean="0"/>
              <a:t>Font Color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1176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lstStyle/>
          <a:p>
            <a:r>
              <a:rPr lang="en-US" dirty="0" smtClean="0"/>
              <a:t>What’s good about this email?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77916"/>
            <a:ext cx="8001000" cy="367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2784" y="4551735"/>
            <a:ext cx="82296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Proper header</a:t>
            </a:r>
          </a:p>
          <a:p>
            <a:pPr marL="285750" indent="-285750">
              <a:buFont typeface="Arial" panose="020B0604020202020204" pitchFamily="34" charset="0"/>
              <a:buChar char="•"/>
            </a:pPr>
            <a:r>
              <a:rPr lang="en-US" dirty="0" smtClean="0"/>
              <a:t>Sentences are more thoughtful</a:t>
            </a:r>
          </a:p>
          <a:p>
            <a:pPr marL="285750" indent="-285750">
              <a:buFont typeface="Arial" panose="020B0604020202020204" pitchFamily="34" charset="0"/>
              <a:buChar char="•"/>
            </a:pPr>
            <a:r>
              <a:rPr lang="en-US" dirty="0" smtClean="0"/>
              <a:t>Introduces themselves</a:t>
            </a:r>
          </a:p>
          <a:p>
            <a:pPr marL="285750" indent="-285750">
              <a:buFont typeface="Arial" panose="020B0604020202020204" pitchFamily="34" charset="0"/>
              <a:buChar char="•"/>
            </a:pPr>
            <a:r>
              <a:rPr lang="en-US" dirty="0" smtClean="0"/>
              <a:t>Offers a time</a:t>
            </a:r>
          </a:p>
          <a:p>
            <a:pPr marL="285750" indent="-285750">
              <a:buFont typeface="Arial" panose="020B0604020202020204" pitchFamily="34" charset="0"/>
              <a:buChar char="•"/>
            </a:pPr>
            <a:r>
              <a:rPr lang="en-US" dirty="0" smtClean="0"/>
              <a:t>Gives phone number</a:t>
            </a:r>
          </a:p>
          <a:p>
            <a:pPr marL="285750" indent="-285750">
              <a:buFont typeface="Arial" panose="020B0604020202020204" pitchFamily="34" charset="0"/>
              <a:buChar char="•"/>
            </a:pPr>
            <a:r>
              <a:rPr lang="en-US" dirty="0" smtClean="0"/>
              <a:t>Had proper ending and signature</a:t>
            </a:r>
          </a:p>
          <a:p>
            <a:pPr marL="285750" indent="-285750">
              <a:buFont typeface="Arial" panose="020B0604020202020204" pitchFamily="34" charset="0"/>
              <a:buChar char="•"/>
            </a:pPr>
            <a:r>
              <a:rPr lang="en-US" dirty="0" smtClean="0"/>
              <a:t>Has a subject</a:t>
            </a:r>
          </a:p>
          <a:p>
            <a:pPr marL="285750" indent="-285750">
              <a:buFont typeface="Arial" panose="020B0604020202020204" pitchFamily="34" charset="0"/>
              <a:buChar char="•"/>
            </a:pPr>
            <a:r>
              <a:rPr lang="en-US" dirty="0" smtClean="0"/>
              <a:t>No grammar mistakes</a:t>
            </a:r>
            <a:endParaRPr lang="en-US" dirty="0"/>
          </a:p>
        </p:txBody>
      </p:sp>
    </p:spTree>
    <p:extLst>
      <p:ext uri="{BB962C8B-B14F-4D97-AF65-F5344CB8AC3E}">
        <p14:creationId xmlns:p14="http://schemas.microsoft.com/office/powerpoint/2010/main" val="289644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Do’s </a:t>
            </a:r>
            <a:r>
              <a:rPr lang="en-US" dirty="0" smtClean="0"/>
              <a:t>and </a:t>
            </a:r>
            <a:r>
              <a:rPr lang="en-US" dirty="0" smtClean="0"/>
              <a:t>Don’t</a:t>
            </a:r>
            <a:endParaRPr lang="en-US" dirty="0"/>
          </a:p>
        </p:txBody>
      </p:sp>
      <p:sp>
        <p:nvSpPr>
          <p:cNvPr id="3" name="TextBox 2"/>
          <p:cNvSpPr txBox="1"/>
          <p:nvPr/>
        </p:nvSpPr>
        <p:spPr>
          <a:xfrm>
            <a:off x="533400" y="1828800"/>
            <a:ext cx="8229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3"/>
              </a:rPr>
              <a:t>https://</a:t>
            </a:r>
            <a:r>
              <a:rPr lang="en-US" dirty="0" smtClean="0">
                <a:hlinkClick r:id="rId3"/>
              </a:rPr>
              <a:t>leadergrow.com/articles/145-12-dos-and-donts-of-e-mail-communication-e-mail-communication-tip-sheet</a:t>
            </a: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204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Texting</a:t>
            </a:r>
            <a:endParaRPr lang="en-US" dirty="0"/>
          </a:p>
        </p:txBody>
      </p:sp>
      <p:pic>
        <p:nvPicPr>
          <p:cNvPr id="3074" name="Picture 2" descr="Image result for text message bubble"/>
          <p:cNvPicPr>
            <a:picLocks noChangeAspect="1" noChangeArrowheads="1"/>
          </p:cNvPicPr>
          <p:nvPr/>
        </p:nvPicPr>
        <p:blipFill rotWithShape="1">
          <a:blip r:embed="rId3">
            <a:extLst>
              <a:ext uri="{28A0092B-C50C-407E-A947-70E740481C1C}">
                <a14:useLocalDpi xmlns:a14="http://schemas.microsoft.com/office/drawing/2010/main" val="0"/>
              </a:ext>
            </a:extLst>
          </a:blip>
          <a:srcRect l="18724" r="52265" b="42058"/>
          <a:stretch/>
        </p:blipFill>
        <p:spPr bwMode="auto">
          <a:xfrm>
            <a:off x="372313" y="1319804"/>
            <a:ext cx="3984770" cy="39793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0100" y="3698556"/>
            <a:ext cx="2149046" cy="1384995"/>
          </a:xfrm>
          <a:prstGeom prst="rect">
            <a:avLst/>
          </a:prstGeom>
          <a:noFill/>
        </p:spPr>
        <p:txBody>
          <a:bodyPr wrap="square" rtlCol="0">
            <a:spAutoFit/>
          </a:bodyPr>
          <a:lstStyle/>
          <a:p>
            <a:r>
              <a:rPr lang="en-US" sz="1400" dirty="0"/>
              <a:t>Hey, </a:t>
            </a:r>
            <a:r>
              <a:rPr lang="en-US" sz="1400" dirty="0" smtClean="0"/>
              <a:t>OMG </a:t>
            </a:r>
            <a:r>
              <a:rPr lang="en-US" sz="1400" dirty="0" err="1" smtClean="0"/>
              <a:t>i</a:t>
            </a:r>
            <a:r>
              <a:rPr lang="en-US" sz="1400" dirty="0" smtClean="0"/>
              <a:t> m not </a:t>
            </a:r>
            <a:r>
              <a:rPr lang="en-US" sz="1400" dirty="0" err="1" smtClean="0"/>
              <a:t>gud</a:t>
            </a:r>
            <a:r>
              <a:rPr lang="en-US" sz="1400" dirty="0" smtClean="0"/>
              <a:t> 2day. </a:t>
            </a:r>
            <a:r>
              <a:rPr lang="en-US" sz="1400" dirty="0" err="1" smtClean="0"/>
              <a:t>i</a:t>
            </a:r>
            <a:r>
              <a:rPr lang="en-US" sz="1400" dirty="0" smtClean="0"/>
              <a:t> m @</a:t>
            </a:r>
            <a:r>
              <a:rPr lang="en-US" sz="1400" dirty="0" err="1" smtClean="0"/>
              <a:t>wrk</a:t>
            </a:r>
            <a:r>
              <a:rPr lang="en-US" sz="1400" dirty="0" smtClean="0"/>
              <a:t> right now and </a:t>
            </a:r>
            <a:r>
              <a:rPr lang="en-US" sz="1400" dirty="0"/>
              <a:t>I’m working on a really cool </a:t>
            </a:r>
            <a:r>
              <a:rPr lang="en-US" sz="1400" dirty="0" smtClean="0"/>
              <a:t>group project </a:t>
            </a:r>
            <a:r>
              <a:rPr lang="en-US" sz="1400" dirty="0"/>
              <a:t>:</a:t>
            </a:r>
            <a:r>
              <a:rPr lang="en-US" sz="1400" dirty="0" smtClean="0"/>
              <a:t>D I will be l8 to our meeting. Ill c u soon. </a:t>
            </a:r>
            <a:endParaRPr lang="en-US" sz="1400" dirty="0"/>
          </a:p>
        </p:txBody>
      </p:sp>
      <p:sp>
        <p:nvSpPr>
          <p:cNvPr id="4" name="TextBox 3"/>
          <p:cNvSpPr txBox="1"/>
          <p:nvPr/>
        </p:nvSpPr>
        <p:spPr>
          <a:xfrm>
            <a:off x="1874623" y="3037676"/>
            <a:ext cx="2057400" cy="276999"/>
          </a:xfrm>
          <a:prstGeom prst="rect">
            <a:avLst/>
          </a:prstGeom>
          <a:noFill/>
        </p:spPr>
        <p:txBody>
          <a:bodyPr wrap="square" rtlCol="0">
            <a:spAutoFit/>
          </a:bodyPr>
          <a:lstStyle/>
          <a:p>
            <a:r>
              <a:rPr lang="en-US" sz="1200" dirty="0" smtClean="0"/>
              <a:t>Hi John. You messaged me?</a:t>
            </a:r>
            <a:endParaRPr lang="en-US" sz="1200" dirty="0"/>
          </a:p>
        </p:txBody>
      </p:sp>
      <p:pic>
        <p:nvPicPr>
          <p:cNvPr id="6" name="Picture 2" descr="Image result for text message bubble"/>
          <p:cNvPicPr>
            <a:picLocks noChangeAspect="1" noChangeArrowheads="1"/>
          </p:cNvPicPr>
          <p:nvPr/>
        </p:nvPicPr>
        <p:blipFill rotWithShape="1">
          <a:blip r:embed="rId3">
            <a:extLst>
              <a:ext uri="{28A0092B-C50C-407E-A947-70E740481C1C}">
                <a14:useLocalDpi xmlns:a14="http://schemas.microsoft.com/office/drawing/2010/main" val="0"/>
              </a:ext>
            </a:extLst>
          </a:blip>
          <a:srcRect l="18668" r="51527" b="42058"/>
          <a:stretch/>
        </p:blipFill>
        <p:spPr bwMode="auto">
          <a:xfrm>
            <a:off x="4840448" y="1319804"/>
            <a:ext cx="4093827" cy="39793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50369" y="3049833"/>
            <a:ext cx="2057400" cy="276999"/>
          </a:xfrm>
          <a:prstGeom prst="rect">
            <a:avLst/>
          </a:prstGeom>
          <a:noFill/>
        </p:spPr>
        <p:txBody>
          <a:bodyPr wrap="square" rtlCol="0">
            <a:spAutoFit/>
          </a:bodyPr>
          <a:lstStyle/>
          <a:p>
            <a:r>
              <a:rPr lang="en-US" sz="1200" dirty="0"/>
              <a:t>Hi John. </a:t>
            </a:r>
            <a:r>
              <a:rPr lang="en-US" sz="1200" dirty="0" smtClean="0"/>
              <a:t>You messaged me?</a:t>
            </a:r>
            <a:endParaRPr lang="en-US" sz="1200" dirty="0"/>
          </a:p>
        </p:txBody>
      </p:sp>
      <p:sp>
        <p:nvSpPr>
          <p:cNvPr id="7" name="TextBox 6"/>
          <p:cNvSpPr txBox="1"/>
          <p:nvPr/>
        </p:nvSpPr>
        <p:spPr>
          <a:xfrm>
            <a:off x="5228453" y="3698556"/>
            <a:ext cx="2209800" cy="1384995"/>
          </a:xfrm>
          <a:prstGeom prst="rect">
            <a:avLst/>
          </a:prstGeom>
          <a:noFill/>
        </p:spPr>
        <p:txBody>
          <a:bodyPr wrap="square" rtlCol="0">
            <a:spAutoFit/>
          </a:bodyPr>
          <a:lstStyle/>
          <a:p>
            <a:r>
              <a:rPr lang="en-US" sz="1400" dirty="0" smtClean="0"/>
              <a:t>Hi! I’m pretty busy and working on an important group project right now. I apologize but I will be a little late at our meeting. I’ll see you soon. </a:t>
            </a:r>
            <a:endParaRPr lang="en-US" sz="1400" dirty="0"/>
          </a:p>
        </p:txBody>
      </p:sp>
      <p:sp>
        <p:nvSpPr>
          <p:cNvPr id="8" name="TextBox 7"/>
          <p:cNvSpPr txBox="1"/>
          <p:nvPr/>
        </p:nvSpPr>
        <p:spPr>
          <a:xfrm>
            <a:off x="352338" y="5560605"/>
            <a:ext cx="8581937" cy="1200329"/>
          </a:xfrm>
          <a:prstGeom prst="rect">
            <a:avLst/>
          </a:prstGeom>
          <a:noFill/>
        </p:spPr>
        <p:txBody>
          <a:bodyPr wrap="square" rtlCol="0">
            <a:spAutoFit/>
          </a:bodyPr>
          <a:lstStyle/>
          <a:p>
            <a:r>
              <a:rPr lang="en-US" dirty="0" smtClean="0"/>
              <a:t>Watch out for text language</a:t>
            </a:r>
          </a:p>
          <a:p>
            <a:r>
              <a:rPr lang="en-US" dirty="0" smtClean="0"/>
              <a:t>Grammar</a:t>
            </a:r>
          </a:p>
          <a:p>
            <a:r>
              <a:rPr lang="en-US" dirty="0" smtClean="0"/>
              <a:t>Watch out for smiley faces</a:t>
            </a:r>
          </a:p>
          <a:p>
            <a:r>
              <a:rPr lang="en-US" dirty="0" smtClean="0"/>
              <a:t>Don’t text and drive </a:t>
            </a:r>
            <a:endParaRPr lang="en-US" dirty="0"/>
          </a:p>
        </p:txBody>
      </p:sp>
    </p:spTree>
    <p:extLst>
      <p:ext uri="{BB962C8B-B14F-4D97-AF65-F5344CB8AC3E}">
        <p14:creationId xmlns:p14="http://schemas.microsoft.com/office/powerpoint/2010/main" val="2704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TextBox 2"/>
          <p:cNvSpPr txBox="1"/>
          <p:nvPr/>
        </p:nvSpPr>
        <p:spPr>
          <a:xfrm>
            <a:off x="228600" y="2667000"/>
            <a:ext cx="8686800" cy="646331"/>
          </a:xfrm>
          <a:prstGeom prst="rect">
            <a:avLst/>
          </a:prstGeom>
          <a:noFill/>
        </p:spPr>
        <p:txBody>
          <a:bodyPr wrap="square" rtlCol="0">
            <a:spAutoFit/>
          </a:bodyPr>
          <a:lstStyle/>
          <a:p>
            <a:r>
              <a:rPr lang="en-US" b="1" dirty="0" smtClean="0"/>
              <a:t>69% of employers admit to rejecting an applicant after checking them on Facebook or another social media site. </a:t>
            </a:r>
            <a:endParaRPr lang="en-US" b="1" dirty="0"/>
          </a:p>
        </p:txBody>
      </p:sp>
      <p:sp>
        <p:nvSpPr>
          <p:cNvPr id="4" name="TextBox 3"/>
          <p:cNvSpPr txBox="1"/>
          <p:nvPr/>
        </p:nvSpPr>
        <p:spPr>
          <a:xfrm>
            <a:off x="228600" y="3907485"/>
            <a:ext cx="81534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I</a:t>
            </a:r>
            <a:r>
              <a:rPr lang="en-US" dirty="0" smtClean="0"/>
              <a:t>nappropriate or provocative photographs</a:t>
            </a:r>
            <a:endParaRPr lang="en-US" dirty="0"/>
          </a:p>
        </p:txBody>
      </p:sp>
      <p:sp>
        <p:nvSpPr>
          <p:cNvPr id="5" name="TextBox 4"/>
          <p:cNvSpPr txBox="1"/>
          <p:nvPr/>
        </p:nvSpPr>
        <p:spPr>
          <a:xfrm>
            <a:off x="228600" y="4355068"/>
            <a:ext cx="81534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Misrepresentation of background or abilities</a:t>
            </a:r>
            <a:endParaRPr lang="en-US" dirty="0"/>
          </a:p>
        </p:txBody>
      </p:sp>
      <p:sp>
        <p:nvSpPr>
          <p:cNvPr id="6" name="TextBox 5"/>
          <p:cNvSpPr txBox="1"/>
          <p:nvPr/>
        </p:nvSpPr>
        <p:spPr>
          <a:xfrm>
            <a:off x="228600" y="4812268"/>
            <a:ext cx="81534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Posts about negative information about a current or previous employer</a:t>
            </a:r>
            <a:endParaRPr lang="en-US" dirty="0"/>
          </a:p>
        </p:txBody>
      </p:sp>
      <p:sp>
        <p:nvSpPr>
          <p:cNvPr id="7" name="TextBox 6"/>
          <p:cNvSpPr txBox="1"/>
          <p:nvPr/>
        </p:nvSpPr>
        <p:spPr>
          <a:xfrm>
            <a:off x="228600" y="5257800"/>
            <a:ext cx="6553200" cy="381000"/>
          </a:xfrm>
          <a:prstGeom prst="rect">
            <a:avLst/>
          </a:prstGeom>
          <a:noFill/>
        </p:spPr>
        <p:txBody>
          <a:bodyPr wrap="square" rtlCol="0">
            <a:spAutoFit/>
          </a:bodyPr>
          <a:lstStyle/>
          <a:p>
            <a:pPr marL="285750" indent="-285750">
              <a:buFont typeface="Arial" panose="020B0604020202020204" pitchFamily="34" charset="0"/>
              <a:buChar char="•"/>
            </a:pPr>
            <a:r>
              <a:rPr lang="en-US" dirty="0"/>
              <a:t>P</a:t>
            </a:r>
            <a:r>
              <a:rPr lang="en-US" dirty="0" smtClean="0"/>
              <a:t>hotos drugs or alcohol</a:t>
            </a:r>
            <a:endParaRPr lang="en-US" dirty="0"/>
          </a:p>
        </p:txBody>
      </p:sp>
      <p:sp>
        <p:nvSpPr>
          <p:cNvPr id="8" name="TextBox 7"/>
          <p:cNvSpPr txBox="1"/>
          <p:nvPr/>
        </p:nvSpPr>
        <p:spPr>
          <a:xfrm>
            <a:off x="228599" y="6063734"/>
            <a:ext cx="73914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Things you post stay on FOREVER</a:t>
            </a:r>
            <a:endParaRPr lang="en-US" dirty="0"/>
          </a:p>
        </p:txBody>
      </p:sp>
      <p:pic>
        <p:nvPicPr>
          <p:cNvPr id="2050" name="Picture 2" descr="Image result for face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237" y="1471733"/>
            <a:ext cx="1196074" cy="9037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3892" y="1365241"/>
            <a:ext cx="950482" cy="9504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nstagr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5760" y="1482830"/>
            <a:ext cx="808479" cy="8084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 y="3440668"/>
            <a:ext cx="7086600" cy="369332"/>
          </a:xfrm>
          <a:prstGeom prst="rect">
            <a:avLst/>
          </a:prstGeom>
          <a:noFill/>
        </p:spPr>
        <p:txBody>
          <a:bodyPr wrap="square" rtlCol="0">
            <a:spAutoFit/>
          </a:bodyPr>
          <a:lstStyle/>
          <a:p>
            <a:r>
              <a:rPr lang="en-US" dirty="0" smtClean="0"/>
              <a:t>What did supervisors see?</a:t>
            </a:r>
            <a:endParaRPr lang="en-US" dirty="0"/>
          </a:p>
        </p:txBody>
      </p:sp>
      <p:sp>
        <p:nvSpPr>
          <p:cNvPr id="9" name="TextBox 8"/>
          <p:cNvSpPr txBox="1"/>
          <p:nvPr/>
        </p:nvSpPr>
        <p:spPr>
          <a:xfrm>
            <a:off x="228600" y="5638800"/>
            <a:ext cx="48768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Political posts</a:t>
            </a:r>
            <a:endParaRPr lang="en-US" dirty="0"/>
          </a:p>
        </p:txBody>
      </p:sp>
    </p:spTree>
    <p:extLst>
      <p:ext uri="{BB962C8B-B14F-4D97-AF65-F5344CB8AC3E}">
        <p14:creationId xmlns:p14="http://schemas.microsoft.com/office/powerpoint/2010/main" val="8788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Flipping the Switch</a:t>
            </a:r>
            <a:endParaRPr lang="en-US" dirty="0"/>
          </a:p>
        </p:txBody>
      </p:sp>
      <p:pic>
        <p:nvPicPr>
          <p:cNvPr id="2050" name="Picture 2" descr="Image result for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14204"/>
            <a:ext cx="505079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een frie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886200"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2362200"/>
            <a:ext cx="4495800" cy="646331"/>
          </a:xfrm>
          <a:prstGeom prst="rect">
            <a:avLst/>
          </a:prstGeom>
          <a:noFill/>
        </p:spPr>
        <p:txBody>
          <a:bodyPr wrap="square" rtlCol="0">
            <a:spAutoFit/>
          </a:bodyPr>
          <a:lstStyle/>
          <a:p>
            <a:r>
              <a:rPr lang="en-US" dirty="0" smtClean="0"/>
              <a:t>Flipping the switch between peers, supervisors and the general public.</a:t>
            </a:r>
          </a:p>
        </p:txBody>
      </p:sp>
    </p:spTree>
    <p:extLst>
      <p:ext uri="{BB962C8B-B14F-4D97-AF65-F5344CB8AC3E}">
        <p14:creationId xmlns:p14="http://schemas.microsoft.com/office/powerpoint/2010/main" val="1907936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2173</TotalTime>
  <Words>1661</Words>
  <Application>Microsoft Office PowerPoint</Application>
  <PresentationFormat>On-screen Show (4:3)</PresentationFormat>
  <Paragraphs>106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Communication at Work</vt:lpstr>
      <vt:lpstr>Ice Breaker</vt:lpstr>
      <vt:lpstr>PowerPoint Presentation</vt:lpstr>
      <vt:lpstr>What’s bad about this email?</vt:lpstr>
      <vt:lpstr>What’s good about this email?</vt:lpstr>
      <vt:lpstr>Email Do’s and Don’t</vt:lpstr>
      <vt:lpstr>Texting</vt:lpstr>
      <vt:lpstr>Social Media</vt:lpstr>
      <vt:lpstr>Flipping the Switch</vt:lpstr>
      <vt:lpstr>Potential Barriers – What to do </vt:lpstr>
      <vt:lpstr>PowerPoint Presentation</vt:lpstr>
      <vt:lpstr>Non-Verbal Communication</vt:lpstr>
      <vt:lpstr>Accepting a job</vt:lpstr>
      <vt:lpstr>Leaving a job</vt:lpstr>
      <vt:lpstr>How to call in sick or late</vt:lpstr>
      <vt:lpstr>Communicating as a team</vt:lpstr>
      <vt:lpstr>Reflection</vt:lpstr>
    </vt:vector>
  </TitlesOfParts>
  <Company>City of Saint Paul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Udele Xiong</dc:creator>
  <cp:lastModifiedBy>Binta Kanteh</cp:lastModifiedBy>
  <cp:revision>41</cp:revision>
  <cp:lastPrinted>2016-12-02T17:20:13Z</cp:lastPrinted>
  <dcterms:created xsi:type="dcterms:W3CDTF">2016-11-21T19:49:45Z</dcterms:created>
  <dcterms:modified xsi:type="dcterms:W3CDTF">2017-10-31T21:14:16Z</dcterms:modified>
</cp:coreProperties>
</file>