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9" r:id="rId4"/>
    <p:sldId id="260" r:id="rId5"/>
    <p:sldId id="261" r:id="rId6"/>
    <p:sldId id="263" r:id="rId7"/>
    <p:sldId id="262" r:id="rId8"/>
    <p:sldId id="271" r:id="rId9"/>
    <p:sldId id="264" r:id="rId10"/>
    <p:sldId id="265" r:id="rId11"/>
    <p:sldId id="266" r:id="rId12"/>
    <p:sldId id="269" r:id="rId13"/>
    <p:sldId id="267"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56" autoAdjust="0"/>
  </p:normalViewPr>
  <p:slideViewPr>
    <p:cSldViewPr>
      <p:cViewPr>
        <p:scale>
          <a:sx n="110" d="100"/>
          <a:sy n="110" d="100"/>
        </p:scale>
        <p:origin x="-1008"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A26FC-1DAE-47EA-B809-D11A6765BB56}" type="doc">
      <dgm:prSet loTypeId="urn:microsoft.com/office/officeart/2005/8/layout/process1" loCatId="process" qsTypeId="urn:microsoft.com/office/officeart/2005/8/quickstyle/simple1" qsCatId="simple" csTypeId="urn:microsoft.com/office/officeart/2005/8/colors/colorful5" csCatId="colorful" phldr="1"/>
      <dgm:spPr/>
    </dgm:pt>
    <dgm:pt modelId="{EDA73D0B-E1F0-4F5E-892F-451016590FDC}">
      <dgm:prSet phldrT="[Text]"/>
      <dgm:spPr/>
      <dgm:t>
        <a:bodyPr/>
        <a:lstStyle/>
        <a:p>
          <a:r>
            <a:rPr lang="en-US" dirty="0" smtClean="0"/>
            <a:t>Bank</a:t>
          </a:r>
          <a:endParaRPr lang="en-US" dirty="0"/>
        </a:p>
      </dgm:t>
    </dgm:pt>
    <dgm:pt modelId="{58D7A749-6E4C-4C2F-8658-5D0285938AE9}" type="parTrans" cxnId="{1674BACA-008C-4139-BCEE-63D994729E18}">
      <dgm:prSet/>
      <dgm:spPr/>
      <dgm:t>
        <a:bodyPr/>
        <a:lstStyle/>
        <a:p>
          <a:endParaRPr lang="en-US"/>
        </a:p>
      </dgm:t>
    </dgm:pt>
    <dgm:pt modelId="{8CD2FFA4-18F6-40CA-A0A8-17ACA3D5B84C}" type="sibTrans" cxnId="{1674BACA-008C-4139-BCEE-63D994729E18}">
      <dgm:prSet/>
      <dgm:spPr/>
      <dgm:t>
        <a:bodyPr/>
        <a:lstStyle/>
        <a:p>
          <a:endParaRPr lang="en-US"/>
        </a:p>
      </dgm:t>
    </dgm:pt>
    <dgm:pt modelId="{22B96974-4CB3-4131-A062-FABF6B008317}">
      <dgm:prSet phldrT="[Text]"/>
      <dgm:spPr/>
      <dgm:t>
        <a:bodyPr/>
        <a:lstStyle/>
        <a:p>
          <a:r>
            <a:rPr lang="en-US" dirty="0" smtClean="0"/>
            <a:t>You</a:t>
          </a:r>
          <a:endParaRPr lang="en-US" dirty="0"/>
        </a:p>
      </dgm:t>
    </dgm:pt>
    <dgm:pt modelId="{096FD637-4DA0-4511-8746-7352A447AF3E}" type="parTrans" cxnId="{7684C3C1-86AB-4C2D-B8CE-6D6EFBE9D9F9}">
      <dgm:prSet/>
      <dgm:spPr/>
      <dgm:t>
        <a:bodyPr/>
        <a:lstStyle/>
        <a:p>
          <a:endParaRPr lang="en-US"/>
        </a:p>
      </dgm:t>
    </dgm:pt>
    <dgm:pt modelId="{9DD3604A-859A-4080-8908-F13A070EF444}" type="sibTrans" cxnId="{7684C3C1-86AB-4C2D-B8CE-6D6EFBE9D9F9}">
      <dgm:prSet/>
      <dgm:spPr/>
      <dgm:t>
        <a:bodyPr/>
        <a:lstStyle/>
        <a:p>
          <a:endParaRPr lang="en-US"/>
        </a:p>
      </dgm:t>
    </dgm:pt>
    <dgm:pt modelId="{84E41366-2AD2-4F3E-85B3-DAF01764A8E8}">
      <dgm:prSet phldrT="[Text]"/>
      <dgm:spPr/>
      <dgm:t>
        <a:bodyPr/>
        <a:lstStyle/>
        <a:p>
          <a:r>
            <a:rPr lang="en-US" dirty="0" smtClean="0"/>
            <a:t>Bank</a:t>
          </a:r>
          <a:endParaRPr lang="en-US" dirty="0"/>
        </a:p>
      </dgm:t>
    </dgm:pt>
    <dgm:pt modelId="{0A685529-7439-447B-AC77-066524E4CC78}" type="parTrans" cxnId="{ECA6EC67-BD58-4547-AE41-85BD014289F6}">
      <dgm:prSet/>
      <dgm:spPr/>
      <dgm:t>
        <a:bodyPr/>
        <a:lstStyle/>
        <a:p>
          <a:endParaRPr lang="en-US"/>
        </a:p>
      </dgm:t>
    </dgm:pt>
    <dgm:pt modelId="{2FB300F6-22FA-4F64-97F5-53DE9F692022}" type="sibTrans" cxnId="{ECA6EC67-BD58-4547-AE41-85BD014289F6}">
      <dgm:prSet/>
      <dgm:spPr/>
      <dgm:t>
        <a:bodyPr/>
        <a:lstStyle/>
        <a:p>
          <a:endParaRPr lang="en-US"/>
        </a:p>
      </dgm:t>
    </dgm:pt>
    <dgm:pt modelId="{03CDD607-5133-44AC-B4CE-B8B8ED020360}" type="pres">
      <dgm:prSet presAssocID="{3DBA26FC-1DAE-47EA-B809-D11A6765BB56}" presName="Name0" presStyleCnt="0">
        <dgm:presLayoutVars>
          <dgm:dir/>
          <dgm:resizeHandles val="exact"/>
        </dgm:presLayoutVars>
      </dgm:prSet>
      <dgm:spPr/>
    </dgm:pt>
    <dgm:pt modelId="{1D527E59-992A-4A93-B125-73BA618D58F5}" type="pres">
      <dgm:prSet presAssocID="{EDA73D0B-E1F0-4F5E-892F-451016590FDC}" presName="node" presStyleLbl="node1" presStyleIdx="0" presStyleCnt="3">
        <dgm:presLayoutVars>
          <dgm:bulletEnabled val="1"/>
        </dgm:presLayoutVars>
      </dgm:prSet>
      <dgm:spPr/>
      <dgm:t>
        <a:bodyPr/>
        <a:lstStyle/>
        <a:p>
          <a:endParaRPr lang="en-US"/>
        </a:p>
      </dgm:t>
    </dgm:pt>
    <dgm:pt modelId="{78141EAD-7892-41E9-9F6A-F97920BEE864}" type="pres">
      <dgm:prSet presAssocID="{8CD2FFA4-18F6-40CA-A0A8-17ACA3D5B84C}" presName="sibTrans" presStyleLbl="sibTrans2D1" presStyleIdx="0" presStyleCnt="2"/>
      <dgm:spPr/>
      <dgm:t>
        <a:bodyPr/>
        <a:lstStyle/>
        <a:p>
          <a:endParaRPr lang="en-US"/>
        </a:p>
      </dgm:t>
    </dgm:pt>
    <dgm:pt modelId="{47D84FFA-FD5E-4F7B-9609-6A2811ABD666}" type="pres">
      <dgm:prSet presAssocID="{8CD2FFA4-18F6-40CA-A0A8-17ACA3D5B84C}" presName="connectorText" presStyleLbl="sibTrans2D1" presStyleIdx="0" presStyleCnt="2"/>
      <dgm:spPr/>
      <dgm:t>
        <a:bodyPr/>
        <a:lstStyle/>
        <a:p>
          <a:endParaRPr lang="en-US"/>
        </a:p>
      </dgm:t>
    </dgm:pt>
    <dgm:pt modelId="{35012406-C399-41D3-98D1-90B562DD41F4}" type="pres">
      <dgm:prSet presAssocID="{22B96974-4CB3-4131-A062-FABF6B008317}" presName="node" presStyleLbl="node1" presStyleIdx="1" presStyleCnt="3">
        <dgm:presLayoutVars>
          <dgm:bulletEnabled val="1"/>
        </dgm:presLayoutVars>
      </dgm:prSet>
      <dgm:spPr/>
      <dgm:t>
        <a:bodyPr/>
        <a:lstStyle/>
        <a:p>
          <a:endParaRPr lang="en-US"/>
        </a:p>
      </dgm:t>
    </dgm:pt>
    <dgm:pt modelId="{5689E09F-D106-44D6-A7BA-F9DD795128B8}" type="pres">
      <dgm:prSet presAssocID="{9DD3604A-859A-4080-8908-F13A070EF444}" presName="sibTrans" presStyleLbl="sibTrans2D1" presStyleIdx="1" presStyleCnt="2"/>
      <dgm:spPr/>
      <dgm:t>
        <a:bodyPr/>
        <a:lstStyle/>
        <a:p>
          <a:endParaRPr lang="en-US"/>
        </a:p>
      </dgm:t>
    </dgm:pt>
    <dgm:pt modelId="{9E064379-A014-4CC6-AD5B-A11D7EA616CD}" type="pres">
      <dgm:prSet presAssocID="{9DD3604A-859A-4080-8908-F13A070EF444}" presName="connectorText" presStyleLbl="sibTrans2D1" presStyleIdx="1" presStyleCnt="2"/>
      <dgm:spPr/>
      <dgm:t>
        <a:bodyPr/>
        <a:lstStyle/>
        <a:p>
          <a:endParaRPr lang="en-US"/>
        </a:p>
      </dgm:t>
    </dgm:pt>
    <dgm:pt modelId="{DF9FC31E-E08C-45EF-9F23-79D8243FA906}" type="pres">
      <dgm:prSet presAssocID="{84E41366-2AD2-4F3E-85B3-DAF01764A8E8}" presName="node" presStyleLbl="node1" presStyleIdx="2" presStyleCnt="3">
        <dgm:presLayoutVars>
          <dgm:bulletEnabled val="1"/>
        </dgm:presLayoutVars>
      </dgm:prSet>
      <dgm:spPr/>
      <dgm:t>
        <a:bodyPr/>
        <a:lstStyle/>
        <a:p>
          <a:endParaRPr lang="en-US"/>
        </a:p>
      </dgm:t>
    </dgm:pt>
  </dgm:ptLst>
  <dgm:cxnLst>
    <dgm:cxn modelId="{89D7451F-15F3-417E-9CF0-F97C9D518762}" type="presOf" srcId="{9DD3604A-859A-4080-8908-F13A070EF444}" destId="{9E064379-A014-4CC6-AD5B-A11D7EA616CD}" srcOrd="1" destOrd="0" presId="urn:microsoft.com/office/officeart/2005/8/layout/process1"/>
    <dgm:cxn modelId="{E315FCB0-9E85-4007-9DBA-9A79C53530BB}" type="presOf" srcId="{84E41366-2AD2-4F3E-85B3-DAF01764A8E8}" destId="{DF9FC31E-E08C-45EF-9F23-79D8243FA906}" srcOrd="0" destOrd="0" presId="urn:microsoft.com/office/officeart/2005/8/layout/process1"/>
    <dgm:cxn modelId="{D1B1D165-BDA3-4B63-9700-B17B2A7A2DAE}" type="presOf" srcId="{8CD2FFA4-18F6-40CA-A0A8-17ACA3D5B84C}" destId="{47D84FFA-FD5E-4F7B-9609-6A2811ABD666}" srcOrd="1" destOrd="0" presId="urn:microsoft.com/office/officeart/2005/8/layout/process1"/>
    <dgm:cxn modelId="{92EE55B7-A30A-4135-B746-935CF1052641}" type="presOf" srcId="{22B96974-4CB3-4131-A062-FABF6B008317}" destId="{35012406-C399-41D3-98D1-90B562DD41F4}" srcOrd="0" destOrd="0" presId="urn:microsoft.com/office/officeart/2005/8/layout/process1"/>
    <dgm:cxn modelId="{08EEC5D3-C3BC-4C27-87C4-00ACDEAACF50}" type="presOf" srcId="{3DBA26FC-1DAE-47EA-B809-D11A6765BB56}" destId="{03CDD607-5133-44AC-B4CE-B8B8ED020360}" srcOrd="0" destOrd="0" presId="urn:microsoft.com/office/officeart/2005/8/layout/process1"/>
    <dgm:cxn modelId="{70823D2B-CB2A-41E8-8642-0EB9B46FE57D}" type="presOf" srcId="{EDA73D0B-E1F0-4F5E-892F-451016590FDC}" destId="{1D527E59-992A-4A93-B125-73BA618D58F5}" srcOrd="0" destOrd="0" presId="urn:microsoft.com/office/officeart/2005/8/layout/process1"/>
    <dgm:cxn modelId="{1BEAD94D-E0B6-4A4F-8633-29CBC7A6EF04}" type="presOf" srcId="{8CD2FFA4-18F6-40CA-A0A8-17ACA3D5B84C}" destId="{78141EAD-7892-41E9-9F6A-F97920BEE864}" srcOrd="0" destOrd="0" presId="urn:microsoft.com/office/officeart/2005/8/layout/process1"/>
    <dgm:cxn modelId="{1674BACA-008C-4139-BCEE-63D994729E18}" srcId="{3DBA26FC-1DAE-47EA-B809-D11A6765BB56}" destId="{EDA73D0B-E1F0-4F5E-892F-451016590FDC}" srcOrd="0" destOrd="0" parTransId="{58D7A749-6E4C-4C2F-8658-5D0285938AE9}" sibTransId="{8CD2FFA4-18F6-40CA-A0A8-17ACA3D5B84C}"/>
    <dgm:cxn modelId="{7684C3C1-86AB-4C2D-B8CE-6D6EFBE9D9F9}" srcId="{3DBA26FC-1DAE-47EA-B809-D11A6765BB56}" destId="{22B96974-4CB3-4131-A062-FABF6B008317}" srcOrd="1" destOrd="0" parTransId="{096FD637-4DA0-4511-8746-7352A447AF3E}" sibTransId="{9DD3604A-859A-4080-8908-F13A070EF444}"/>
    <dgm:cxn modelId="{B7EF0CE1-4B42-4CBB-A3FD-3809B441CD69}" type="presOf" srcId="{9DD3604A-859A-4080-8908-F13A070EF444}" destId="{5689E09F-D106-44D6-A7BA-F9DD795128B8}" srcOrd="0" destOrd="0" presId="urn:microsoft.com/office/officeart/2005/8/layout/process1"/>
    <dgm:cxn modelId="{ECA6EC67-BD58-4547-AE41-85BD014289F6}" srcId="{3DBA26FC-1DAE-47EA-B809-D11A6765BB56}" destId="{84E41366-2AD2-4F3E-85B3-DAF01764A8E8}" srcOrd="2" destOrd="0" parTransId="{0A685529-7439-447B-AC77-066524E4CC78}" sibTransId="{2FB300F6-22FA-4F64-97F5-53DE9F692022}"/>
    <dgm:cxn modelId="{076A811F-455A-461F-9D24-E835EF262FF6}" type="presParOf" srcId="{03CDD607-5133-44AC-B4CE-B8B8ED020360}" destId="{1D527E59-992A-4A93-B125-73BA618D58F5}" srcOrd="0" destOrd="0" presId="urn:microsoft.com/office/officeart/2005/8/layout/process1"/>
    <dgm:cxn modelId="{DC15C4AB-E186-400D-8A2B-487FF3C94799}" type="presParOf" srcId="{03CDD607-5133-44AC-B4CE-B8B8ED020360}" destId="{78141EAD-7892-41E9-9F6A-F97920BEE864}" srcOrd="1" destOrd="0" presId="urn:microsoft.com/office/officeart/2005/8/layout/process1"/>
    <dgm:cxn modelId="{00D58BA8-DE40-4438-B3F7-1ACF69AEF0CF}" type="presParOf" srcId="{78141EAD-7892-41E9-9F6A-F97920BEE864}" destId="{47D84FFA-FD5E-4F7B-9609-6A2811ABD666}" srcOrd="0" destOrd="0" presId="urn:microsoft.com/office/officeart/2005/8/layout/process1"/>
    <dgm:cxn modelId="{CA018F6C-D0AE-4749-A1F4-E2B42229A7D1}" type="presParOf" srcId="{03CDD607-5133-44AC-B4CE-B8B8ED020360}" destId="{35012406-C399-41D3-98D1-90B562DD41F4}" srcOrd="2" destOrd="0" presId="urn:microsoft.com/office/officeart/2005/8/layout/process1"/>
    <dgm:cxn modelId="{49A6A334-4FAE-4D23-8112-77883DAFC169}" type="presParOf" srcId="{03CDD607-5133-44AC-B4CE-B8B8ED020360}" destId="{5689E09F-D106-44D6-A7BA-F9DD795128B8}" srcOrd="3" destOrd="0" presId="urn:microsoft.com/office/officeart/2005/8/layout/process1"/>
    <dgm:cxn modelId="{F43BA9E4-A685-4A9F-8F71-0EE6B49EF825}" type="presParOf" srcId="{5689E09F-D106-44D6-A7BA-F9DD795128B8}" destId="{9E064379-A014-4CC6-AD5B-A11D7EA616CD}" srcOrd="0" destOrd="0" presId="urn:microsoft.com/office/officeart/2005/8/layout/process1"/>
    <dgm:cxn modelId="{73D22E30-E2CD-480D-973E-7A9829D948BD}" type="presParOf" srcId="{03CDD607-5133-44AC-B4CE-B8B8ED020360}" destId="{DF9FC31E-E08C-45EF-9F23-79D8243FA906}"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FE7EA2-F76D-465B-8068-84913D729E86}" type="doc">
      <dgm:prSet loTypeId="urn:microsoft.com/office/officeart/2005/8/layout/process1" loCatId="process" qsTypeId="urn:microsoft.com/office/officeart/2005/8/quickstyle/simple2" qsCatId="simple" csTypeId="urn:microsoft.com/office/officeart/2005/8/colors/colorful3" csCatId="colorful" phldr="1"/>
      <dgm:spPr/>
    </dgm:pt>
    <dgm:pt modelId="{B989C0F3-2428-48D6-9070-846A7361F4DF}">
      <dgm:prSet phldrT="[Text]"/>
      <dgm:spPr/>
      <dgm:t>
        <a:bodyPr/>
        <a:lstStyle/>
        <a:p>
          <a:r>
            <a:rPr lang="en-US" dirty="0" smtClean="0"/>
            <a:t>You</a:t>
          </a:r>
          <a:endParaRPr lang="en-US" dirty="0"/>
        </a:p>
      </dgm:t>
    </dgm:pt>
    <dgm:pt modelId="{C3055810-29E3-4C8F-934C-7FC14EF82C88}" type="parTrans" cxnId="{E30FDB14-EC01-45EE-A41D-184BCE3228F4}">
      <dgm:prSet/>
      <dgm:spPr/>
      <dgm:t>
        <a:bodyPr/>
        <a:lstStyle/>
        <a:p>
          <a:endParaRPr lang="en-US"/>
        </a:p>
      </dgm:t>
    </dgm:pt>
    <dgm:pt modelId="{8694DB14-41E2-43B5-BD47-460137EDFC43}" type="sibTrans" cxnId="{E30FDB14-EC01-45EE-A41D-184BCE3228F4}">
      <dgm:prSet/>
      <dgm:spPr/>
      <dgm:t>
        <a:bodyPr/>
        <a:lstStyle/>
        <a:p>
          <a:endParaRPr lang="en-US"/>
        </a:p>
      </dgm:t>
    </dgm:pt>
    <dgm:pt modelId="{7709049F-2AB0-4B95-8F76-B16D4F7D25C8}">
      <dgm:prSet phldrT="[Text]"/>
      <dgm:spPr/>
      <dgm:t>
        <a:bodyPr/>
        <a:lstStyle/>
        <a:p>
          <a:r>
            <a:rPr lang="en-US" dirty="0" smtClean="0"/>
            <a:t>Bank</a:t>
          </a:r>
          <a:endParaRPr lang="en-US" dirty="0"/>
        </a:p>
      </dgm:t>
    </dgm:pt>
    <dgm:pt modelId="{E25D2D4E-A9CB-413F-A977-880B3EBB0442}" type="parTrans" cxnId="{D4ACB8BF-7EDD-4A9F-B6F2-468C3517EC01}">
      <dgm:prSet/>
      <dgm:spPr/>
      <dgm:t>
        <a:bodyPr/>
        <a:lstStyle/>
        <a:p>
          <a:endParaRPr lang="en-US"/>
        </a:p>
      </dgm:t>
    </dgm:pt>
    <dgm:pt modelId="{D81C4738-7547-47E1-BC7D-5D1F3943201F}" type="sibTrans" cxnId="{D4ACB8BF-7EDD-4A9F-B6F2-468C3517EC01}">
      <dgm:prSet/>
      <dgm:spPr/>
      <dgm:t>
        <a:bodyPr/>
        <a:lstStyle/>
        <a:p>
          <a:endParaRPr lang="en-US"/>
        </a:p>
      </dgm:t>
    </dgm:pt>
    <dgm:pt modelId="{B95AC7EC-38B3-44E6-9199-39A6323E267E}">
      <dgm:prSet phldrT="[Text]"/>
      <dgm:spPr/>
      <dgm:t>
        <a:bodyPr/>
        <a:lstStyle/>
        <a:p>
          <a:r>
            <a:rPr lang="en-US" dirty="0" smtClean="0"/>
            <a:t>You</a:t>
          </a:r>
          <a:endParaRPr lang="en-US" dirty="0"/>
        </a:p>
      </dgm:t>
    </dgm:pt>
    <dgm:pt modelId="{BC93047F-FD8E-4FCF-B58E-927B54CC7A73}" type="parTrans" cxnId="{A6995A2F-46AC-4C1D-B5DD-D63BD33B85B4}">
      <dgm:prSet/>
      <dgm:spPr/>
      <dgm:t>
        <a:bodyPr/>
        <a:lstStyle/>
        <a:p>
          <a:endParaRPr lang="en-US"/>
        </a:p>
      </dgm:t>
    </dgm:pt>
    <dgm:pt modelId="{324BBB50-50BB-4819-8502-A00A109A4C82}" type="sibTrans" cxnId="{A6995A2F-46AC-4C1D-B5DD-D63BD33B85B4}">
      <dgm:prSet/>
      <dgm:spPr/>
      <dgm:t>
        <a:bodyPr/>
        <a:lstStyle/>
        <a:p>
          <a:endParaRPr lang="en-US"/>
        </a:p>
      </dgm:t>
    </dgm:pt>
    <dgm:pt modelId="{6A5CCEC8-1224-4F45-BED6-4015EA18D1BB}" type="pres">
      <dgm:prSet presAssocID="{23FE7EA2-F76D-465B-8068-84913D729E86}" presName="Name0" presStyleCnt="0">
        <dgm:presLayoutVars>
          <dgm:dir/>
          <dgm:resizeHandles val="exact"/>
        </dgm:presLayoutVars>
      </dgm:prSet>
      <dgm:spPr/>
    </dgm:pt>
    <dgm:pt modelId="{5D1C662B-35D8-4269-A122-E9D6198B4D43}" type="pres">
      <dgm:prSet presAssocID="{B989C0F3-2428-48D6-9070-846A7361F4DF}" presName="node" presStyleLbl="node1" presStyleIdx="0" presStyleCnt="3">
        <dgm:presLayoutVars>
          <dgm:bulletEnabled val="1"/>
        </dgm:presLayoutVars>
      </dgm:prSet>
      <dgm:spPr/>
      <dgm:t>
        <a:bodyPr/>
        <a:lstStyle/>
        <a:p>
          <a:endParaRPr lang="en-US"/>
        </a:p>
      </dgm:t>
    </dgm:pt>
    <dgm:pt modelId="{98020EEC-AFCD-42FC-879B-624683640803}" type="pres">
      <dgm:prSet presAssocID="{8694DB14-41E2-43B5-BD47-460137EDFC43}" presName="sibTrans" presStyleLbl="sibTrans2D1" presStyleIdx="0" presStyleCnt="2"/>
      <dgm:spPr/>
      <dgm:t>
        <a:bodyPr/>
        <a:lstStyle/>
        <a:p>
          <a:endParaRPr lang="en-US"/>
        </a:p>
      </dgm:t>
    </dgm:pt>
    <dgm:pt modelId="{EAB53D63-B736-4EBA-B7C1-ED3C045747A8}" type="pres">
      <dgm:prSet presAssocID="{8694DB14-41E2-43B5-BD47-460137EDFC43}" presName="connectorText" presStyleLbl="sibTrans2D1" presStyleIdx="0" presStyleCnt="2"/>
      <dgm:spPr/>
      <dgm:t>
        <a:bodyPr/>
        <a:lstStyle/>
        <a:p>
          <a:endParaRPr lang="en-US"/>
        </a:p>
      </dgm:t>
    </dgm:pt>
    <dgm:pt modelId="{8AAA0ECA-AE22-4EB6-AE75-520581294D44}" type="pres">
      <dgm:prSet presAssocID="{7709049F-2AB0-4B95-8F76-B16D4F7D25C8}" presName="node" presStyleLbl="node1" presStyleIdx="1" presStyleCnt="3">
        <dgm:presLayoutVars>
          <dgm:bulletEnabled val="1"/>
        </dgm:presLayoutVars>
      </dgm:prSet>
      <dgm:spPr/>
      <dgm:t>
        <a:bodyPr/>
        <a:lstStyle/>
        <a:p>
          <a:endParaRPr lang="en-US"/>
        </a:p>
      </dgm:t>
    </dgm:pt>
    <dgm:pt modelId="{F0ED73AD-379E-4697-A2AA-BE31C07E76ED}" type="pres">
      <dgm:prSet presAssocID="{D81C4738-7547-47E1-BC7D-5D1F3943201F}" presName="sibTrans" presStyleLbl="sibTrans2D1" presStyleIdx="1" presStyleCnt="2"/>
      <dgm:spPr/>
      <dgm:t>
        <a:bodyPr/>
        <a:lstStyle/>
        <a:p>
          <a:endParaRPr lang="en-US"/>
        </a:p>
      </dgm:t>
    </dgm:pt>
    <dgm:pt modelId="{CA417D98-A528-4972-9F07-5F6710D7E549}" type="pres">
      <dgm:prSet presAssocID="{D81C4738-7547-47E1-BC7D-5D1F3943201F}" presName="connectorText" presStyleLbl="sibTrans2D1" presStyleIdx="1" presStyleCnt="2"/>
      <dgm:spPr/>
      <dgm:t>
        <a:bodyPr/>
        <a:lstStyle/>
        <a:p>
          <a:endParaRPr lang="en-US"/>
        </a:p>
      </dgm:t>
    </dgm:pt>
    <dgm:pt modelId="{AE3C7034-9078-4361-8556-AA7E3FCEC2C9}" type="pres">
      <dgm:prSet presAssocID="{B95AC7EC-38B3-44E6-9199-39A6323E267E}" presName="node" presStyleLbl="node1" presStyleIdx="2" presStyleCnt="3" custLinFactNeighborX="-14747" custLinFactNeighborY="-4407">
        <dgm:presLayoutVars>
          <dgm:bulletEnabled val="1"/>
        </dgm:presLayoutVars>
      </dgm:prSet>
      <dgm:spPr/>
      <dgm:t>
        <a:bodyPr/>
        <a:lstStyle/>
        <a:p>
          <a:endParaRPr lang="en-US"/>
        </a:p>
      </dgm:t>
    </dgm:pt>
  </dgm:ptLst>
  <dgm:cxnLst>
    <dgm:cxn modelId="{1FE069AA-9935-4AE9-8C97-A996D0BC1927}" type="presOf" srcId="{D81C4738-7547-47E1-BC7D-5D1F3943201F}" destId="{CA417D98-A528-4972-9F07-5F6710D7E549}" srcOrd="1" destOrd="0" presId="urn:microsoft.com/office/officeart/2005/8/layout/process1"/>
    <dgm:cxn modelId="{A6995A2F-46AC-4C1D-B5DD-D63BD33B85B4}" srcId="{23FE7EA2-F76D-465B-8068-84913D729E86}" destId="{B95AC7EC-38B3-44E6-9199-39A6323E267E}" srcOrd="2" destOrd="0" parTransId="{BC93047F-FD8E-4FCF-B58E-927B54CC7A73}" sibTransId="{324BBB50-50BB-4819-8502-A00A109A4C82}"/>
    <dgm:cxn modelId="{4C570496-405E-444A-9A75-B022A1D6CEF4}" type="presOf" srcId="{D81C4738-7547-47E1-BC7D-5D1F3943201F}" destId="{F0ED73AD-379E-4697-A2AA-BE31C07E76ED}" srcOrd="0" destOrd="0" presId="urn:microsoft.com/office/officeart/2005/8/layout/process1"/>
    <dgm:cxn modelId="{676C278A-C9C2-4856-958A-238224B64464}" type="presOf" srcId="{23FE7EA2-F76D-465B-8068-84913D729E86}" destId="{6A5CCEC8-1224-4F45-BED6-4015EA18D1BB}" srcOrd="0" destOrd="0" presId="urn:microsoft.com/office/officeart/2005/8/layout/process1"/>
    <dgm:cxn modelId="{0E59A8EE-BCE2-4440-BF25-BBF38EB89689}" type="presOf" srcId="{8694DB14-41E2-43B5-BD47-460137EDFC43}" destId="{EAB53D63-B736-4EBA-B7C1-ED3C045747A8}" srcOrd="1" destOrd="0" presId="urn:microsoft.com/office/officeart/2005/8/layout/process1"/>
    <dgm:cxn modelId="{D4ACB8BF-7EDD-4A9F-B6F2-468C3517EC01}" srcId="{23FE7EA2-F76D-465B-8068-84913D729E86}" destId="{7709049F-2AB0-4B95-8F76-B16D4F7D25C8}" srcOrd="1" destOrd="0" parTransId="{E25D2D4E-A9CB-413F-A977-880B3EBB0442}" sibTransId="{D81C4738-7547-47E1-BC7D-5D1F3943201F}"/>
    <dgm:cxn modelId="{E30FDB14-EC01-45EE-A41D-184BCE3228F4}" srcId="{23FE7EA2-F76D-465B-8068-84913D729E86}" destId="{B989C0F3-2428-48D6-9070-846A7361F4DF}" srcOrd="0" destOrd="0" parTransId="{C3055810-29E3-4C8F-934C-7FC14EF82C88}" sibTransId="{8694DB14-41E2-43B5-BD47-460137EDFC43}"/>
    <dgm:cxn modelId="{0B1225C5-8463-452E-A286-B9F389ACC723}" type="presOf" srcId="{B989C0F3-2428-48D6-9070-846A7361F4DF}" destId="{5D1C662B-35D8-4269-A122-E9D6198B4D43}" srcOrd="0" destOrd="0" presId="urn:microsoft.com/office/officeart/2005/8/layout/process1"/>
    <dgm:cxn modelId="{B3017EF3-46E3-4E34-AFC5-DEAD40BDEF96}" type="presOf" srcId="{7709049F-2AB0-4B95-8F76-B16D4F7D25C8}" destId="{8AAA0ECA-AE22-4EB6-AE75-520581294D44}" srcOrd="0" destOrd="0" presId="urn:microsoft.com/office/officeart/2005/8/layout/process1"/>
    <dgm:cxn modelId="{A1B63687-504D-43FD-856A-D3CEC56FA171}" type="presOf" srcId="{8694DB14-41E2-43B5-BD47-460137EDFC43}" destId="{98020EEC-AFCD-42FC-879B-624683640803}" srcOrd="0" destOrd="0" presId="urn:microsoft.com/office/officeart/2005/8/layout/process1"/>
    <dgm:cxn modelId="{D0B8E8DD-7378-4C45-BD44-ED01A9CF4099}" type="presOf" srcId="{B95AC7EC-38B3-44E6-9199-39A6323E267E}" destId="{AE3C7034-9078-4361-8556-AA7E3FCEC2C9}" srcOrd="0" destOrd="0" presId="urn:microsoft.com/office/officeart/2005/8/layout/process1"/>
    <dgm:cxn modelId="{5EEB9280-A51A-4297-B6AB-C1EE3FE566D8}" type="presParOf" srcId="{6A5CCEC8-1224-4F45-BED6-4015EA18D1BB}" destId="{5D1C662B-35D8-4269-A122-E9D6198B4D43}" srcOrd="0" destOrd="0" presId="urn:microsoft.com/office/officeart/2005/8/layout/process1"/>
    <dgm:cxn modelId="{8D05F604-757B-46CC-9297-80B628603976}" type="presParOf" srcId="{6A5CCEC8-1224-4F45-BED6-4015EA18D1BB}" destId="{98020EEC-AFCD-42FC-879B-624683640803}" srcOrd="1" destOrd="0" presId="urn:microsoft.com/office/officeart/2005/8/layout/process1"/>
    <dgm:cxn modelId="{064E394E-8DDF-4BCE-83D6-7CE449FE81E5}" type="presParOf" srcId="{98020EEC-AFCD-42FC-879B-624683640803}" destId="{EAB53D63-B736-4EBA-B7C1-ED3C045747A8}" srcOrd="0" destOrd="0" presId="urn:microsoft.com/office/officeart/2005/8/layout/process1"/>
    <dgm:cxn modelId="{810D3B25-22C3-4C94-BFE5-159656D44C40}" type="presParOf" srcId="{6A5CCEC8-1224-4F45-BED6-4015EA18D1BB}" destId="{8AAA0ECA-AE22-4EB6-AE75-520581294D44}" srcOrd="2" destOrd="0" presId="urn:microsoft.com/office/officeart/2005/8/layout/process1"/>
    <dgm:cxn modelId="{375CB210-7D1D-40B6-8111-9C7C82B992E3}" type="presParOf" srcId="{6A5CCEC8-1224-4F45-BED6-4015EA18D1BB}" destId="{F0ED73AD-379E-4697-A2AA-BE31C07E76ED}" srcOrd="3" destOrd="0" presId="urn:microsoft.com/office/officeart/2005/8/layout/process1"/>
    <dgm:cxn modelId="{314435D6-7AED-4A61-AF95-713D4315D759}" type="presParOf" srcId="{F0ED73AD-379E-4697-A2AA-BE31C07E76ED}" destId="{CA417D98-A528-4972-9F07-5F6710D7E549}" srcOrd="0" destOrd="0" presId="urn:microsoft.com/office/officeart/2005/8/layout/process1"/>
    <dgm:cxn modelId="{D6E2954C-AFEC-4624-AC54-71E427A7C468}" type="presParOf" srcId="{6A5CCEC8-1224-4F45-BED6-4015EA18D1BB}" destId="{AE3C7034-9078-4361-8556-AA7E3FCEC2C9}" srcOrd="4"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27E59-992A-4A93-B125-73BA618D58F5}">
      <dsp:nvSpPr>
        <dsp:cNvPr id="0" name=""/>
        <dsp:cNvSpPr/>
      </dsp:nvSpPr>
      <dsp:spPr>
        <a:xfrm>
          <a:off x="3029" y="778967"/>
          <a:ext cx="905446" cy="54326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Bank</a:t>
          </a:r>
          <a:endParaRPr lang="en-US" sz="2300" kern="1200" dirty="0"/>
        </a:p>
      </dsp:txBody>
      <dsp:txXfrm>
        <a:off x="18941" y="794879"/>
        <a:ext cx="873622" cy="511443"/>
      </dsp:txXfrm>
    </dsp:sp>
    <dsp:sp modelId="{78141EAD-7892-41E9-9F6A-F97920BEE864}">
      <dsp:nvSpPr>
        <dsp:cNvPr id="0" name=""/>
        <dsp:cNvSpPr/>
      </dsp:nvSpPr>
      <dsp:spPr>
        <a:xfrm>
          <a:off x="999020" y="938326"/>
          <a:ext cx="191954" cy="22455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999020" y="983236"/>
        <a:ext cx="134368" cy="134730"/>
      </dsp:txXfrm>
    </dsp:sp>
    <dsp:sp modelId="{35012406-C399-41D3-98D1-90B562DD41F4}">
      <dsp:nvSpPr>
        <dsp:cNvPr id="0" name=""/>
        <dsp:cNvSpPr/>
      </dsp:nvSpPr>
      <dsp:spPr>
        <a:xfrm>
          <a:off x="1270654" y="778967"/>
          <a:ext cx="905446" cy="543267"/>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You</a:t>
          </a:r>
          <a:endParaRPr lang="en-US" sz="2300" kern="1200" dirty="0"/>
        </a:p>
      </dsp:txBody>
      <dsp:txXfrm>
        <a:off x="1286566" y="794879"/>
        <a:ext cx="873622" cy="511443"/>
      </dsp:txXfrm>
    </dsp:sp>
    <dsp:sp modelId="{5689E09F-D106-44D6-A7BA-F9DD795128B8}">
      <dsp:nvSpPr>
        <dsp:cNvPr id="0" name=""/>
        <dsp:cNvSpPr/>
      </dsp:nvSpPr>
      <dsp:spPr>
        <a:xfrm>
          <a:off x="2266645" y="938326"/>
          <a:ext cx="191954" cy="224550"/>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266645" y="983236"/>
        <a:ext cx="134368" cy="134730"/>
      </dsp:txXfrm>
    </dsp:sp>
    <dsp:sp modelId="{DF9FC31E-E08C-45EF-9F23-79D8243FA906}">
      <dsp:nvSpPr>
        <dsp:cNvPr id="0" name=""/>
        <dsp:cNvSpPr/>
      </dsp:nvSpPr>
      <dsp:spPr>
        <a:xfrm>
          <a:off x="2538279" y="778967"/>
          <a:ext cx="905446" cy="543267"/>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Bank</a:t>
          </a:r>
          <a:endParaRPr lang="en-US" sz="2300" kern="1200" dirty="0"/>
        </a:p>
      </dsp:txBody>
      <dsp:txXfrm>
        <a:off x="2554191" y="794879"/>
        <a:ext cx="873622" cy="511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C662B-35D8-4269-A122-E9D6198B4D43}">
      <dsp:nvSpPr>
        <dsp:cNvPr id="0" name=""/>
        <dsp:cNvSpPr/>
      </dsp:nvSpPr>
      <dsp:spPr>
        <a:xfrm>
          <a:off x="2879" y="784763"/>
          <a:ext cx="860747" cy="51644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You</a:t>
          </a:r>
          <a:endParaRPr lang="en-US" sz="2200" kern="1200" dirty="0"/>
        </a:p>
      </dsp:txBody>
      <dsp:txXfrm>
        <a:off x="18005" y="799889"/>
        <a:ext cx="830495" cy="486196"/>
      </dsp:txXfrm>
    </dsp:sp>
    <dsp:sp modelId="{98020EEC-AFCD-42FC-879B-624683640803}">
      <dsp:nvSpPr>
        <dsp:cNvPr id="0" name=""/>
        <dsp:cNvSpPr/>
      </dsp:nvSpPr>
      <dsp:spPr>
        <a:xfrm>
          <a:off x="949702" y="936254"/>
          <a:ext cx="182478" cy="213465"/>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949702" y="978947"/>
        <a:ext cx="127735" cy="128079"/>
      </dsp:txXfrm>
    </dsp:sp>
    <dsp:sp modelId="{8AAA0ECA-AE22-4EB6-AE75-520581294D44}">
      <dsp:nvSpPr>
        <dsp:cNvPr id="0" name=""/>
        <dsp:cNvSpPr/>
      </dsp:nvSpPr>
      <dsp:spPr>
        <a:xfrm>
          <a:off x="1207926" y="784763"/>
          <a:ext cx="860747" cy="516448"/>
        </a:xfrm>
        <a:prstGeom prst="roundRect">
          <a:avLst>
            <a:gd name="adj" fmla="val 10000"/>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Bank</a:t>
          </a:r>
          <a:endParaRPr lang="en-US" sz="2200" kern="1200" dirty="0"/>
        </a:p>
      </dsp:txBody>
      <dsp:txXfrm>
        <a:off x="1223052" y="799889"/>
        <a:ext cx="830495" cy="486196"/>
      </dsp:txXfrm>
    </dsp:sp>
    <dsp:sp modelId="{F0ED73AD-379E-4697-A2AA-BE31C07E76ED}">
      <dsp:nvSpPr>
        <dsp:cNvPr id="0" name=""/>
        <dsp:cNvSpPr/>
      </dsp:nvSpPr>
      <dsp:spPr>
        <a:xfrm rot="21532223">
          <a:off x="2142039" y="924788"/>
          <a:ext cx="155598" cy="213465"/>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142044" y="967941"/>
        <a:ext cx="108919" cy="128079"/>
      </dsp:txXfrm>
    </dsp:sp>
    <dsp:sp modelId="{AE3C7034-9078-4361-8556-AA7E3FCEC2C9}">
      <dsp:nvSpPr>
        <dsp:cNvPr id="0" name=""/>
        <dsp:cNvSpPr/>
      </dsp:nvSpPr>
      <dsp:spPr>
        <a:xfrm>
          <a:off x="2362198" y="762003"/>
          <a:ext cx="860747" cy="516448"/>
        </a:xfrm>
        <a:prstGeom prst="roundRect">
          <a:avLst>
            <a:gd name="adj" fmla="val 1000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You</a:t>
          </a:r>
          <a:endParaRPr lang="en-US" sz="2200" kern="1200" dirty="0"/>
        </a:p>
      </dsp:txBody>
      <dsp:txXfrm>
        <a:off x="2377324" y="777129"/>
        <a:ext cx="830495" cy="4861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CCA902-1C49-4EF5-A3D4-CD8788D2D86E}" type="datetimeFigureOut">
              <a:rPr lang="en-US" smtClean="0"/>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1B6A1-8744-4C51-8B8D-547731222C49}" type="slidenum">
              <a:rPr lang="en-US" smtClean="0"/>
              <a:t>‹#›</a:t>
            </a:fld>
            <a:endParaRPr lang="en-US"/>
          </a:p>
        </p:txBody>
      </p:sp>
    </p:spTree>
    <p:extLst>
      <p:ext uri="{BB962C8B-B14F-4D97-AF65-F5344CB8AC3E}">
        <p14:creationId xmlns:p14="http://schemas.microsoft.com/office/powerpoint/2010/main" val="1564659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PowerPoint is focused on helping us learn the basics of banking terms, why it is important to save money, and how to manage a budget. Financial literacy is aimed at helping young adults learn how to make thoughtful and informed decisions with their money. Learning how to properly handle your money can save you from debt, avoid scams and make you less stress. </a:t>
            </a:r>
            <a:endParaRPr lang="en-US" dirty="0"/>
          </a:p>
        </p:txBody>
      </p:sp>
      <p:sp>
        <p:nvSpPr>
          <p:cNvPr id="4" name="Slide Number Placeholder 3"/>
          <p:cNvSpPr>
            <a:spLocks noGrp="1"/>
          </p:cNvSpPr>
          <p:nvPr>
            <p:ph type="sldNum" sz="quarter" idx="10"/>
          </p:nvPr>
        </p:nvSpPr>
        <p:spPr/>
        <p:txBody>
          <a:bodyPr/>
          <a:lstStyle/>
          <a:p>
            <a:fld id="{6EB1B6A1-8744-4C51-8B8D-547731222C49}" type="slidenum">
              <a:rPr lang="en-US" smtClean="0"/>
              <a:t>1</a:t>
            </a:fld>
            <a:endParaRPr lang="en-US"/>
          </a:p>
        </p:txBody>
      </p:sp>
    </p:spTree>
    <p:extLst>
      <p:ext uri="{BB962C8B-B14F-4D97-AF65-F5344CB8AC3E}">
        <p14:creationId xmlns:p14="http://schemas.microsoft.com/office/powerpoint/2010/main" val="1800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your best to stay away from high percentage rates. You want to get the lowest percentage rate as you can, that way you have to pay less. The graph above shows how much extra money you are paying if you buy a $1,000 good at different rates (4%, 14%, 23%) and the length of repayments. As you can see, buying an item at $1,000 at a 23% rate in 14 years is really costing you $3,348. When dealing with rates, make sure you know the real cost of your good by calculating it. </a:t>
            </a:r>
          </a:p>
          <a:p>
            <a:endParaRPr lang="en-US" dirty="0"/>
          </a:p>
        </p:txBody>
      </p:sp>
      <p:sp>
        <p:nvSpPr>
          <p:cNvPr id="4" name="Slide Number Placeholder 3"/>
          <p:cNvSpPr>
            <a:spLocks noGrp="1"/>
          </p:cNvSpPr>
          <p:nvPr>
            <p:ph type="sldNum" sz="quarter" idx="10"/>
          </p:nvPr>
        </p:nvSpPr>
        <p:spPr/>
        <p:txBody>
          <a:bodyPr/>
          <a:lstStyle/>
          <a:p>
            <a:fld id="{6EB1B6A1-8744-4C51-8B8D-547731222C49}" type="slidenum">
              <a:rPr lang="en-US" smtClean="0"/>
              <a:t>10</a:t>
            </a:fld>
            <a:endParaRPr lang="en-US"/>
          </a:p>
        </p:txBody>
      </p:sp>
    </p:spTree>
    <p:extLst>
      <p:ext uri="{BB962C8B-B14F-4D97-AF65-F5344CB8AC3E}">
        <p14:creationId xmlns:p14="http://schemas.microsoft.com/office/powerpoint/2010/main" val="1268757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people out there who create tricky scams to steal your money. To prevent yourself from becoming a victim of a scam, make sure to avoid the above list. It is important to prevent scams because they can greatly destroy you credit history and money that you worked hard to build. If you want to learn more about avoid scams, feel free to browse this useful website, https://www.consumer.ftc.gov/articles/0120-avoiding-scams-101.</a:t>
            </a:r>
            <a:endParaRPr lang="en-US" dirty="0"/>
          </a:p>
        </p:txBody>
      </p:sp>
      <p:sp>
        <p:nvSpPr>
          <p:cNvPr id="4" name="Slide Number Placeholder 3"/>
          <p:cNvSpPr>
            <a:spLocks noGrp="1"/>
          </p:cNvSpPr>
          <p:nvPr>
            <p:ph type="sldNum" sz="quarter" idx="10"/>
          </p:nvPr>
        </p:nvSpPr>
        <p:spPr/>
        <p:txBody>
          <a:bodyPr/>
          <a:lstStyle/>
          <a:p>
            <a:fld id="{6EB1B6A1-8744-4C51-8B8D-547731222C49}" type="slidenum">
              <a:rPr lang="en-US" smtClean="0"/>
              <a:t>11</a:t>
            </a:fld>
            <a:endParaRPr lang="en-US"/>
          </a:p>
        </p:txBody>
      </p:sp>
    </p:spTree>
    <p:extLst>
      <p:ext uri="{BB962C8B-B14F-4D97-AF65-F5344CB8AC3E}">
        <p14:creationId xmlns:p14="http://schemas.microsoft.com/office/powerpoint/2010/main" val="518422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often think that costs like $1 snacks won’t affect us. However, many little $1 purchases can accumulate over time and create a big dent into our pockets. For example, bus fare alone is 1.75 a ride. We may think it doesn’t cost much but if we add all the times a person has to take the bus to work and back home for a pay period, it equals to about $70. It is cheaper to buy $59.00 ticket now and save. </a:t>
            </a:r>
          </a:p>
        </p:txBody>
      </p:sp>
      <p:sp>
        <p:nvSpPr>
          <p:cNvPr id="4" name="Slide Number Placeholder 3"/>
          <p:cNvSpPr>
            <a:spLocks noGrp="1"/>
          </p:cNvSpPr>
          <p:nvPr>
            <p:ph type="sldNum" sz="quarter" idx="10"/>
          </p:nvPr>
        </p:nvSpPr>
        <p:spPr/>
        <p:txBody>
          <a:bodyPr/>
          <a:lstStyle/>
          <a:p>
            <a:fld id="{6EB1B6A1-8744-4C51-8B8D-547731222C49}" type="slidenum">
              <a:rPr lang="en-US" smtClean="0"/>
              <a:t>12</a:t>
            </a:fld>
            <a:endParaRPr lang="en-US"/>
          </a:p>
        </p:txBody>
      </p:sp>
    </p:spTree>
    <p:extLst>
      <p:ext uri="{BB962C8B-B14F-4D97-AF65-F5344CB8AC3E}">
        <p14:creationId xmlns:p14="http://schemas.microsoft.com/office/powerpoint/2010/main" val="890922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Saving is an</a:t>
            </a:r>
            <a:r>
              <a:rPr lang="en-US" baseline="0" dirty="0" smtClean="0"/>
              <a:t> essential skill someone should have if they want to learn how to budget their money wisely. Learning how to save money is important for future emergencies or goods that you want to spend (</a:t>
            </a:r>
            <a:r>
              <a:rPr lang="en-US" baseline="0" dirty="0" err="1" smtClean="0"/>
              <a:t>i.e</a:t>
            </a:r>
            <a:r>
              <a:rPr lang="en-US" baseline="0" dirty="0" smtClean="0"/>
              <a:t> car accident, smart phone). However saving can be hard to do because there are daily goods that we also desire. Use this slide to help you find ways on how to save. </a:t>
            </a:r>
            <a:endParaRPr lang="en-US" dirty="0"/>
          </a:p>
        </p:txBody>
      </p:sp>
      <p:sp>
        <p:nvSpPr>
          <p:cNvPr id="4" name="Slide Number Placeholder 3"/>
          <p:cNvSpPr>
            <a:spLocks noGrp="1"/>
          </p:cNvSpPr>
          <p:nvPr>
            <p:ph type="sldNum" sz="quarter" idx="10"/>
          </p:nvPr>
        </p:nvSpPr>
        <p:spPr/>
        <p:txBody>
          <a:bodyPr/>
          <a:lstStyle/>
          <a:p>
            <a:fld id="{6EB1B6A1-8744-4C51-8B8D-547731222C49}" type="slidenum">
              <a:rPr lang="en-US" smtClean="0"/>
              <a:t>13</a:t>
            </a:fld>
            <a:endParaRPr lang="en-US"/>
          </a:p>
        </p:txBody>
      </p:sp>
    </p:spTree>
    <p:extLst>
      <p:ext uri="{BB962C8B-B14F-4D97-AF65-F5344CB8AC3E}">
        <p14:creationId xmlns:p14="http://schemas.microsoft.com/office/powerpoint/2010/main" val="1888832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Reflections</a:t>
            </a:r>
            <a:endParaRPr lang="en-US" dirty="0" smtClean="0"/>
          </a:p>
        </p:txBody>
      </p:sp>
      <p:sp>
        <p:nvSpPr>
          <p:cNvPr id="4" name="Slide Number Placeholder 3"/>
          <p:cNvSpPr>
            <a:spLocks noGrp="1"/>
          </p:cNvSpPr>
          <p:nvPr>
            <p:ph type="sldNum" sz="quarter" idx="10"/>
          </p:nvPr>
        </p:nvSpPr>
        <p:spPr/>
        <p:txBody>
          <a:bodyPr/>
          <a:lstStyle/>
          <a:p>
            <a:fld id="{6EB1B6A1-8744-4C51-8B8D-547731222C49}" type="slidenum">
              <a:rPr lang="en-US" smtClean="0"/>
              <a:t>14</a:t>
            </a:fld>
            <a:endParaRPr lang="en-US"/>
          </a:p>
        </p:txBody>
      </p:sp>
    </p:spTree>
    <p:extLst>
      <p:ext uri="{BB962C8B-B14F-4D97-AF65-F5344CB8AC3E}">
        <p14:creationId xmlns:p14="http://schemas.microsoft.com/office/powerpoint/2010/main" val="239102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also links that can teach you how to keep track of your spending and learn where you spend money. </a:t>
            </a:r>
            <a:endParaRPr lang="en-US" dirty="0"/>
          </a:p>
        </p:txBody>
      </p:sp>
      <p:sp>
        <p:nvSpPr>
          <p:cNvPr id="4" name="Slide Number Placeholder 3"/>
          <p:cNvSpPr>
            <a:spLocks noGrp="1"/>
          </p:cNvSpPr>
          <p:nvPr>
            <p:ph type="sldNum" sz="quarter" idx="10"/>
          </p:nvPr>
        </p:nvSpPr>
        <p:spPr/>
        <p:txBody>
          <a:bodyPr/>
          <a:lstStyle/>
          <a:p>
            <a:fld id="{6EB1B6A1-8744-4C51-8B8D-547731222C49}" type="slidenum">
              <a:rPr lang="en-US" smtClean="0"/>
              <a:t>15</a:t>
            </a:fld>
            <a:endParaRPr lang="en-US"/>
          </a:p>
        </p:txBody>
      </p:sp>
    </p:spTree>
    <p:extLst>
      <p:ext uri="{BB962C8B-B14F-4D97-AF65-F5344CB8AC3E}">
        <p14:creationId xmlns:p14="http://schemas.microsoft.com/office/powerpoint/2010/main" val="312236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basic banking</a:t>
            </a:r>
            <a:r>
              <a:rPr lang="en-US" baseline="0" dirty="0" smtClean="0"/>
              <a:t> terms to know. The definitions are written in black and the terms are bolded in green. These are banking terms that your accountant, banker, supervisor, and community will use when talking about money. Knowing these basic terms will prevent confusion and better help you follow a conversation about money. </a:t>
            </a:r>
          </a:p>
        </p:txBody>
      </p:sp>
      <p:sp>
        <p:nvSpPr>
          <p:cNvPr id="4" name="Slide Number Placeholder 3"/>
          <p:cNvSpPr>
            <a:spLocks noGrp="1"/>
          </p:cNvSpPr>
          <p:nvPr>
            <p:ph type="sldNum" sz="quarter" idx="10"/>
          </p:nvPr>
        </p:nvSpPr>
        <p:spPr/>
        <p:txBody>
          <a:bodyPr/>
          <a:lstStyle/>
          <a:p>
            <a:fld id="{6EB1B6A1-8744-4C51-8B8D-547731222C49}" type="slidenum">
              <a:rPr lang="en-US" smtClean="0"/>
              <a:t>2</a:t>
            </a:fld>
            <a:endParaRPr lang="en-US"/>
          </a:p>
        </p:txBody>
      </p:sp>
    </p:spTree>
    <p:extLst>
      <p:ext uri="{BB962C8B-B14F-4D97-AF65-F5344CB8AC3E}">
        <p14:creationId xmlns:p14="http://schemas.microsoft.com/office/powerpoint/2010/main" val="376936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Bank</a:t>
            </a:r>
            <a:r>
              <a:rPr lang="en-US" baseline="0" dirty="0" smtClean="0"/>
              <a:t> are institutions built to help you store and mange your money in a safe place. Choosing a bank is an important money decision. There are usually two types of banks, a credit union bank and a for profit bank. Although each individual bank is unique, it is important to know the main differences between the two. Use the chart as a reference to understand the difference between a for profit bank and a credit union. </a:t>
            </a:r>
            <a:endParaRPr lang="en-US" dirty="0"/>
          </a:p>
        </p:txBody>
      </p:sp>
      <p:sp>
        <p:nvSpPr>
          <p:cNvPr id="4" name="Slide Number Placeholder 3"/>
          <p:cNvSpPr>
            <a:spLocks noGrp="1"/>
          </p:cNvSpPr>
          <p:nvPr>
            <p:ph type="sldNum" sz="quarter" idx="10"/>
          </p:nvPr>
        </p:nvSpPr>
        <p:spPr/>
        <p:txBody>
          <a:bodyPr/>
          <a:lstStyle/>
          <a:p>
            <a:fld id="{6EB1B6A1-8744-4C51-8B8D-547731222C49}" type="slidenum">
              <a:rPr lang="en-US" smtClean="0"/>
              <a:t>3</a:t>
            </a:fld>
            <a:endParaRPr lang="en-US"/>
          </a:p>
        </p:txBody>
      </p:sp>
    </p:spTree>
    <p:extLst>
      <p:ext uri="{BB962C8B-B14F-4D97-AF65-F5344CB8AC3E}">
        <p14:creationId xmlns:p14="http://schemas.microsoft.com/office/powerpoint/2010/main" val="378081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Plastic</a:t>
            </a:r>
            <a:r>
              <a:rPr lang="en-US" baseline="0" dirty="0" smtClean="0"/>
              <a:t> currency like credit cards and debit cards are two of the most commonly used tools for spending money around the world. But what is the difference between a credit card and a debit card and when should you use them? Take a look at the chart to learn more about the different functions they provide and how using them can affect your money. Both cards can be used to buy goods. However the main difference is that a debit card is using money straight from your bank account, while a credit card is borrowing money from the bank and having to pay it back later. Example: If I used a credit card to buy a jacket for $50 I will have to pay the bank $50 with interest because I used the banks money. If I used a debit card to buy the same jacket for $50, I am using my own money and do not have to pay the bank anything. </a:t>
            </a:r>
          </a:p>
          <a:p>
            <a:endParaRPr lang="en-US" baseline="0" dirty="0" smtClean="0"/>
          </a:p>
          <a:p>
            <a:r>
              <a:rPr lang="en-US" baseline="0" dirty="0" smtClean="0"/>
              <a:t>Why would you want to use a credit card if you have to pay the bank back? Simply because a credit card allows you build credit (a number that showcases how reliable you are at borrowing money) that you will need if you want to get a loan. Building credit is important because there will be times when you need to make big money purchases that you can’t pay in one transaction like a house, car, college, and much more. If you show the bank that you have good credit and are reliable for paying the money back, the bank will be more willing to loan you money. But if you have bad credit and show that you aren’t reliable, they will not trust you with the money. </a:t>
            </a:r>
          </a:p>
          <a:p>
            <a:endParaRPr lang="en-US" baseline="0" dirty="0" smtClean="0"/>
          </a:p>
          <a:p>
            <a:r>
              <a:rPr lang="en-US" baseline="0" dirty="0" smtClean="0"/>
              <a:t>There are more reasons why you would want to use a debit card over a credit card or vice versa. Make sure to look at the chart for more answers. </a:t>
            </a:r>
          </a:p>
        </p:txBody>
      </p:sp>
      <p:sp>
        <p:nvSpPr>
          <p:cNvPr id="4" name="Slide Number Placeholder 3"/>
          <p:cNvSpPr>
            <a:spLocks noGrp="1"/>
          </p:cNvSpPr>
          <p:nvPr>
            <p:ph type="sldNum" sz="quarter" idx="10"/>
          </p:nvPr>
        </p:nvSpPr>
        <p:spPr/>
        <p:txBody>
          <a:bodyPr/>
          <a:lstStyle/>
          <a:p>
            <a:fld id="{6EB1B6A1-8744-4C51-8B8D-547731222C49}" type="slidenum">
              <a:rPr lang="en-US" smtClean="0"/>
              <a:t>4</a:t>
            </a:fld>
            <a:endParaRPr lang="en-US"/>
          </a:p>
        </p:txBody>
      </p:sp>
    </p:spTree>
    <p:extLst>
      <p:ext uri="{BB962C8B-B14F-4D97-AF65-F5344CB8AC3E}">
        <p14:creationId xmlns:p14="http://schemas.microsoft.com/office/powerpoint/2010/main" val="223279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opening a new bank account, you will be asked if you want to</a:t>
            </a:r>
            <a:r>
              <a:rPr lang="en-US" baseline="0" dirty="0" smtClean="0"/>
              <a:t> open a checking account and a savings account. The difference between the two is that a checking account is more used for daily transitional needs and a savings account is used more to save money for future needs. Savings account can also accumulate interest, whereas checking accounts can’t. Example, if I put $100 into my savings account, my bank will put $5 for free into my savings account monthly. Checking accounts cannot do that. Make sure to check with your bank on how much interest you can accumulate. </a:t>
            </a:r>
            <a:endParaRPr lang="en-US" dirty="0"/>
          </a:p>
        </p:txBody>
      </p:sp>
      <p:sp>
        <p:nvSpPr>
          <p:cNvPr id="4" name="Slide Number Placeholder 3"/>
          <p:cNvSpPr>
            <a:spLocks noGrp="1"/>
          </p:cNvSpPr>
          <p:nvPr>
            <p:ph type="sldNum" sz="quarter" idx="10"/>
          </p:nvPr>
        </p:nvSpPr>
        <p:spPr/>
        <p:txBody>
          <a:bodyPr/>
          <a:lstStyle/>
          <a:p>
            <a:fld id="{6EB1B6A1-8744-4C51-8B8D-547731222C49}" type="slidenum">
              <a:rPr lang="en-US" smtClean="0"/>
              <a:t>5</a:t>
            </a:fld>
            <a:endParaRPr lang="en-US"/>
          </a:p>
        </p:txBody>
      </p:sp>
    </p:spTree>
    <p:extLst>
      <p:ext uri="{BB962C8B-B14F-4D97-AF65-F5344CB8AC3E}">
        <p14:creationId xmlns:p14="http://schemas.microsoft.com/office/powerpoint/2010/main" val="2985780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obtaining your paycheck, it is wise to store some of into your savings account. They reasons are because 1: It can provide a safety net in case of emergencies 2: Savings account can earn interest over time. </a:t>
            </a:r>
            <a:endParaRPr lang="en-US" dirty="0"/>
          </a:p>
        </p:txBody>
      </p:sp>
      <p:sp>
        <p:nvSpPr>
          <p:cNvPr id="4" name="Slide Number Placeholder 3"/>
          <p:cNvSpPr>
            <a:spLocks noGrp="1"/>
          </p:cNvSpPr>
          <p:nvPr>
            <p:ph type="sldNum" sz="quarter" idx="10"/>
          </p:nvPr>
        </p:nvSpPr>
        <p:spPr/>
        <p:txBody>
          <a:bodyPr/>
          <a:lstStyle/>
          <a:p>
            <a:fld id="{6EB1B6A1-8744-4C51-8B8D-547731222C49}" type="slidenum">
              <a:rPr lang="en-US" smtClean="0"/>
              <a:t>6</a:t>
            </a:fld>
            <a:endParaRPr lang="en-US"/>
          </a:p>
        </p:txBody>
      </p:sp>
    </p:spTree>
    <p:extLst>
      <p:ext uri="{BB962C8B-B14F-4D97-AF65-F5344CB8AC3E}">
        <p14:creationId xmlns:p14="http://schemas.microsoft.com/office/powerpoint/2010/main" val="200142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bank statement is a form that keeps track and records all your transactions within</a:t>
            </a:r>
            <a:r>
              <a:rPr lang="en-US" baseline="0" dirty="0" smtClean="0"/>
              <a:t> a giving period (</a:t>
            </a:r>
            <a:r>
              <a:rPr lang="en-US" baseline="0" dirty="0" err="1" smtClean="0"/>
              <a:t>i.e</a:t>
            </a:r>
            <a:r>
              <a:rPr lang="en-US" baseline="0" dirty="0" smtClean="0"/>
              <a:t> month of February). It is like a money history that shows when, where, how much, and whether you deposited or withdrew your money. We recommended that you check your bank statement at least twice a week, tracking where your money is going and how much you have. Check and make sure there aren’t an suspicious or transactions you don’t know about. If you notice that your money is being spent at areas you didn’t commit, call your bank immediately and let them know. </a:t>
            </a:r>
          </a:p>
          <a:p>
            <a:r>
              <a:rPr lang="en-US" dirty="0" smtClean="0"/>
              <a:t>1:</a:t>
            </a:r>
            <a:r>
              <a:rPr lang="en-US" baseline="0" dirty="0" smtClean="0"/>
              <a:t> Owners name and address. 2:Owners name, account number and provides the date of the bank statement. 3: Pertains the important account summary. Includes start balance and end balance. 4: Header 5: Shows the transactions and deposits of your bank activity over that time period. It shows where, when, and the amount of money spent/deposited. 6: Displays new balance. </a:t>
            </a:r>
            <a:endParaRPr lang="en-US" dirty="0"/>
          </a:p>
        </p:txBody>
      </p:sp>
      <p:sp>
        <p:nvSpPr>
          <p:cNvPr id="4" name="Slide Number Placeholder 3"/>
          <p:cNvSpPr>
            <a:spLocks noGrp="1"/>
          </p:cNvSpPr>
          <p:nvPr>
            <p:ph type="sldNum" sz="quarter" idx="10"/>
          </p:nvPr>
        </p:nvSpPr>
        <p:spPr/>
        <p:txBody>
          <a:bodyPr/>
          <a:lstStyle/>
          <a:p>
            <a:fld id="{6EB1B6A1-8744-4C51-8B8D-547731222C49}" type="slidenum">
              <a:rPr lang="en-US" smtClean="0"/>
              <a:t>7</a:t>
            </a:fld>
            <a:endParaRPr lang="en-US"/>
          </a:p>
        </p:txBody>
      </p:sp>
    </p:spTree>
    <p:extLst>
      <p:ext uri="{BB962C8B-B14F-4D97-AF65-F5344CB8AC3E}">
        <p14:creationId xmlns:p14="http://schemas.microsoft.com/office/powerpoint/2010/main" val="1792848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our Right Track website, use the worksheet labeled, “Keeping a Running Balance” and “Balance Sheet” to see if you understand how to read and create your own bank statement. The worksheet and answers can be found here. </a:t>
            </a:r>
          </a:p>
          <a:p>
            <a:r>
              <a:rPr lang="en-US" baseline="0" dirty="0" smtClean="0"/>
              <a:t>https://righttrack.stpaul.gov/professional-development-training-material/</a:t>
            </a:r>
            <a:endParaRPr lang="en-US" dirty="0"/>
          </a:p>
        </p:txBody>
      </p:sp>
      <p:sp>
        <p:nvSpPr>
          <p:cNvPr id="4" name="Slide Number Placeholder 3"/>
          <p:cNvSpPr>
            <a:spLocks noGrp="1"/>
          </p:cNvSpPr>
          <p:nvPr>
            <p:ph type="sldNum" sz="quarter" idx="10"/>
          </p:nvPr>
        </p:nvSpPr>
        <p:spPr/>
        <p:txBody>
          <a:bodyPr/>
          <a:lstStyle/>
          <a:p>
            <a:fld id="{6EB1B6A1-8744-4C51-8B8D-547731222C49}" type="slidenum">
              <a:rPr lang="en-US" smtClean="0"/>
              <a:t>8</a:t>
            </a:fld>
            <a:endParaRPr lang="en-US"/>
          </a:p>
        </p:txBody>
      </p:sp>
    </p:spTree>
    <p:extLst>
      <p:ext uri="{BB962C8B-B14F-4D97-AF65-F5344CB8AC3E}">
        <p14:creationId xmlns:p14="http://schemas.microsoft.com/office/powerpoint/2010/main" val="800783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annual percentage</a:t>
            </a:r>
            <a:r>
              <a:rPr lang="en-US" baseline="0" dirty="0" smtClean="0"/>
              <a:t> rate is a percentage that you have to pay on top of the original cost of a good. You pay this annually (once a year). Annual percentage rates can highly affect how much you are truly paying for a good. There are also monthly percentage rates. </a:t>
            </a:r>
          </a:p>
        </p:txBody>
      </p:sp>
      <p:sp>
        <p:nvSpPr>
          <p:cNvPr id="4" name="Slide Number Placeholder 3"/>
          <p:cNvSpPr>
            <a:spLocks noGrp="1"/>
          </p:cNvSpPr>
          <p:nvPr>
            <p:ph type="sldNum" sz="quarter" idx="10"/>
          </p:nvPr>
        </p:nvSpPr>
        <p:spPr/>
        <p:txBody>
          <a:bodyPr/>
          <a:lstStyle/>
          <a:p>
            <a:fld id="{6EB1B6A1-8744-4C51-8B8D-547731222C49}" type="slidenum">
              <a:rPr lang="en-US" smtClean="0"/>
              <a:t>9</a:t>
            </a:fld>
            <a:endParaRPr lang="en-US"/>
          </a:p>
        </p:txBody>
      </p:sp>
    </p:spTree>
    <p:extLst>
      <p:ext uri="{BB962C8B-B14F-4D97-AF65-F5344CB8AC3E}">
        <p14:creationId xmlns:p14="http://schemas.microsoft.com/office/powerpoint/2010/main" val="327467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67AAC9-DBCF-44CD-9CBD-7E328CCC44B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C2C6A-4538-4169-9EAF-B14FC8E1E9C8}" type="slidenum">
              <a:rPr lang="en-US" smtClean="0"/>
              <a:t>‹#›</a:t>
            </a:fld>
            <a:endParaRPr lang="en-US"/>
          </a:p>
        </p:txBody>
      </p:sp>
    </p:spTree>
    <p:extLst>
      <p:ext uri="{BB962C8B-B14F-4D97-AF65-F5344CB8AC3E}">
        <p14:creationId xmlns:p14="http://schemas.microsoft.com/office/powerpoint/2010/main" val="249032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7AAC9-DBCF-44CD-9CBD-7E328CCC44B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C2C6A-4538-4169-9EAF-B14FC8E1E9C8}" type="slidenum">
              <a:rPr lang="en-US" smtClean="0"/>
              <a:t>‹#›</a:t>
            </a:fld>
            <a:endParaRPr lang="en-US"/>
          </a:p>
        </p:txBody>
      </p:sp>
    </p:spTree>
    <p:extLst>
      <p:ext uri="{BB962C8B-B14F-4D97-AF65-F5344CB8AC3E}">
        <p14:creationId xmlns:p14="http://schemas.microsoft.com/office/powerpoint/2010/main" val="116469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7AAC9-DBCF-44CD-9CBD-7E328CCC44B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C2C6A-4538-4169-9EAF-B14FC8E1E9C8}" type="slidenum">
              <a:rPr lang="en-US" smtClean="0"/>
              <a:t>‹#›</a:t>
            </a:fld>
            <a:endParaRPr lang="en-US"/>
          </a:p>
        </p:txBody>
      </p:sp>
    </p:spTree>
    <p:extLst>
      <p:ext uri="{BB962C8B-B14F-4D97-AF65-F5344CB8AC3E}">
        <p14:creationId xmlns:p14="http://schemas.microsoft.com/office/powerpoint/2010/main" val="149481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67AAC9-DBCF-44CD-9CBD-7E328CCC44B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C2C6A-4538-4169-9EAF-B14FC8E1E9C8}" type="slidenum">
              <a:rPr lang="en-US" smtClean="0"/>
              <a:t>‹#›</a:t>
            </a:fld>
            <a:endParaRPr lang="en-US"/>
          </a:p>
        </p:txBody>
      </p:sp>
    </p:spTree>
    <p:extLst>
      <p:ext uri="{BB962C8B-B14F-4D97-AF65-F5344CB8AC3E}">
        <p14:creationId xmlns:p14="http://schemas.microsoft.com/office/powerpoint/2010/main" val="111768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67AAC9-DBCF-44CD-9CBD-7E328CCC44BD}" type="datetimeFigureOut">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C2C6A-4538-4169-9EAF-B14FC8E1E9C8}" type="slidenum">
              <a:rPr lang="en-US" smtClean="0"/>
              <a:t>‹#›</a:t>
            </a:fld>
            <a:endParaRPr lang="en-US"/>
          </a:p>
        </p:txBody>
      </p:sp>
    </p:spTree>
    <p:extLst>
      <p:ext uri="{BB962C8B-B14F-4D97-AF65-F5344CB8AC3E}">
        <p14:creationId xmlns:p14="http://schemas.microsoft.com/office/powerpoint/2010/main" val="421994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67AAC9-DBCF-44CD-9CBD-7E328CCC44BD}"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C2C6A-4538-4169-9EAF-B14FC8E1E9C8}" type="slidenum">
              <a:rPr lang="en-US" smtClean="0"/>
              <a:t>‹#›</a:t>
            </a:fld>
            <a:endParaRPr lang="en-US"/>
          </a:p>
        </p:txBody>
      </p:sp>
    </p:spTree>
    <p:extLst>
      <p:ext uri="{BB962C8B-B14F-4D97-AF65-F5344CB8AC3E}">
        <p14:creationId xmlns:p14="http://schemas.microsoft.com/office/powerpoint/2010/main" val="381672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67AAC9-DBCF-44CD-9CBD-7E328CCC44BD}" type="datetimeFigureOut">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C2C6A-4538-4169-9EAF-B14FC8E1E9C8}" type="slidenum">
              <a:rPr lang="en-US" smtClean="0"/>
              <a:t>‹#›</a:t>
            </a:fld>
            <a:endParaRPr lang="en-US"/>
          </a:p>
        </p:txBody>
      </p:sp>
    </p:spTree>
    <p:extLst>
      <p:ext uri="{BB962C8B-B14F-4D97-AF65-F5344CB8AC3E}">
        <p14:creationId xmlns:p14="http://schemas.microsoft.com/office/powerpoint/2010/main" val="137538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67AAC9-DBCF-44CD-9CBD-7E328CCC44BD}" type="datetimeFigureOut">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C2C6A-4538-4169-9EAF-B14FC8E1E9C8}" type="slidenum">
              <a:rPr lang="en-US" smtClean="0"/>
              <a:t>‹#›</a:t>
            </a:fld>
            <a:endParaRPr lang="en-US"/>
          </a:p>
        </p:txBody>
      </p:sp>
    </p:spTree>
    <p:extLst>
      <p:ext uri="{BB962C8B-B14F-4D97-AF65-F5344CB8AC3E}">
        <p14:creationId xmlns:p14="http://schemas.microsoft.com/office/powerpoint/2010/main" val="375983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7AAC9-DBCF-44CD-9CBD-7E328CCC44BD}" type="datetimeFigureOut">
              <a:rPr lang="en-US" smtClean="0"/>
              <a:t>10/25/2017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C2C6A-4538-4169-9EAF-B14FC8E1E9C8}" type="slidenum">
              <a:rPr lang="en-US" smtClean="0"/>
              <a:t>‹#›</a:t>
            </a:fld>
            <a:endParaRPr lang="en-US"/>
          </a:p>
        </p:txBody>
      </p:sp>
    </p:spTree>
    <p:extLst>
      <p:ext uri="{BB962C8B-B14F-4D97-AF65-F5344CB8AC3E}">
        <p14:creationId xmlns:p14="http://schemas.microsoft.com/office/powerpoint/2010/main" val="170649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7AAC9-DBCF-44CD-9CBD-7E328CCC44BD}"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C2C6A-4538-4169-9EAF-B14FC8E1E9C8}" type="slidenum">
              <a:rPr lang="en-US" smtClean="0"/>
              <a:t>‹#›</a:t>
            </a:fld>
            <a:endParaRPr lang="en-US"/>
          </a:p>
        </p:txBody>
      </p:sp>
    </p:spTree>
    <p:extLst>
      <p:ext uri="{BB962C8B-B14F-4D97-AF65-F5344CB8AC3E}">
        <p14:creationId xmlns:p14="http://schemas.microsoft.com/office/powerpoint/2010/main" val="89442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7AAC9-DBCF-44CD-9CBD-7E328CCC44BD}" type="datetimeFigureOut">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C2C6A-4538-4169-9EAF-B14FC8E1E9C8}" type="slidenum">
              <a:rPr lang="en-US" smtClean="0"/>
              <a:t>‹#›</a:t>
            </a:fld>
            <a:endParaRPr lang="en-US"/>
          </a:p>
        </p:txBody>
      </p:sp>
    </p:spTree>
    <p:extLst>
      <p:ext uri="{BB962C8B-B14F-4D97-AF65-F5344CB8AC3E}">
        <p14:creationId xmlns:p14="http://schemas.microsoft.com/office/powerpoint/2010/main" val="117646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7AAC9-DBCF-44CD-9CBD-7E328CCC44BD}" type="datetimeFigureOut">
              <a:rPr lang="en-US" smtClean="0"/>
              <a:t>10/25/2017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C2C6A-4538-4169-9EAF-B14FC8E1E9C8}" type="slidenum">
              <a:rPr lang="en-US" smtClean="0"/>
              <a:t>‹#›</a:t>
            </a:fld>
            <a:endParaRPr lang="en-US"/>
          </a:p>
        </p:txBody>
      </p:sp>
    </p:spTree>
    <p:extLst>
      <p:ext uri="{BB962C8B-B14F-4D97-AF65-F5344CB8AC3E}">
        <p14:creationId xmlns:p14="http://schemas.microsoft.com/office/powerpoint/2010/main" val="3275122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calculatorsoup.com/calculators/financial/apr-calculator.php"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hyperlink" Target="http://mint.co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www.accountabilitymn.org/" TargetMode="External"/><Relationship Id="rId5" Type="http://schemas.openxmlformats.org/officeDocument/2006/relationships/hyperlink" Target="http://www.interest.com/" TargetMode="External"/><Relationship Id="rId4" Type="http://schemas.openxmlformats.org/officeDocument/2006/relationships/hyperlink" Target="http://www.bettermoneyhabit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microsoft.com/office/2007/relationships/hdphoto" Target="../media/hdphoto3.wdp"/><Relationship Id="rId9" Type="http://schemas.microsoft.com/office/2007/relationships/diagramDrawing" Target="../diagrams/drawing1.xml"/><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haroni" panose="02010803020104030203" pitchFamily="2" charset="-79"/>
                <a:cs typeface="Aharoni" panose="02010803020104030203" pitchFamily="2" charset="-79"/>
              </a:rPr>
              <a:t>Financial Literacy</a:t>
            </a:r>
            <a:endParaRPr lang="en-US" dirty="0">
              <a:latin typeface="Aharoni" panose="02010803020104030203" pitchFamily="2" charset="-79"/>
              <a:cs typeface="Aharoni" panose="02010803020104030203" pitchFamily="2" charset="-79"/>
            </a:endParaRPr>
          </a:p>
        </p:txBody>
      </p:sp>
      <p:pic>
        <p:nvPicPr>
          <p:cNvPr id="4" name="Picture 4" descr="C:\Users\xiongude\AppData\Local\Microsoft\Windows\Temporary Internet Files\Content.IE5\B6RDG3NG\chip-and-pi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09855">
            <a:off x="1318550" y="2992831"/>
            <a:ext cx="1164336" cy="1877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19646" y1="54937" x2="27359" y2="33752"/>
                        <a14:foregroundMark x1="28494" y1="54937" x2="35436" y2="31867"/>
                        <a14:foregroundMark x1="49501" y1="31508" x2="51951" y2="31867"/>
                        <a14:foregroundMark x1="56125" y1="42101" x2="57577" y2="42101"/>
                        <a14:foregroundMark x1="62432" y1="37163" x2="63793" y2="36535"/>
                        <a14:foregroundMark x1="61025" y1="40575" x2="61978" y2="41831"/>
                        <a14:foregroundMark x1="67015" y1="35278" x2="66924" y2="39946"/>
                        <a14:foregroundMark x1="73730" y1="32047" x2="76134" y2="32047"/>
                        <a14:foregroundMark x1="75272" y1="48654" x2="75181" y2="56284"/>
                        <a14:foregroundMark x1="72187" y1="48115" x2="70690" y2="47576"/>
                        <a14:foregroundMark x1="62432" y1="53770" x2="66289" y2="53411"/>
                        <a14:foregroundMark x1="55626" y1="47576" x2="55354" y2="56822"/>
                        <a14:foregroundMark x1="49229" y1="47756" x2="52677" y2="47756"/>
                        <a14:foregroundMark x1="49093" y1="69479" x2="49637" y2="69659"/>
                        <a14:foregroundMark x1="50544" y1="70108" x2="50726" y2="68133"/>
                        <a14:foregroundMark x1="52314" y1="68312" x2="52269" y2="70826"/>
                        <a14:foregroundMark x1="53267" y1="68492" x2="54083" y2="70916"/>
                        <a14:foregroundMark x1="54946" y1="68312" x2="55762" y2="68133"/>
                        <a14:foregroundMark x1="57396" y1="68133" x2="57804" y2="68133"/>
                        <a14:foregroundMark x1="59528" y1="68402" x2="60027" y2="70916"/>
                        <a14:foregroundMark x1="60617" y1="68402" x2="60889" y2="68043"/>
                        <a14:foregroundMark x1="62704" y1="68402" x2="62568" y2="70108"/>
                        <a14:foregroundMark x1="66470" y1="68402" x2="66062" y2="69479"/>
                        <a14:foregroundMark x1="67514" y1="68402" x2="67468" y2="68133"/>
                        <a14:foregroundMark x1="69056" y1="68492" x2="69147" y2="70018"/>
                        <a14:foregroundMark x1="71461" y1="68671" x2="71370" y2="70467"/>
                        <a14:foregroundMark x1="72686" y1="69659" x2="73503" y2="69659"/>
                        <a14:foregroundMark x1="75318" y1="68402" x2="75318" y2="70467"/>
                        <a14:foregroundMark x1="76225" y1="68402" x2="76543" y2="68043"/>
                        <a14:foregroundMark x1="78085" y1="68133" x2="78539" y2="67953"/>
                        <a14:foregroundMark x1="79946" y1="69479" x2="80263" y2="69479"/>
                        <a14:foregroundMark x1="81307" y1="70916" x2="81307" y2="70916"/>
                        <a14:backgroundMark x1="50272" y1="34291" x2="51225" y2="34291"/>
                        <a14:backgroundMark x1="56488" y1="50180" x2="57759" y2="50180"/>
                        <a14:backgroundMark x1="63566" y1="51706" x2="64837" y2="49641"/>
                      </a14:backgroundRemoval>
                    </a14:imgEffect>
                  </a14:imgLayer>
                </a14:imgProps>
              </a:ext>
              <a:ext uri="{28A0092B-C50C-407E-A947-70E740481C1C}">
                <a14:useLocalDpi xmlns:a14="http://schemas.microsoft.com/office/drawing/2010/main" val="0"/>
              </a:ext>
            </a:extLst>
          </a:blip>
          <a:stretch>
            <a:fillRect/>
          </a:stretch>
        </p:blipFill>
        <p:spPr>
          <a:xfrm>
            <a:off x="4758906" y="4610724"/>
            <a:ext cx="4730496" cy="2391004"/>
          </a:xfrm>
          <a:prstGeom prst="rect">
            <a:avLst/>
          </a:prstGeom>
        </p:spPr>
      </p:pic>
    </p:spTree>
    <p:extLst>
      <p:ext uri="{BB962C8B-B14F-4D97-AF65-F5344CB8AC3E}">
        <p14:creationId xmlns:p14="http://schemas.microsoft.com/office/powerpoint/2010/main" val="4095352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APR Affects your bill</a:t>
            </a:r>
            <a:endParaRPr lang="en-US" dirty="0"/>
          </a:p>
        </p:txBody>
      </p:sp>
      <p:graphicFrame>
        <p:nvGraphicFramePr>
          <p:cNvPr id="4" name="Table 119"/>
          <p:cNvGraphicFramePr/>
          <p:nvPr>
            <p:extLst>
              <p:ext uri="{D42A27DB-BD31-4B8C-83A1-F6EECF244321}">
                <p14:modId xmlns:p14="http://schemas.microsoft.com/office/powerpoint/2010/main" val="4031904961"/>
              </p:ext>
            </p:extLst>
          </p:nvPr>
        </p:nvGraphicFramePr>
        <p:xfrm>
          <a:off x="609600" y="2514600"/>
          <a:ext cx="8144256" cy="2457660"/>
        </p:xfrm>
        <a:graphic>
          <a:graphicData uri="http://schemas.openxmlformats.org/drawingml/2006/table">
            <a:tbl>
              <a:tblPr firstRow="1" firstCol="1" bandRow="1">
                <a:tableStyleId>{775DCB02-9BB8-47FD-8907-85C794F793BA}</a:tableStyleId>
              </a:tblPr>
              <a:tblGrid>
                <a:gridCol w="2036064"/>
                <a:gridCol w="2036064"/>
                <a:gridCol w="2036064"/>
                <a:gridCol w="2036064"/>
              </a:tblGrid>
              <a:tr h="529713">
                <a:tc>
                  <a:txBody>
                    <a:bodyPr/>
                    <a:lstStyle/>
                    <a:p>
                      <a:pPr lvl="0" algn="ctr">
                        <a:defRPr sz="1800" b="0" i="0">
                          <a:solidFill>
                            <a:srgbClr val="000000"/>
                          </a:solidFill>
                        </a:defRPr>
                      </a:pPr>
                      <a:r>
                        <a:rPr sz="2000" dirty="0">
                          <a:sym typeface="Trebuchet MS Bold"/>
                        </a:rPr>
                        <a:t>Rate</a:t>
                      </a:r>
                      <a:endParaRPr sz="2000" dirty="0">
                        <a:solidFill>
                          <a:srgbClr val="FFFFFF"/>
                        </a:solidFill>
                        <a:latin typeface="Trebuchet MS Bold"/>
                        <a:ea typeface="Trebuchet MS Bold"/>
                        <a:cs typeface="Trebuchet MS Bold"/>
                        <a:sym typeface="Trebuchet MS Bold"/>
                      </a:endParaRPr>
                    </a:p>
                  </a:txBody>
                  <a:tcPr marL="9525" marR="9525" marT="9525" marB="9525" horzOverflow="overflow"/>
                </a:tc>
                <a:tc>
                  <a:txBody>
                    <a:bodyPr/>
                    <a:lstStyle/>
                    <a:p>
                      <a:pPr lvl="0" algn="ctr">
                        <a:defRPr sz="1800" b="0" i="0">
                          <a:solidFill>
                            <a:srgbClr val="000000"/>
                          </a:solidFill>
                        </a:defRPr>
                      </a:pPr>
                      <a:r>
                        <a:rPr sz="2000">
                          <a:sym typeface="Trebuchet MS Bold"/>
                        </a:rPr>
                        <a:t>Length of Repayment</a:t>
                      </a:r>
                      <a:endParaRPr sz="2000">
                        <a:solidFill>
                          <a:srgbClr val="FFFFFF"/>
                        </a:solidFill>
                        <a:latin typeface="Trebuchet MS Bold"/>
                        <a:ea typeface="Trebuchet MS Bold"/>
                        <a:cs typeface="Trebuchet MS Bold"/>
                        <a:sym typeface="Trebuchet MS Bold"/>
                      </a:endParaRPr>
                    </a:p>
                  </a:txBody>
                  <a:tcPr marL="9525" marR="9525" marT="9525" marB="9525" horzOverflow="overflow"/>
                </a:tc>
                <a:tc>
                  <a:txBody>
                    <a:bodyPr/>
                    <a:lstStyle/>
                    <a:p>
                      <a:pPr lvl="0" algn="ctr">
                        <a:defRPr sz="1800" b="0" i="0">
                          <a:solidFill>
                            <a:srgbClr val="000000"/>
                          </a:solidFill>
                        </a:defRPr>
                      </a:pPr>
                      <a:r>
                        <a:rPr sz="2000">
                          <a:sym typeface="Trebuchet MS Bold"/>
                        </a:rPr>
                        <a:t>Total Interest Paid</a:t>
                      </a:r>
                      <a:endParaRPr sz="2000">
                        <a:solidFill>
                          <a:srgbClr val="FFFFFF"/>
                        </a:solidFill>
                        <a:latin typeface="Trebuchet MS Bold"/>
                        <a:ea typeface="Trebuchet MS Bold"/>
                        <a:cs typeface="Trebuchet MS Bold"/>
                        <a:sym typeface="Trebuchet MS Bold"/>
                      </a:endParaRPr>
                    </a:p>
                  </a:txBody>
                  <a:tcPr marL="9525" marR="9525" marT="9525" marB="9525" horzOverflow="overflow"/>
                </a:tc>
                <a:tc>
                  <a:txBody>
                    <a:bodyPr/>
                    <a:lstStyle/>
                    <a:p>
                      <a:pPr lvl="0" algn="ctr">
                        <a:defRPr sz="1800" b="0" i="0">
                          <a:solidFill>
                            <a:srgbClr val="000000"/>
                          </a:solidFill>
                        </a:defRPr>
                      </a:pPr>
                      <a:r>
                        <a:rPr sz="2000">
                          <a:sym typeface="Trebuchet MS Bold"/>
                        </a:rPr>
                        <a:t>Total Amount Paid</a:t>
                      </a:r>
                      <a:endParaRPr sz="2000">
                        <a:solidFill>
                          <a:srgbClr val="FFFFFF"/>
                        </a:solidFill>
                        <a:latin typeface="Trebuchet MS Bold"/>
                        <a:ea typeface="Trebuchet MS Bold"/>
                        <a:cs typeface="Trebuchet MS Bold"/>
                        <a:sym typeface="Trebuchet MS Bold"/>
                      </a:endParaRPr>
                    </a:p>
                  </a:txBody>
                  <a:tcPr marL="9525" marR="9525" marT="9525" marB="9525" horzOverflow="overflow"/>
                </a:tc>
              </a:tr>
              <a:tr h="609670">
                <a:tc>
                  <a:txBody>
                    <a:bodyPr/>
                    <a:lstStyle/>
                    <a:p>
                      <a:pPr lvl="0" algn="l">
                        <a:defRPr sz="1800" b="0" i="0">
                          <a:solidFill>
                            <a:srgbClr val="000000"/>
                          </a:solidFill>
                        </a:defRPr>
                      </a:pPr>
                      <a:r>
                        <a:rPr sz="2000"/>
                        <a:t>4%</a:t>
                      </a:r>
                      <a:endParaRPr sz="2000" b="1" i="1">
                        <a:solidFill>
                          <a:srgbClr val="FFFFFF"/>
                        </a:solidFill>
                      </a:endParaRPr>
                    </a:p>
                  </a:txBody>
                  <a:tcPr marL="47625" marR="47625" marT="47625" marB="47625" horzOverflow="overflow"/>
                </a:tc>
                <a:tc>
                  <a:txBody>
                    <a:bodyPr/>
                    <a:lstStyle/>
                    <a:p>
                      <a:pPr lvl="0" algn="l">
                        <a:defRPr sz="1800" b="0" i="0"/>
                      </a:pPr>
                      <a:r>
                        <a:rPr sz="2000" dirty="0"/>
                        <a:t>4.6 years</a:t>
                      </a:r>
                      <a:endParaRPr sz="2000" b="1" i="1" dirty="0"/>
                    </a:p>
                  </a:txBody>
                  <a:tcPr marL="47625" marR="47625" marT="47625" marB="47625" horzOverflow="overflow"/>
                </a:tc>
                <a:tc>
                  <a:txBody>
                    <a:bodyPr/>
                    <a:lstStyle/>
                    <a:p>
                      <a:pPr lvl="0" algn="l">
                        <a:defRPr sz="1800" b="0" i="0"/>
                      </a:pPr>
                      <a:r>
                        <a:rPr sz="2000" dirty="0"/>
                        <a:t>$96</a:t>
                      </a:r>
                      <a:endParaRPr sz="2000" b="1" i="1" dirty="0"/>
                    </a:p>
                  </a:txBody>
                  <a:tcPr marL="47625" marR="47625" marT="47625" marB="47625" horzOverflow="overflow"/>
                </a:tc>
                <a:tc>
                  <a:txBody>
                    <a:bodyPr/>
                    <a:lstStyle/>
                    <a:p>
                      <a:pPr lvl="0" algn="l">
                        <a:defRPr sz="1800" b="0" i="0"/>
                      </a:pPr>
                      <a:r>
                        <a:rPr sz="2000" dirty="0"/>
                        <a:t>$1,096</a:t>
                      </a:r>
                      <a:endParaRPr sz="2000" b="1" i="1" dirty="0"/>
                    </a:p>
                  </a:txBody>
                  <a:tcPr marL="47625" marR="47625" marT="47625" marB="47625" horzOverflow="overflow"/>
                </a:tc>
              </a:tr>
              <a:tr h="609670">
                <a:tc>
                  <a:txBody>
                    <a:bodyPr/>
                    <a:lstStyle/>
                    <a:p>
                      <a:pPr lvl="0" algn="l">
                        <a:defRPr sz="1800" b="0" i="0">
                          <a:solidFill>
                            <a:srgbClr val="000000"/>
                          </a:solidFill>
                        </a:defRPr>
                      </a:pPr>
                      <a:r>
                        <a:rPr sz="2000"/>
                        <a:t>14%</a:t>
                      </a:r>
                      <a:endParaRPr sz="2000" b="1" i="1">
                        <a:solidFill>
                          <a:srgbClr val="FFFFFF"/>
                        </a:solidFill>
                      </a:endParaRPr>
                    </a:p>
                  </a:txBody>
                  <a:tcPr marL="47625" marR="47625" marT="47625" marB="47625" horzOverflow="overflow"/>
                </a:tc>
                <a:tc>
                  <a:txBody>
                    <a:bodyPr/>
                    <a:lstStyle/>
                    <a:p>
                      <a:pPr lvl="0" algn="l">
                        <a:defRPr sz="1800" b="0" i="0"/>
                      </a:pPr>
                      <a:r>
                        <a:rPr sz="2000"/>
                        <a:t>6.3 years</a:t>
                      </a:r>
                      <a:endParaRPr sz="2000" b="1" i="1"/>
                    </a:p>
                  </a:txBody>
                  <a:tcPr marL="47625" marR="47625" marT="47625" marB="47625" horzOverflow="overflow"/>
                </a:tc>
                <a:tc>
                  <a:txBody>
                    <a:bodyPr/>
                    <a:lstStyle/>
                    <a:p>
                      <a:pPr lvl="0" algn="l">
                        <a:defRPr sz="1800" b="0" i="0"/>
                      </a:pPr>
                      <a:r>
                        <a:rPr sz="2000"/>
                        <a:t>$510</a:t>
                      </a:r>
                      <a:endParaRPr sz="2000" b="1" i="1"/>
                    </a:p>
                  </a:txBody>
                  <a:tcPr marL="47625" marR="47625" marT="47625" marB="47625" horzOverflow="overflow"/>
                </a:tc>
                <a:tc>
                  <a:txBody>
                    <a:bodyPr/>
                    <a:lstStyle/>
                    <a:p>
                      <a:pPr lvl="0" algn="l">
                        <a:defRPr sz="1800" b="0" i="0"/>
                      </a:pPr>
                      <a:r>
                        <a:rPr sz="2000"/>
                        <a:t>$1,510</a:t>
                      </a:r>
                      <a:endParaRPr sz="2000" b="1" i="1"/>
                    </a:p>
                  </a:txBody>
                  <a:tcPr marL="47625" marR="47625" marT="47625" marB="47625" horzOverflow="overflow"/>
                </a:tc>
              </a:tr>
              <a:tr h="609670">
                <a:tc>
                  <a:txBody>
                    <a:bodyPr/>
                    <a:lstStyle/>
                    <a:p>
                      <a:pPr lvl="0" algn="l">
                        <a:defRPr sz="1800" b="0" i="0">
                          <a:solidFill>
                            <a:srgbClr val="000000"/>
                          </a:solidFill>
                        </a:defRPr>
                      </a:pPr>
                      <a:r>
                        <a:rPr sz="2000"/>
                        <a:t>23%</a:t>
                      </a:r>
                      <a:endParaRPr sz="2000" b="1" i="1">
                        <a:solidFill>
                          <a:srgbClr val="FFFFFF"/>
                        </a:solidFill>
                      </a:endParaRPr>
                    </a:p>
                  </a:txBody>
                  <a:tcPr marL="47625" marR="47625" marT="47625" marB="47625" horzOverflow="overflow"/>
                </a:tc>
                <a:tc>
                  <a:txBody>
                    <a:bodyPr/>
                    <a:lstStyle/>
                    <a:p>
                      <a:pPr lvl="0" algn="l">
                        <a:defRPr sz="1800" b="0" i="0"/>
                      </a:pPr>
                      <a:r>
                        <a:rPr sz="2000"/>
                        <a:t>14 years</a:t>
                      </a:r>
                      <a:endParaRPr sz="2000" b="1" i="1"/>
                    </a:p>
                  </a:txBody>
                  <a:tcPr marL="47625" marR="47625" marT="47625" marB="47625" horzOverflow="overflow"/>
                </a:tc>
                <a:tc>
                  <a:txBody>
                    <a:bodyPr/>
                    <a:lstStyle/>
                    <a:p>
                      <a:pPr lvl="0" algn="l">
                        <a:defRPr sz="1800" b="0" i="0"/>
                      </a:pPr>
                      <a:r>
                        <a:rPr sz="2000" dirty="0"/>
                        <a:t>$2,348</a:t>
                      </a:r>
                      <a:endParaRPr sz="2000" b="1" i="1" dirty="0"/>
                    </a:p>
                  </a:txBody>
                  <a:tcPr marL="47625" marR="47625" marT="47625" marB="47625" horzOverflow="overflow"/>
                </a:tc>
                <a:tc>
                  <a:txBody>
                    <a:bodyPr/>
                    <a:lstStyle/>
                    <a:p>
                      <a:pPr lvl="0" algn="l">
                        <a:defRPr sz="1800" b="0" i="0"/>
                      </a:pPr>
                      <a:r>
                        <a:rPr sz="2000" dirty="0"/>
                        <a:t>$3,348</a:t>
                      </a:r>
                      <a:endParaRPr sz="2000" b="1" i="1" dirty="0"/>
                    </a:p>
                  </a:txBody>
                  <a:tcPr marL="47625" marR="47625" marT="47625" marB="47625" horzOverflow="overflow"/>
                </a:tc>
              </a:tr>
            </a:tbl>
          </a:graphicData>
        </a:graphic>
      </p:graphicFrame>
      <p:sp>
        <p:nvSpPr>
          <p:cNvPr id="6" name="Rectangle 5"/>
          <p:cNvSpPr/>
          <p:nvPr/>
        </p:nvSpPr>
        <p:spPr>
          <a:xfrm>
            <a:off x="589472" y="1600200"/>
            <a:ext cx="8173528" cy="646331"/>
          </a:xfrm>
          <a:prstGeom prst="rect">
            <a:avLst/>
          </a:prstGeom>
        </p:spPr>
        <p:txBody>
          <a:bodyPr wrap="square">
            <a:spAutoFit/>
          </a:bodyPr>
          <a:lstStyle/>
          <a:p>
            <a:r>
              <a:rPr lang="en-US" dirty="0">
                <a:solidFill>
                  <a:srgbClr val="404040"/>
                </a:solidFill>
              </a:rPr>
              <a:t>Take a look at how three different APRs affect the total repayment amount on a $1,000 balance if only the minimum payment of $20 is paid monthly.</a:t>
            </a:r>
            <a:endParaRPr lang="en-US" dirty="0"/>
          </a:p>
        </p:txBody>
      </p:sp>
      <p:sp>
        <p:nvSpPr>
          <p:cNvPr id="3" name="TextBox 2"/>
          <p:cNvSpPr txBox="1"/>
          <p:nvPr/>
        </p:nvSpPr>
        <p:spPr>
          <a:xfrm>
            <a:off x="685800" y="5638800"/>
            <a:ext cx="2895600" cy="381000"/>
          </a:xfrm>
          <a:prstGeom prst="rect">
            <a:avLst/>
          </a:prstGeom>
          <a:noFill/>
        </p:spPr>
        <p:txBody>
          <a:bodyPr wrap="square" rtlCol="0">
            <a:spAutoFit/>
          </a:bodyPr>
          <a:lstStyle/>
          <a:p>
            <a:r>
              <a:rPr lang="en-US" dirty="0" smtClean="0">
                <a:hlinkClick r:id="rId3"/>
              </a:rPr>
              <a:t>Calculator soup</a:t>
            </a:r>
            <a:endParaRPr lang="en-US" dirty="0"/>
          </a:p>
        </p:txBody>
      </p:sp>
    </p:spTree>
    <p:extLst>
      <p:ext uri="{BB962C8B-B14F-4D97-AF65-F5344CB8AC3E}">
        <p14:creationId xmlns:p14="http://schemas.microsoft.com/office/powerpoint/2010/main" val="302440744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 your $$ - avoid these scams</a:t>
            </a:r>
            <a:endParaRPr lang="en-US" dirty="0"/>
          </a:p>
        </p:txBody>
      </p:sp>
      <p:sp>
        <p:nvSpPr>
          <p:cNvPr id="3" name="Rectangle 2"/>
          <p:cNvSpPr/>
          <p:nvPr/>
        </p:nvSpPr>
        <p:spPr>
          <a:xfrm>
            <a:off x="457200" y="1752600"/>
            <a:ext cx="8382000" cy="3970318"/>
          </a:xfrm>
          <a:prstGeom prst="rect">
            <a:avLst/>
          </a:prstGeom>
        </p:spPr>
        <p:txBody>
          <a:bodyPr wrap="square">
            <a:spAutoFit/>
          </a:bodyPr>
          <a:lstStyle/>
          <a:p>
            <a:pPr marL="285750" lvl="0" indent="-285750">
              <a:lnSpc>
                <a:spcPct val="200000"/>
              </a:lnSpc>
              <a:buFont typeface="Wingdings" panose="05000000000000000000" pitchFamily="2" charset="2"/>
              <a:buChar char="Ø"/>
              <a:defRPr>
                <a:solidFill>
                  <a:srgbClr val="000000"/>
                </a:solidFill>
              </a:defRPr>
            </a:pPr>
            <a:r>
              <a:rPr lang="en-US" dirty="0">
                <a:solidFill>
                  <a:srgbClr val="404040"/>
                </a:solidFill>
                <a:latin typeface="Trebuchet MS Bold"/>
                <a:ea typeface="Trebuchet MS Bold"/>
                <a:cs typeface="Trebuchet MS Bold"/>
                <a:sym typeface="Trebuchet MS Bold"/>
              </a:rPr>
              <a:t>Work-at-home schemes, get-rich-quick schemes</a:t>
            </a:r>
            <a:r>
              <a:rPr lang="en-US" dirty="0">
                <a:solidFill>
                  <a:srgbClr val="404040"/>
                </a:solidFill>
              </a:rPr>
              <a:t> </a:t>
            </a:r>
          </a:p>
          <a:p>
            <a:pPr marL="285750" lvl="0" indent="-285750">
              <a:lnSpc>
                <a:spcPct val="200000"/>
              </a:lnSpc>
              <a:buFont typeface="Wingdings" panose="05000000000000000000" pitchFamily="2" charset="2"/>
              <a:buChar char="Ø"/>
              <a:defRPr>
                <a:solidFill>
                  <a:srgbClr val="000000"/>
                </a:solidFill>
              </a:defRPr>
            </a:pPr>
            <a:r>
              <a:rPr lang="en-US" dirty="0">
                <a:solidFill>
                  <a:srgbClr val="404040"/>
                </a:solidFill>
                <a:latin typeface="Trebuchet MS Bold"/>
                <a:ea typeface="Trebuchet MS Bold"/>
                <a:cs typeface="Trebuchet MS Bold"/>
                <a:sym typeface="Trebuchet MS Bold"/>
              </a:rPr>
              <a:t>Phone, mail and e-mail offers</a:t>
            </a:r>
            <a:r>
              <a:rPr lang="en-US" dirty="0">
                <a:solidFill>
                  <a:srgbClr val="404040"/>
                </a:solidFill>
              </a:rPr>
              <a:t> </a:t>
            </a:r>
          </a:p>
          <a:p>
            <a:pPr marL="285750" lvl="0" indent="-285750">
              <a:lnSpc>
                <a:spcPct val="200000"/>
              </a:lnSpc>
              <a:buFont typeface="Wingdings" panose="05000000000000000000" pitchFamily="2" charset="2"/>
              <a:buChar char="Ø"/>
              <a:defRPr>
                <a:solidFill>
                  <a:srgbClr val="000000"/>
                </a:solidFill>
              </a:defRPr>
            </a:pPr>
            <a:r>
              <a:rPr lang="en-US" dirty="0">
                <a:solidFill>
                  <a:srgbClr val="404040"/>
                </a:solidFill>
                <a:latin typeface="Trebuchet MS Bold"/>
                <a:ea typeface="Trebuchet MS Bold"/>
                <a:cs typeface="Trebuchet MS Bold"/>
                <a:sym typeface="Trebuchet MS Bold"/>
              </a:rPr>
              <a:t>Phone and internet fraud</a:t>
            </a:r>
          </a:p>
          <a:p>
            <a:pPr marL="285750" lvl="0" indent="-285750">
              <a:lnSpc>
                <a:spcPct val="200000"/>
              </a:lnSpc>
              <a:buFont typeface="Wingdings" panose="05000000000000000000" pitchFamily="2" charset="2"/>
              <a:buChar char="Ø"/>
              <a:defRPr>
                <a:solidFill>
                  <a:srgbClr val="000000"/>
                </a:solidFill>
              </a:defRPr>
            </a:pPr>
            <a:r>
              <a:rPr lang="en-US" dirty="0">
                <a:solidFill>
                  <a:srgbClr val="404040"/>
                </a:solidFill>
                <a:latin typeface="Trebuchet MS Bold"/>
                <a:ea typeface="Trebuchet MS Bold"/>
                <a:cs typeface="Trebuchet MS Bold"/>
                <a:sym typeface="Trebuchet MS Bold"/>
              </a:rPr>
              <a:t>Income tax scams &amp; Advance refund loans, payday loans</a:t>
            </a:r>
            <a:r>
              <a:rPr lang="en-US" dirty="0">
                <a:solidFill>
                  <a:srgbClr val="404040"/>
                </a:solidFill>
              </a:rPr>
              <a:t> </a:t>
            </a:r>
          </a:p>
          <a:p>
            <a:pPr marL="285750" lvl="0" indent="-285750">
              <a:lnSpc>
                <a:spcPct val="200000"/>
              </a:lnSpc>
              <a:buFont typeface="Wingdings" panose="05000000000000000000" pitchFamily="2" charset="2"/>
              <a:buChar char="Ø"/>
              <a:defRPr>
                <a:solidFill>
                  <a:srgbClr val="000000"/>
                </a:solidFill>
              </a:defRPr>
            </a:pPr>
            <a:r>
              <a:rPr lang="en-US" dirty="0">
                <a:solidFill>
                  <a:srgbClr val="404040"/>
                </a:solidFill>
                <a:latin typeface="Trebuchet MS Bold"/>
                <a:ea typeface="Trebuchet MS Bold"/>
                <a:cs typeface="Trebuchet MS Bold"/>
                <a:sym typeface="Trebuchet MS Bold"/>
              </a:rPr>
              <a:t>Title loans</a:t>
            </a:r>
            <a:r>
              <a:rPr lang="en-US" dirty="0">
                <a:solidFill>
                  <a:srgbClr val="404040"/>
                </a:solidFill>
              </a:rPr>
              <a:t> </a:t>
            </a:r>
          </a:p>
          <a:p>
            <a:pPr marL="285750" lvl="0" indent="-285750">
              <a:lnSpc>
                <a:spcPct val="200000"/>
              </a:lnSpc>
              <a:buFont typeface="Wingdings" panose="05000000000000000000" pitchFamily="2" charset="2"/>
              <a:buChar char="Ø"/>
              <a:defRPr>
                <a:solidFill>
                  <a:srgbClr val="000000"/>
                </a:solidFill>
              </a:defRPr>
            </a:pPr>
            <a:r>
              <a:rPr lang="en-US" dirty="0">
                <a:solidFill>
                  <a:srgbClr val="404040"/>
                </a:solidFill>
                <a:latin typeface="Trebuchet MS Bold"/>
                <a:ea typeface="Trebuchet MS Bold"/>
                <a:cs typeface="Trebuchet MS Bold"/>
                <a:sym typeface="Trebuchet MS Bold"/>
              </a:rPr>
              <a:t>Pawnshops</a:t>
            </a:r>
            <a:r>
              <a:rPr lang="en-US" dirty="0">
                <a:solidFill>
                  <a:srgbClr val="404040"/>
                </a:solidFill>
              </a:rPr>
              <a:t>, </a:t>
            </a:r>
            <a:r>
              <a:rPr lang="en-US" dirty="0" smtClean="0">
                <a:solidFill>
                  <a:srgbClr val="404040"/>
                </a:solidFill>
              </a:rPr>
              <a:t>r</a:t>
            </a:r>
            <a:r>
              <a:rPr lang="en-US" dirty="0" smtClean="0">
                <a:solidFill>
                  <a:srgbClr val="404040"/>
                </a:solidFill>
                <a:latin typeface="Trebuchet MS Bold"/>
                <a:ea typeface="Trebuchet MS Bold"/>
                <a:cs typeface="Trebuchet MS Bold"/>
                <a:sym typeface="Trebuchet MS Bold"/>
              </a:rPr>
              <a:t>ent-to-own </a:t>
            </a:r>
            <a:r>
              <a:rPr lang="en-US" dirty="0">
                <a:solidFill>
                  <a:srgbClr val="404040"/>
                </a:solidFill>
                <a:latin typeface="Trebuchet MS Bold"/>
                <a:ea typeface="Trebuchet MS Bold"/>
                <a:cs typeface="Trebuchet MS Bold"/>
                <a:sym typeface="Trebuchet MS Bold"/>
              </a:rPr>
              <a:t>stores</a:t>
            </a:r>
            <a:r>
              <a:rPr lang="en-US" dirty="0">
                <a:solidFill>
                  <a:srgbClr val="404040"/>
                </a:solidFill>
              </a:rPr>
              <a:t> </a:t>
            </a:r>
          </a:p>
          <a:p>
            <a:pPr marL="285750" lvl="0" indent="-285750">
              <a:lnSpc>
                <a:spcPct val="200000"/>
              </a:lnSpc>
              <a:buFont typeface="Wingdings" panose="05000000000000000000" pitchFamily="2" charset="2"/>
              <a:buChar char="Ø"/>
              <a:defRPr>
                <a:solidFill>
                  <a:srgbClr val="000000"/>
                </a:solidFill>
              </a:defRPr>
            </a:pPr>
            <a:r>
              <a:rPr lang="en-US" dirty="0">
                <a:solidFill>
                  <a:srgbClr val="404040"/>
                </a:solidFill>
                <a:latin typeface="Trebuchet MS Bold"/>
                <a:ea typeface="Trebuchet MS Bold"/>
                <a:cs typeface="Trebuchet MS Bold"/>
                <a:sym typeface="Trebuchet MS Bold"/>
              </a:rPr>
              <a:t>“Cash my check” scams</a:t>
            </a:r>
            <a:endParaRPr lang="en-US" dirty="0"/>
          </a:p>
        </p:txBody>
      </p:sp>
    </p:spTree>
    <p:extLst>
      <p:ext uri="{BB962C8B-B14F-4D97-AF65-F5344CB8AC3E}">
        <p14:creationId xmlns:p14="http://schemas.microsoft.com/office/powerpoint/2010/main" val="3782712756"/>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Little Purchases</a:t>
            </a:r>
            <a:endParaRPr lang="en-US" dirty="0"/>
          </a:p>
        </p:txBody>
      </p:sp>
      <p:sp>
        <p:nvSpPr>
          <p:cNvPr id="3" name="Rectangle 2"/>
          <p:cNvSpPr/>
          <p:nvPr/>
        </p:nvSpPr>
        <p:spPr>
          <a:xfrm>
            <a:off x="914400" y="1894936"/>
            <a:ext cx="7086600" cy="1477328"/>
          </a:xfrm>
          <a:prstGeom prst="rect">
            <a:avLst/>
          </a:prstGeom>
        </p:spPr>
        <p:txBody>
          <a:bodyPr wrap="square">
            <a:spAutoFit/>
          </a:bodyPr>
          <a:lstStyle/>
          <a:p>
            <a:pPr lvl="0">
              <a:defRPr sz="1800">
                <a:solidFill>
                  <a:srgbClr val="000000"/>
                </a:solidFill>
              </a:defRPr>
            </a:pPr>
            <a:r>
              <a:rPr lang="en-US" dirty="0">
                <a:solidFill>
                  <a:srgbClr val="92D050"/>
                </a:solidFill>
                <a:latin typeface="Trebuchet MS Bold"/>
                <a:ea typeface="Trebuchet MS Bold"/>
                <a:cs typeface="Trebuchet MS Bold"/>
                <a:sym typeface="Trebuchet MS Bold"/>
              </a:rPr>
              <a:t>Cost of a Fast Food Meal for lunch = ~$5.00</a:t>
            </a:r>
          </a:p>
          <a:p>
            <a:pPr lvl="0">
              <a:defRPr sz="1800">
                <a:solidFill>
                  <a:srgbClr val="000000"/>
                </a:solidFill>
              </a:defRPr>
            </a:pPr>
            <a:endParaRPr lang="en-US" dirty="0">
              <a:solidFill>
                <a:srgbClr val="92D050"/>
              </a:solidFill>
              <a:latin typeface="Trebuchet MS Bold"/>
              <a:ea typeface="Trebuchet MS Bold"/>
              <a:cs typeface="Trebuchet MS Bold"/>
              <a:sym typeface="Trebuchet MS Bold"/>
            </a:endParaRPr>
          </a:p>
          <a:p>
            <a:pPr lvl="0">
              <a:defRPr sz="1800">
                <a:solidFill>
                  <a:srgbClr val="000000"/>
                </a:solidFill>
              </a:defRPr>
            </a:pPr>
            <a:r>
              <a:rPr lang="en-US" dirty="0">
                <a:solidFill>
                  <a:srgbClr val="92D050"/>
                </a:solidFill>
                <a:latin typeface="Trebuchet MS Bold"/>
                <a:ea typeface="Trebuchet MS Bold"/>
                <a:cs typeface="Trebuchet MS Bold"/>
                <a:sym typeface="Trebuchet MS Bold"/>
              </a:rPr>
              <a:t>Cost of (5) lunches for the work week = ~$25.00</a:t>
            </a:r>
          </a:p>
          <a:p>
            <a:pPr lvl="0">
              <a:defRPr sz="1800">
                <a:solidFill>
                  <a:srgbClr val="000000"/>
                </a:solidFill>
              </a:defRPr>
            </a:pPr>
            <a:endParaRPr lang="en-US" dirty="0">
              <a:solidFill>
                <a:srgbClr val="92D050"/>
              </a:solidFill>
              <a:latin typeface="Trebuchet MS Bold"/>
              <a:ea typeface="Trebuchet MS Bold"/>
              <a:cs typeface="Trebuchet MS Bold"/>
              <a:sym typeface="Trebuchet MS Bold"/>
            </a:endParaRPr>
          </a:p>
          <a:p>
            <a:pPr lvl="0">
              <a:defRPr sz="1800">
                <a:solidFill>
                  <a:srgbClr val="000000"/>
                </a:solidFill>
              </a:defRPr>
            </a:pPr>
            <a:r>
              <a:rPr lang="en-US" dirty="0">
                <a:solidFill>
                  <a:srgbClr val="92D050"/>
                </a:solidFill>
                <a:latin typeface="Trebuchet MS Bold"/>
                <a:ea typeface="Trebuchet MS Bold"/>
                <a:cs typeface="Trebuchet MS Bold"/>
                <a:sym typeface="Trebuchet MS Bold"/>
              </a:rPr>
              <a:t>Cost of (20) lunches for the month = ~$100.00 </a:t>
            </a:r>
          </a:p>
        </p:txBody>
      </p:sp>
      <p:sp>
        <p:nvSpPr>
          <p:cNvPr id="4" name="TextBox 3"/>
          <p:cNvSpPr txBox="1"/>
          <p:nvPr/>
        </p:nvSpPr>
        <p:spPr>
          <a:xfrm>
            <a:off x="533400" y="3657600"/>
            <a:ext cx="4572000" cy="1938992"/>
          </a:xfrm>
          <a:prstGeom prst="rect">
            <a:avLst/>
          </a:prstGeom>
          <a:noFill/>
        </p:spPr>
        <p:txBody>
          <a:bodyPr wrap="square" rtlCol="0">
            <a:spAutoFit/>
          </a:bodyPr>
          <a:lstStyle/>
          <a:p>
            <a:r>
              <a:rPr lang="en-US" sz="2400" dirty="0" smtClean="0"/>
              <a:t>What’s a better deal?</a:t>
            </a:r>
          </a:p>
          <a:p>
            <a:endParaRPr lang="en-US" sz="2400" dirty="0" smtClean="0"/>
          </a:p>
          <a:p>
            <a:r>
              <a:rPr lang="en-US" sz="2400" dirty="0" smtClean="0"/>
              <a:t>Paying a bus fare everyday?</a:t>
            </a:r>
          </a:p>
          <a:p>
            <a:endParaRPr lang="en-US" sz="2400" dirty="0" smtClean="0"/>
          </a:p>
          <a:p>
            <a:r>
              <a:rPr lang="en-US" sz="2400" dirty="0" smtClean="0"/>
              <a:t>Or buying a bus pass?</a:t>
            </a:r>
            <a:endParaRPr lang="en-US" sz="2400" dirty="0"/>
          </a:p>
        </p:txBody>
      </p:sp>
      <p:sp>
        <p:nvSpPr>
          <p:cNvPr id="5" name="TextBox 4"/>
          <p:cNvSpPr txBox="1"/>
          <p:nvPr/>
        </p:nvSpPr>
        <p:spPr>
          <a:xfrm>
            <a:off x="5105400" y="4343400"/>
            <a:ext cx="3276600" cy="369332"/>
          </a:xfrm>
          <a:prstGeom prst="rect">
            <a:avLst/>
          </a:prstGeom>
          <a:noFill/>
        </p:spPr>
        <p:txBody>
          <a:bodyPr wrap="square" rtlCol="0">
            <a:spAutoFit/>
          </a:bodyPr>
          <a:lstStyle/>
          <a:p>
            <a:r>
              <a:rPr lang="en-US" dirty="0" smtClean="0"/>
              <a:t>Bus Fare = ($1.75 x 2) x 5 x 4 = 70</a:t>
            </a:r>
            <a:endParaRPr lang="en-US" dirty="0"/>
          </a:p>
        </p:txBody>
      </p:sp>
      <p:sp>
        <p:nvSpPr>
          <p:cNvPr id="6" name="TextBox 5"/>
          <p:cNvSpPr txBox="1"/>
          <p:nvPr/>
        </p:nvSpPr>
        <p:spPr>
          <a:xfrm>
            <a:off x="4953000" y="5105400"/>
            <a:ext cx="3048000" cy="369332"/>
          </a:xfrm>
          <a:prstGeom prst="rect">
            <a:avLst/>
          </a:prstGeom>
          <a:noFill/>
        </p:spPr>
        <p:txBody>
          <a:bodyPr wrap="square" rtlCol="0">
            <a:spAutoFit/>
          </a:bodyPr>
          <a:lstStyle/>
          <a:p>
            <a:r>
              <a:rPr lang="en-US" dirty="0" smtClean="0"/>
              <a:t>31 day buss pass = $59.00</a:t>
            </a:r>
            <a:endParaRPr lang="en-US" dirty="0"/>
          </a:p>
        </p:txBody>
      </p:sp>
    </p:spTree>
    <p:extLst>
      <p:ext uri="{BB962C8B-B14F-4D97-AF65-F5344CB8AC3E}">
        <p14:creationId xmlns:p14="http://schemas.microsoft.com/office/powerpoint/2010/main" val="269494030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it up</a:t>
            </a:r>
            <a:endParaRPr lang="en-US" dirty="0"/>
          </a:p>
        </p:txBody>
      </p:sp>
      <p:sp>
        <p:nvSpPr>
          <p:cNvPr id="3" name="Rectangle 2"/>
          <p:cNvSpPr/>
          <p:nvPr/>
        </p:nvSpPr>
        <p:spPr>
          <a:xfrm>
            <a:off x="381000" y="2133600"/>
            <a:ext cx="8229600" cy="3231654"/>
          </a:xfrm>
          <a:prstGeom prst="rect">
            <a:avLst/>
          </a:prstGeom>
        </p:spPr>
        <p:txBody>
          <a:bodyPr wrap="square">
            <a:spAutoFit/>
          </a:bodyPr>
          <a:lstStyle/>
          <a:p>
            <a:pPr marL="285750" lvl="0" indent="-285750">
              <a:buFont typeface="Wingdings" panose="05000000000000000000" pitchFamily="2" charset="2"/>
              <a:buChar char="Ø"/>
              <a:defRPr>
                <a:solidFill>
                  <a:srgbClr val="000000"/>
                </a:solidFill>
              </a:defRPr>
            </a:pPr>
            <a:r>
              <a:rPr lang="en-US" dirty="0">
                <a:solidFill>
                  <a:srgbClr val="404040"/>
                </a:solidFill>
                <a:latin typeface="Trebuchet MS Bold"/>
                <a:ea typeface="Trebuchet MS Bold"/>
                <a:cs typeface="Trebuchet MS Bold"/>
                <a:sym typeface="Trebuchet MS Bold"/>
              </a:rPr>
              <a:t>Trick #1:</a:t>
            </a:r>
            <a:r>
              <a:rPr lang="en-US" dirty="0">
                <a:solidFill>
                  <a:srgbClr val="404040"/>
                </a:solidFill>
              </a:rPr>
              <a:t> Set Savings Goals!</a:t>
            </a:r>
          </a:p>
          <a:p>
            <a:pPr marL="742950" lvl="1" indent="-285750">
              <a:buFont typeface="Wingdings" panose="05000000000000000000" pitchFamily="2" charset="2"/>
              <a:buChar char="Ø"/>
              <a:defRPr>
                <a:solidFill>
                  <a:srgbClr val="000000"/>
                </a:solidFill>
              </a:defRPr>
            </a:pPr>
            <a:r>
              <a:rPr lang="en-US" sz="1600" dirty="0">
                <a:solidFill>
                  <a:srgbClr val="404040"/>
                </a:solidFill>
              </a:rPr>
              <a:t>How much should you save each month? That depends what you’re saving for.</a:t>
            </a:r>
          </a:p>
          <a:p>
            <a:pPr marL="742950" lvl="1" indent="-285750">
              <a:buFont typeface="Wingdings" panose="05000000000000000000" pitchFamily="2" charset="2"/>
              <a:buChar char="Ø"/>
              <a:defRPr>
                <a:solidFill>
                  <a:srgbClr val="000000"/>
                </a:solidFill>
              </a:defRPr>
            </a:pPr>
            <a:r>
              <a:rPr lang="en-US" sz="1600" dirty="0">
                <a:solidFill>
                  <a:srgbClr val="404040"/>
                </a:solidFill>
              </a:rPr>
              <a:t>If you saved $25 each month ($6.25 a week) , you could buy that bike in four months! And if you saved $50 each month, you could buy that bike in two months! </a:t>
            </a:r>
          </a:p>
          <a:p>
            <a:pPr marL="742950" lvl="1" indent="-285750">
              <a:buFont typeface="Wingdings" panose="05000000000000000000" pitchFamily="2" charset="2"/>
              <a:buChar char="Ø"/>
              <a:defRPr>
                <a:solidFill>
                  <a:srgbClr val="000000"/>
                </a:solidFill>
              </a:defRPr>
            </a:pPr>
            <a:endParaRPr lang="en-US" sz="1600" dirty="0">
              <a:solidFill>
                <a:srgbClr val="404040"/>
              </a:solidFill>
            </a:endParaRPr>
          </a:p>
          <a:p>
            <a:pPr marL="285750" lvl="0" indent="-285750">
              <a:buFont typeface="Wingdings" panose="05000000000000000000" pitchFamily="2" charset="2"/>
              <a:buChar char="Ø"/>
              <a:defRPr>
                <a:solidFill>
                  <a:srgbClr val="000000"/>
                </a:solidFill>
              </a:defRPr>
            </a:pPr>
            <a:r>
              <a:rPr lang="en-US" dirty="0">
                <a:solidFill>
                  <a:srgbClr val="404040"/>
                </a:solidFill>
                <a:latin typeface="Trebuchet MS Bold"/>
                <a:ea typeface="Trebuchet MS Bold"/>
                <a:cs typeface="Trebuchet MS Bold"/>
                <a:sym typeface="Trebuchet MS Bold"/>
              </a:rPr>
              <a:t>Trick #2:</a:t>
            </a:r>
            <a:r>
              <a:rPr lang="en-US" dirty="0">
                <a:solidFill>
                  <a:srgbClr val="404040"/>
                </a:solidFill>
              </a:rPr>
              <a:t> Save First, Not Last!</a:t>
            </a:r>
          </a:p>
          <a:p>
            <a:pPr marL="742950" lvl="1" indent="-285750">
              <a:buFont typeface="Wingdings" panose="05000000000000000000" pitchFamily="2" charset="2"/>
              <a:buChar char="Ø"/>
              <a:defRPr>
                <a:solidFill>
                  <a:srgbClr val="000000"/>
                </a:solidFill>
              </a:defRPr>
            </a:pPr>
            <a:r>
              <a:rPr lang="en-US" sz="1600" dirty="0">
                <a:solidFill>
                  <a:srgbClr val="404040"/>
                </a:solidFill>
              </a:rPr>
              <a:t>What’s the FIRST thing you do when you get paid? You divide your money and put it in your SEPARATE ACCOUNTS. </a:t>
            </a:r>
          </a:p>
          <a:p>
            <a:pPr marL="1200150" lvl="2" indent="-285750">
              <a:buFont typeface="Wingdings" panose="05000000000000000000" pitchFamily="2" charset="2"/>
              <a:buChar char="Ø"/>
              <a:defRPr>
                <a:solidFill>
                  <a:srgbClr val="000000"/>
                </a:solidFill>
              </a:defRPr>
            </a:pPr>
            <a:r>
              <a:rPr lang="en-US" sz="1400" dirty="0">
                <a:solidFill>
                  <a:srgbClr val="404040"/>
                </a:solidFill>
              </a:rPr>
              <a:t>If you want that bike, you have to be sure that money goes into the SAVE bank FIRST. </a:t>
            </a:r>
          </a:p>
          <a:p>
            <a:pPr marL="742950" lvl="1" indent="-285750">
              <a:buFont typeface="Wingdings" panose="05000000000000000000" pitchFamily="2" charset="2"/>
              <a:buChar char="Ø"/>
              <a:defRPr>
                <a:solidFill>
                  <a:srgbClr val="000000"/>
                </a:solidFill>
              </a:defRPr>
            </a:pPr>
            <a:r>
              <a:rPr lang="en-US" sz="1600" dirty="0">
                <a:solidFill>
                  <a:srgbClr val="404040"/>
                </a:solidFill>
              </a:rPr>
              <a:t>THIS IS A BIG RULE about money. YOU CAN SPEND IT ONLY ONCE. </a:t>
            </a:r>
          </a:p>
          <a:p>
            <a:pPr marL="1200150" lvl="2" indent="-285750">
              <a:buFont typeface="Wingdings" panose="05000000000000000000" pitchFamily="2" charset="2"/>
              <a:buChar char="Ø"/>
              <a:defRPr>
                <a:solidFill>
                  <a:srgbClr val="000000"/>
                </a:solidFill>
              </a:defRPr>
            </a:pPr>
            <a:r>
              <a:rPr lang="en-US" sz="1400" dirty="0">
                <a:solidFill>
                  <a:srgbClr val="404040"/>
                </a:solidFill>
              </a:rPr>
              <a:t>Let’s say you use your SPEND money go to a movie. You have all of your allowance in your pocket, and you spend $5.50 of your SAVE money on pizza and soda. That money is gone. You can’t use it for your bike. Your dream of a bike just got farther away.</a:t>
            </a:r>
          </a:p>
        </p:txBody>
      </p:sp>
      <p:pic>
        <p:nvPicPr>
          <p:cNvPr id="2050" name="Picture 2" descr="C:\Users\xiongude\AppData\Local\Microsoft\Windows\Temporary Internet Files\Content.IE5\BZBW773K\keep-calm-and-save-money-255-241x3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36505"/>
            <a:ext cx="1524000" cy="189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33961"/>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your piggy bank</a:t>
            </a:r>
            <a:endParaRPr lang="en-US" dirty="0"/>
          </a:p>
        </p:txBody>
      </p:sp>
      <p:sp>
        <p:nvSpPr>
          <p:cNvPr id="3" name="Rectangle 2"/>
          <p:cNvSpPr/>
          <p:nvPr/>
        </p:nvSpPr>
        <p:spPr>
          <a:xfrm>
            <a:off x="609600" y="2209800"/>
            <a:ext cx="7848600" cy="2308324"/>
          </a:xfrm>
          <a:prstGeom prst="rect">
            <a:avLst/>
          </a:prstGeom>
        </p:spPr>
        <p:txBody>
          <a:bodyPr wrap="square">
            <a:spAutoFit/>
          </a:bodyPr>
          <a:lstStyle/>
          <a:p>
            <a:pPr lvl="0">
              <a:defRPr>
                <a:solidFill>
                  <a:srgbClr val="000000"/>
                </a:solidFill>
              </a:defRPr>
            </a:pPr>
            <a:r>
              <a:rPr lang="en-US" sz="3600" dirty="0">
                <a:solidFill>
                  <a:srgbClr val="404040"/>
                </a:solidFill>
              </a:rPr>
              <a:t>Knowing what you know now, write down 1 (or more) changes you might make that will put more money into your piggy </a:t>
            </a:r>
            <a:r>
              <a:rPr lang="en-US" sz="3600" dirty="0" smtClean="0">
                <a:solidFill>
                  <a:srgbClr val="404040"/>
                </a:solidFill>
              </a:rPr>
              <a:t>bank</a:t>
            </a:r>
            <a:endParaRPr lang="en-US" sz="3600" dirty="0">
              <a:solidFill>
                <a:srgbClr val="404040"/>
              </a:solidFill>
            </a:endParaRPr>
          </a:p>
        </p:txBody>
      </p:sp>
      <p:pic>
        <p:nvPicPr>
          <p:cNvPr id="1027" name="Picture 3" descr="C:\Users\xiongude\AppData\Local\Microsoft\Windows\Temporary Internet Files\Content.IE5\VTSZ00XE\piggy_bank__by_star_aurora[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22" b="94234" l="3500" r="99667">
                        <a14:foregroundMark x1="41833" y1="39459" x2="43000" y2="42523"/>
                        <a14:foregroundMark x1="39000" y1="31351" x2="42167" y2="31532"/>
                        <a14:foregroundMark x1="19333" y1="32252" x2="20000" y2="30991"/>
                        <a14:foregroundMark x1="78667" y1="17477" x2="80333" y2="16577"/>
                        <a14:foregroundMark x1="82500" y1="17117" x2="80833" y2="21081"/>
                        <a14:foregroundMark x1="86667" y1="11351" x2="91833" y2="14955"/>
                      </a14:backgroundRemoval>
                    </a14:imgEffect>
                  </a14:imgLayer>
                </a14:imgProps>
              </a:ext>
              <a:ext uri="{28A0092B-C50C-407E-A947-70E740481C1C}">
                <a14:useLocalDpi xmlns:a14="http://schemas.microsoft.com/office/drawing/2010/main" val="0"/>
              </a:ext>
            </a:extLst>
          </a:blip>
          <a:srcRect/>
          <a:stretch>
            <a:fillRect/>
          </a:stretch>
        </p:blipFill>
        <p:spPr bwMode="auto">
          <a:xfrm>
            <a:off x="5105400" y="4114800"/>
            <a:ext cx="2819400" cy="260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06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Box 2"/>
          <p:cNvSpPr txBox="1"/>
          <p:nvPr/>
        </p:nvSpPr>
        <p:spPr>
          <a:xfrm>
            <a:off x="533400" y="1752600"/>
            <a:ext cx="8229600" cy="1477328"/>
          </a:xfrm>
          <a:prstGeom prst="rect">
            <a:avLst/>
          </a:prstGeom>
          <a:noFill/>
        </p:spPr>
        <p:txBody>
          <a:bodyPr wrap="square" rtlCol="0">
            <a:spAutoFit/>
          </a:bodyPr>
          <a:lstStyle/>
          <a:p>
            <a:r>
              <a:rPr lang="en-US" dirty="0">
                <a:hlinkClick r:id="rId3"/>
              </a:rPr>
              <a:t>http://mint.com</a:t>
            </a:r>
            <a:endParaRPr lang="en-US" dirty="0"/>
          </a:p>
          <a:p>
            <a:pPr lvl="0">
              <a:defRPr>
                <a:solidFill>
                  <a:srgbClr val="000000"/>
                </a:solidFill>
              </a:defRPr>
            </a:pPr>
            <a:r>
              <a:rPr lang="en-US" dirty="0">
                <a:hlinkClick r:id="rId4"/>
              </a:rPr>
              <a:t>http://www.bettermoneyhabits.com/</a:t>
            </a:r>
            <a:endParaRPr lang="en-US" dirty="0"/>
          </a:p>
          <a:p>
            <a:pPr lvl="0">
              <a:defRPr>
                <a:solidFill>
                  <a:srgbClr val="000000"/>
                </a:solidFill>
              </a:defRPr>
            </a:pPr>
            <a:r>
              <a:rPr lang="en-US" dirty="0">
                <a:hlinkClick r:id="rId5"/>
              </a:rPr>
              <a:t>http://www.interest.com/</a:t>
            </a:r>
            <a:endParaRPr lang="en-US" dirty="0"/>
          </a:p>
          <a:p>
            <a:pPr lvl="0">
              <a:defRPr>
                <a:solidFill>
                  <a:srgbClr val="000000"/>
                </a:solidFill>
              </a:defRPr>
            </a:pPr>
            <a:r>
              <a:rPr lang="en-US" dirty="0">
                <a:hlinkClick r:id="rId6"/>
              </a:rPr>
              <a:t>http://www.accountabilitymn.org</a:t>
            </a:r>
            <a:endParaRPr lang="en-US" dirty="0"/>
          </a:p>
          <a:p>
            <a:endParaRPr lang="en-US" dirty="0"/>
          </a:p>
        </p:txBody>
      </p:sp>
    </p:spTree>
    <p:extLst>
      <p:ext uri="{BB962C8B-B14F-4D97-AF65-F5344CB8AC3E}">
        <p14:creationId xmlns:p14="http://schemas.microsoft.com/office/powerpoint/2010/main" val="153141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xiongude\AppData\Local\Microsoft\Windows\Temporary Internet Files\Content.IE5\B6RDG3NG\money-4[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28600" y="-228600"/>
            <a:ext cx="2209800" cy="19916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smtClean="0">
                <a:latin typeface="Arial Black" panose="020B0A04020102020204" pitchFamily="34" charset="0"/>
              </a:rPr>
              <a:t>Important Terms to Remember</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To take out money from your account</a:t>
            </a:r>
          </a:p>
          <a:p>
            <a:r>
              <a:rPr lang="en-US" dirty="0" smtClean="0"/>
              <a:t>To put money in your account</a:t>
            </a:r>
          </a:p>
          <a:p>
            <a:r>
              <a:rPr lang="en-US" dirty="0" smtClean="0"/>
              <a:t>How much money you have in your account, or how much you owe a third party.</a:t>
            </a:r>
          </a:p>
          <a:p>
            <a:r>
              <a:rPr lang="en-US" dirty="0" smtClean="0"/>
              <a:t>A number that determines your financial credibility. </a:t>
            </a:r>
          </a:p>
          <a:p>
            <a:r>
              <a:rPr lang="en-US" dirty="0" smtClean="0"/>
              <a:t>Borrow money now. Pay later. Usually with interest.</a:t>
            </a:r>
          </a:p>
          <a:p>
            <a:r>
              <a:rPr lang="en-US" dirty="0" smtClean="0"/>
              <a:t>your balance history. It displays all the withdraws/deposit you made with your account.</a:t>
            </a:r>
          </a:p>
          <a:p>
            <a:endParaRPr lang="en-US" dirty="0"/>
          </a:p>
        </p:txBody>
      </p:sp>
      <p:sp>
        <p:nvSpPr>
          <p:cNvPr id="4" name="TextBox 3"/>
          <p:cNvSpPr txBox="1"/>
          <p:nvPr/>
        </p:nvSpPr>
        <p:spPr>
          <a:xfrm>
            <a:off x="6733276" y="1501455"/>
            <a:ext cx="1828800" cy="523220"/>
          </a:xfrm>
          <a:prstGeom prst="rect">
            <a:avLst/>
          </a:prstGeom>
          <a:noFill/>
        </p:spPr>
        <p:txBody>
          <a:bodyPr wrap="square" rtlCol="0">
            <a:spAutoFit/>
          </a:bodyPr>
          <a:lstStyle/>
          <a:p>
            <a:r>
              <a:rPr lang="en-US" sz="2800" dirty="0" smtClean="0">
                <a:solidFill>
                  <a:schemeClr val="accent3"/>
                </a:solidFill>
                <a:latin typeface="Berlin Sans FB Demi" panose="020E0802020502020306" pitchFamily="34" charset="0"/>
              </a:rPr>
              <a:t>Withdraw</a:t>
            </a:r>
            <a:endParaRPr lang="en-US" sz="2800" dirty="0">
              <a:solidFill>
                <a:schemeClr val="accent3"/>
              </a:solidFill>
              <a:latin typeface="Berlin Sans FB Demi" panose="020E0802020502020306" pitchFamily="34" charset="0"/>
            </a:endParaRPr>
          </a:p>
        </p:txBody>
      </p:sp>
      <p:sp>
        <p:nvSpPr>
          <p:cNvPr id="5" name="TextBox 4"/>
          <p:cNvSpPr txBox="1"/>
          <p:nvPr/>
        </p:nvSpPr>
        <p:spPr>
          <a:xfrm>
            <a:off x="5685526" y="1975131"/>
            <a:ext cx="2095500" cy="523220"/>
          </a:xfrm>
          <a:prstGeom prst="rect">
            <a:avLst/>
          </a:prstGeom>
          <a:noFill/>
        </p:spPr>
        <p:txBody>
          <a:bodyPr wrap="square" rtlCol="0">
            <a:spAutoFit/>
          </a:bodyPr>
          <a:lstStyle/>
          <a:p>
            <a:r>
              <a:rPr lang="en-US" sz="2800" dirty="0" smtClean="0">
                <a:solidFill>
                  <a:schemeClr val="accent3"/>
                </a:solidFill>
                <a:latin typeface="Berlin Sans FB Demi" panose="020E0802020502020306" pitchFamily="34" charset="0"/>
              </a:rPr>
              <a:t>Deposit</a:t>
            </a:r>
            <a:endParaRPr lang="en-US" sz="2800" dirty="0">
              <a:solidFill>
                <a:schemeClr val="accent3"/>
              </a:solidFill>
              <a:latin typeface="Berlin Sans FB Demi" panose="020E0802020502020306" pitchFamily="34" charset="0"/>
            </a:endParaRPr>
          </a:p>
        </p:txBody>
      </p:sp>
      <p:sp>
        <p:nvSpPr>
          <p:cNvPr id="6" name="TextBox 5"/>
          <p:cNvSpPr txBox="1"/>
          <p:nvPr/>
        </p:nvSpPr>
        <p:spPr>
          <a:xfrm>
            <a:off x="6096000" y="2819400"/>
            <a:ext cx="2438400" cy="523220"/>
          </a:xfrm>
          <a:prstGeom prst="rect">
            <a:avLst/>
          </a:prstGeom>
          <a:noFill/>
        </p:spPr>
        <p:txBody>
          <a:bodyPr wrap="square" rtlCol="0">
            <a:spAutoFit/>
          </a:bodyPr>
          <a:lstStyle/>
          <a:p>
            <a:r>
              <a:rPr lang="en-US" sz="2800" dirty="0" smtClean="0">
                <a:solidFill>
                  <a:schemeClr val="accent3"/>
                </a:solidFill>
                <a:latin typeface="Berlin Sans FB Demi" panose="020E0802020502020306" pitchFamily="34" charset="0"/>
              </a:rPr>
              <a:t>Balance</a:t>
            </a:r>
            <a:endParaRPr lang="en-US" sz="2800" dirty="0">
              <a:solidFill>
                <a:schemeClr val="accent3"/>
              </a:solidFill>
              <a:latin typeface="Berlin Sans FB Demi" panose="020E0802020502020306" pitchFamily="34" charset="0"/>
            </a:endParaRPr>
          </a:p>
        </p:txBody>
      </p:sp>
      <p:sp>
        <p:nvSpPr>
          <p:cNvPr id="7" name="TextBox 6"/>
          <p:cNvSpPr txBox="1"/>
          <p:nvPr/>
        </p:nvSpPr>
        <p:spPr>
          <a:xfrm>
            <a:off x="3048000" y="3657600"/>
            <a:ext cx="3048000" cy="523220"/>
          </a:xfrm>
          <a:prstGeom prst="rect">
            <a:avLst/>
          </a:prstGeom>
          <a:noFill/>
        </p:spPr>
        <p:txBody>
          <a:bodyPr wrap="square" rtlCol="0">
            <a:spAutoFit/>
          </a:bodyPr>
          <a:lstStyle/>
          <a:p>
            <a:r>
              <a:rPr lang="en-US" sz="2800" dirty="0" smtClean="0">
                <a:solidFill>
                  <a:schemeClr val="accent3"/>
                </a:solidFill>
                <a:latin typeface="Berlin Sans FB Demi" panose="020E0802020502020306" pitchFamily="34" charset="0"/>
              </a:rPr>
              <a:t>Credit Score</a:t>
            </a:r>
            <a:endParaRPr lang="en-US" sz="2800" dirty="0">
              <a:solidFill>
                <a:schemeClr val="accent3"/>
              </a:solidFill>
              <a:latin typeface="Berlin Sans FB Demi" panose="020E0802020502020306" pitchFamily="34" charset="0"/>
            </a:endParaRPr>
          </a:p>
        </p:txBody>
      </p:sp>
      <p:sp>
        <p:nvSpPr>
          <p:cNvPr id="8" name="TextBox 7"/>
          <p:cNvSpPr txBox="1"/>
          <p:nvPr/>
        </p:nvSpPr>
        <p:spPr>
          <a:xfrm>
            <a:off x="2362200" y="4495800"/>
            <a:ext cx="2895600" cy="523220"/>
          </a:xfrm>
          <a:prstGeom prst="rect">
            <a:avLst/>
          </a:prstGeom>
          <a:noFill/>
        </p:spPr>
        <p:txBody>
          <a:bodyPr wrap="square" rtlCol="0">
            <a:spAutoFit/>
          </a:bodyPr>
          <a:lstStyle/>
          <a:p>
            <a:r>
              <a:rPr lang="en-US" sz="2800" dirty="0" smtClean="0">
                <a:solidFill>
                  <a:schemeClr val="accent3"/>
                </a:solidFill>
                <a:latin typeface="Berlin Sans FB Demi" panose="020E0802020502020306" pitchFamily="34" charset="0"/>
              </a:rPr>
              <a:t>Loan</a:t>
            </a:r>
            <a:endParaRPr lang="en-US" dirty="0">
              <a:solidFill>
                <a:schemeClr val="accent3"/>
              </a:solidFill>
              <a:latin typeface="Berlin Sans FB Demi" panose="020E0802020502020306" pitchFamily="34" charset="0"/>
            </a:endParaRPr>
          </a:p>
        </p:txBody>
      </p:sp>
      <p:sp>
        <p:nvSpPr>
          <p:cNvPr id="9" name="TextBox 8"/>
          <p:cNvSpPr txBox="1"/>
          <p:nvPr/>
        </p:nvSpPr>
        <p:spPr>
          <a:xfrm>
            <a:off x="3886200" y="5715000"/>
            <a:ext cx="3200400" cy="523220"/>
          </a:xfrm>
          <a:prstGeom prst="rect">
            <a:avLst/>
          </a:prstGeom>
          <a:noFill/>
        </p:spPr>
        <p:txBody>
          <a:bodyPr wrap="square" rtlCol="0">
            <a:spAutoFit/>
          </a:bodyPr>
          <a:lstStyle/>
          <a:p>
            <a:r>
              <a:rPr lang="en-US" sz="2800" b="1" dirty="0" smtClean="0">
                <a:solidFill>
                  <a:schemeClr val="accent3"/>
                </a:solidFill>
                <a:latin typeface="Berlin Sans FB Demi" panose="020E0802020502020306" pitchFamily="34" charset="0"/>
              </a:rPr>
              <a:t>Bank Statement</a:t>
            </a:r>
            <a:endParaRPr lang="en-US" sz="2800" b="1" dirty="0">
              <a:solidFill>
                <a:schemeClr val="accent3"/>
              </a:solidFill>
              <a:latin typeface="Berlin Sans FB Demi" panose="020E0802020502020306" pitchFamily="34" charset="0"/>
            </a:endParaRPr>
          </a:p>
        </p:txBody>
      </p:sp>
    </p:spTree>
    <p:extLst>
      <p:ext uri="{BB962C8B-B14F-4D97-AF65-F5344CB8AC3E}">
        <p14:creationId xmlns:p14="http://schemas.microsoft.com/office/powerpoint/2010/main" val="35697491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horizont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14563109"/>
              </p:ext>
            </p:extLst>
          </p:nvPr>
        </p:nvGraphicFramePr>
        <p:xfrm>
          <a:off x="304800" y="457201"/>
          <a:ext cx="8229600" cy="5976680"/>
        </p:xfrm>
        <a:graphic>
          <a:graphicData uri="http://schemas.openxmlformats.org/drawingml/2006/table">
            <a:tbl>
              <a:tblPr firstRow="1" bandRow="1">
                <a:tableStyleId>{F5AB1C69-6EDB-4FF4-983F-18BD219EF322}</a:tableStyleId>
              </a:tblPr>
              <a:tblGrid>
                <a:gridCol w="4114800"/>
                <a:gridCol w="4114800"/>
              </a:tblGrid>
              <a:tr h="732685">
                <a:tc>
                  <a:txBody>
                    <a:bodyPr/>
                    <a:lstStyle/>
                    <a:p>
                      <a:pPr algn="ctr"/>
                      <a:r>
                        <a:rPr lang="en-US" sz="3200" dirty="0" smtClean="0">
                          <a:latin typeface="Baskerville Old Face" panose="02020602080505020303" pitchFamily="18" charset="0"/>
                        </a:rPr>
                        <a:t>Credit</a:t>
                      </a:r>
                      <a:r>
                        <a:rPr lang="en-US" sz="3200" baseline="0" dirty="0" smtClean="0">
                          <a:latin typeface="Baskerville Old Face" panose="02020602080505020303" pitchFamily="18" charset="0"/>
                        </a:rPr>
                        <a:t> Union</a:t>
                      </a:r>
                      <a:endParaRPr lang="en-US" sz="3200" dirty="0">
                        <a:latin typeface="Baskerville Old Face" panose="02020602080505020303" pitchFamily="18" charset="0"/>
                      </a:endParaRPr>
                    </a:p>
                  </a:txBody>
                  <a:tcPr/>
                </a:tc>
                <a:tc>
                  <a:txBody>
                    <a:bodyPr/>
                    <a:lstStyle/>
                    <a:p>
                      <a:pPr algn="ctr"/>
                      <a:r>
                        <a:rPr lang="en-US" sz="3200" dirty="0" smtClean="0">
                          <a:latin typeface="Baskerville Old Face" panose="02020602080505020303" pitchFamily="18" charset="0"/>
                        </a:rPr>
                        <a:t>For Profit</a:t>
                      </a:r>
                      <a:endParaRPr lang="en-US" sz="3200" dirty="0">
                        <a:latin typeface="Baskerville Old Face" panose="02020602080505020303" pitchFamily="18" charset="0"/>
                      </a:endParaRPr>
                    </a:p>
                  </a:txBody>
                  <a:tcPr/>
                </a:tc>
              </a:tr>
              <a:tr h="1022489">
                <a:tc>
                  <a:txBody>
                    <a:bodyPr/>
                    <a:lstStyle/>
                    <a:p>
                      <a:r>
                        <a:rPr lang="en-US" sz="1600" b="1" dirty="0" smtClean="0"/>
                        <a:t>Examples:</a:t>
                      </a:r>
                      <a:r>
                        <a:rPr lang="en-US" sz="1600" b="1" baseline="0" dirty="0" smtClean="0"/>
                        <a:t> </a:t>
                      </a:r>
                      <a:r>
                        <a:rPr lang="en-US" sz="1600" baseline="0" dirty="0" err="1" smtClean="0"/>
                        <a:t>Hiway</a:t>
                      </a:r>
                      <a:r>
                        <a:rPr lang="en-US" sz="1600" baseline="0" dirty="0" smtClean="0"/>
                        <a:t> Federal Credit Union, Wings Financial</a:t>
                      </a:r>
                      <a:endParaRPr lang="en-US" sz="1600" dirty="0"/>
                    </a:p>
                  </a:txBody>
                  <a:tcPr/>
                </a:tc>
                <a:tc>
                  <a:txBody>
                    <a:bodyPr/>
                    <a:lstStyle/>
                    <a:p>
                      <a:r>
                        <a:rPr lang="en-US" sz="1600" b="1" dirty="0" smtClean="0"/>
                        <a:t>Examples:</a:t>
                      </a:r>
                      <a:r>
                        <a:rPr lang="en-US" sz="1600" b="1" baseline="0" dirty="0" smtClean="0"/>
                        <a:t> </a:t>
                      </a:r>
                      <a:r>
                        <a:rPr lang="en-US" sz="1600" baseline="0" dirty="0" smtClean="0"/>
                        <a:t>Wells Fargo, US Bank, Chase</a:t>
                      </a:r>
                      <a:endParaRPr lang="en-US" sz="1600" dirty="0"/>
                    </a:p>
                  </a:txBody>
                  <a:tcPr/>
                </a:tc>
              </a:tr>
              <a:tr h="988025">
                <a:tc>
                  <a:txBody>
                    <a:bodyPr/>
                    <a:lstStyle/>
                    <a:p>
                      <a:r>
                        <a:rPr lang="en-US" sz="1600" b="1" dirty="0" smtClean="0"/>
                        <a:t>Services:</a:t>
                      </a:r>
                      <a:r>
                        <a:rPr lang="en-US" sz="1600" dirty="0" smtClean="0"/>
                        <a:t> Savings</a:t>
                      </a:r>
                      <a:r>
                        <a:rPr lang="en-US" sz="1600" baseline="0" dirty="0" smtClean="0"/>
                        <a:t> and checking accounts, loans, mortgages, internet home banking, and more.</a:t>
                      </a:r>
                      <a:endParaRPr lang="en-US" sz="1600" dirty="0"/>
                    </a:p>
                  </a:txBody>
                  <a:tcPr/>
                </a:tc>
                <a:tc>
                  <a:txBody>
                    <a:bodyPr/>
                    <a:lstStyle/>
                    <a:p>
                      <a:r>
                        <a:rPr lang="en-US" sz="1600" b="1" dirty="0" smtClean="0"/>
                        <a:t>Services: </a:t>
                      </a:r>
                      <a:r>
                        <a:rPr lang="en-US" sz="1600" dirty="0" smtClean="0"/>
                        <a:t>Savings and checking accounts, loans, mortgages,</a:t>
                      </a:r>
                      <a:r>
                        <a:rPr lang="en-US" sz="1600" baseline="0" dirty="0" smtClean="0"/>
                        <a:t> internet home banking and more.</a:t>
                      </a:r>
                      <a:endParaRPr lang="en-US" sz="1600" dirty="0"/>
                    </a:p>
                  </a:txBody>
                  <a:tcPr/>
                </a:tc>
              </a:tr>
              <a:tr h="946316">
                <a:tc>
                  <a:txBody>
                    <a:bodyPr/>
                    <a:lstStyle/>
                    <a:p>
                      <a:r>
                        <a:rPr lang="en-US" sz="1600" b="1" dirty="0" smtClean="0"/>
                        <a:t>Membership:</a:t>
                      </a:r>
                      <a:r>
                        <a:rPr lang="en-US" sz="1600" b="1" baseline="0" dirty="0" smtClean="0"/>
                        <a:t> </a:t>
                      </a:r>
                      <a:r>
                        <a:rPr lang="en-US" sz="1600" baseline="0" dirty="0" smtClean="0"/>
                        <a:t>Usually based on family, geographic location,  membership in another group.</a:t>
                      </a:r>
                      <a:endParaRPr lang="en-US" sz="1600" dirty="0"/>
                    </a:p>
                  </a:txBody>
                  <a:tcPr/>
                </a:tc>
                <a:tc>
                  <a:txBody>
                    <a:bodyPr/>
                    <a:lstStyle/>
                    <a:p>
                      <a:r>
                        <a:rPr lang="en-US" sz="1600" b="1" dirty="0" smtClean="0"/>
                        <a:t>Membership:</a:t>
                      </a:r>
                      <a:r>
                        <a:rPr lang="en-US" sz="1600" dirty="0" smtClean="0"/>
                        <a:t> Open</a:t>
                      </a:r>
                      <a:r>
                        <a:rPr lang="en-US" sz="1600" baseline="0" dirty="0" smtClean="0"/>
                        <a:t> to anyone</a:t>
                      </a:r>
                      <a:endParaRPr lang="en-US" sz="1600" dirty="0"/>
                    </a:p>
                  </a:txBody>
                  <a:tcPr/>
                </a:tc>
              </a:tr>
              <a:tr h="1226706">
                <a:tc>
                  <a:txBody>
                    <a:bodyPr/>
                    <a:lstStyle/>
                    <a:p>
                      <a:r>
                        <a:rPr lang="en-US" sz="1600" b="1" dirty="0" smtClean="0"/>
                        <a:t>Pros: </a:t>
                      </a:r>
                      <a:r>
                        <a:rPr lang="en-US" sz="1600" dirty="0" smtClean="0"/>
                        <a:t>Members</a:t>
                      </a:r>
                      <a:r>
                        <a:rPr lang="en-US" sz="1600" baseline="0" dirty="0" smtClean="0"/>
                        <a:t> can vote and run for board. May have higher saving rates and lower loan rates. </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Pros: </a:t>
                      </a:r>
                      <a:r>
                        <a:rPr lang="en-US" sz="1600" dirty="0" smtClean="0"/>
                        <a:t>Tends to have more</a:t>
                      </a:r>
                      <a:r>
                        <a:rPr lang="en-US" sz="1600" baseline="0" dirty="0" smtClean="0"/>
                        <a:t> products and services. ATM’s tend to be more accessible. Tends to have better credit card incentives and rewards. Does not have to be in affiliation with anything to join.</a:t>
                      </a:r>
                      <a:endParaRPr lang="en-US" sz="1600" dirty="0" smtClean="0"/>
                    </a:p>
                    <a:p>
                      <a:endParaRPr lang="en-US" sz="1600" dirty="0"/>
                    </a:p>
                  </a:txBody>
                  <a:tcPr/>
                </a:tc>
              </a:tr>
              <a:tr h="732685">
                <a:tc>
                  <a:txBody>
                    <a:bodyPr/>
                    <a:lstStyle/>
                    <a:p>
                      <a:r>
                        <a:rPr lang="en-US" sz="1600" b="1" dirty="0" smtClean="0"/>
                        <a:t>Cons: </a:t>
                      </a:r>
                      <a:r>
                        <a:rPr lang="en-US" sz="1600" b="0" dirty="0" smtClean="0"/>
                        <a:t>ATM’s are l</a:t>
                      </a:r>
                      <a:r>
                        <a:rPr lang="en-US" sz="1600" dirty="0" smtClean="0"/>
                        <a:t>ess accessible. Less</a:t>
                      </a:r>
                      <a:r>
                        <a:rPr lang="en-US" sz="1600" baseline="0" dirty="0" smtClean="0"/>
                        <a:t> products. Need an affiliation in order to join.</a:t>
                      </a:r>
                      <a:endParaRPr lang="en-US" sz="1600" dirty="0"/>
                    </a:p>
                  </a:txBody>
                  <a:tcPr/>
                </a:tc>
                <a:tc>
                  <a:txBody>
                    <a:bodyPr/>
                    <a:lstStyle/>
                    <a:p>
                      <a:r>
                        <a:rPr lang="en-US" sz="1600" b="1" dirty="0" smtClean="0"/>
                        <a:t>Cons: </a:t>
                      </a:r>
                      <a:r>
                        <a:rPr lang="en-US" sz="1600" dirty="0" smtClean="0"/>
                        <a:t>Tends to</a:t>
                      </a:r>
                      <a:r>
                        <a:rPr lang="en-US" sz="1600" baseline="0" dirty="0" smtClean="0"/>
                        <a:t> have more fees</a:t>
                      </a:r>
                      <a:endParaRPr lang="en-US" sz="1600" dirty="0"/>
                    </a:p>
                  </a:txBody>
                  <a:tcPr/>
                </a:tc>
              </a:tr>
            </a:tbl>
          </a:graphicData>
        </a:graphic>
      </p:graphicFrame>
      <p:pic>
        <p:nvPicPr>
          <p:cNvPr id="1026" name="Picture 2" descr="C:\Users\xiongude\AppData\Local\Microsoft\Windows\Temporary Internet Files\Content.IE5\BZBW773K\Map_symbol_museum_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9356">
            <a:off x="7342965" y="143622"/>
            <a:ext cx="1093382" cy="10933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xiongude\AppData\Local\Microsoft\Windows\Temporary Internet Files\Content.IE5\8AG0YB17\thumb-Abstract-people-66.6-10973[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38982">
            <a:off x="248292" y="356902"/>
            <a:ext cx="1032066" cy="70696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xiongude\AppData\Local\Microsoft\Windows\Temporary Internet Files\Content.IE5\8AG0YB17\V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6125" y="530558"/>
            <a:ext cx="1013756" cy="56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279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1+#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8457955"/>
              </p:ext>
            </p:extLst>
          </p:nvPr>
        </p:nvGraphicFramePr>
        <p:xfrm>
          <a:off x="228600" y="685800"/>
          <a:ext cx="8458200" cy="6201272"/>
        </p:xfrm>
        <a:graphic>
          <a:graphicData uri="http://schemas.openxmlformats.org/drawingml/2006/table">
            <a:tbl>
              <a:tblPr firstRow="1" bandRow="1">
                <a:tableStyleId>{93296810-A885-4BE3-A3E7-6D5BEEA58F35}</a:tableStyleId>
              </a:tblPr>
              <a:tblGrid>
                <a:gridCol w="4229100"/>
                <a:gridCol w="4229100"/>
              </a:tblGrid>
              <a:tr h="1354015">
                <a:tc>
                  <a:txBody>
                    <a:bodyPr/>
                    <a:lstStyle/>
                    <a:p>
                      <a:r>
                        <a:rPr lang="en-US" sz="4400" dirty="0" smtClean="0"/>
                        <a:t>Credit </a:t>
                      </a:r>
                      <a:endParaRPr lang="en-US" sz="4400" dirty="0"/>
                    </a:p>
                  </a:txBody>
                  <a:tcPr/>
                </a:tc>
                <a:tc>
                  <a:txBody>
                    <a:bodyPr/>
                    <a:lstStyle/>
                    <a:p>
                      <a:r>
                        <a:rPr lang="en-US" dirty="0" smtClean="0"/>
                        <a:t>                                                  </a:t>
                      </a:r>
                      <a:r>
                        <a:rPr lang="en-US" sz="4400" dirty="0" smtClean="0"/>
                        <a:t>Debit</a:t>
                      </a:r>
                      <a:endParaRPr lang="en-US" sz="1600" dirty="0"/>
                    </a:p>
                  </a:txBody>
                  <a:tcPr/>
                </a:tc>
              </a:tr>
              <a:tr h="1390122">
                <a:tc>
                  <a:txBody>
                    <a:bodyPr/>
                    <a:lstStyle/>
                    <a:p>
                      <a:r>
                        <a:rPr lang="en-US" b="1" dirty="0" smtClean="0"/>
                        <a:t>Ownership:</a:t>
                      </a:r>
                      <a:r>
                        <a:rPr lang="en-US" b="1" baseline="0" dirty="0" smtClean="0"/>
                        <a:t> </a:t>
                      </a:r>
                      <a:r>
                        <a:rPr lang="en-US" baseline="0" dirty="0" smtClean="0"/>
                        <a:t>The money does not belong to you.</a:t>
                      </a:r>
                      <a:endParaRPr lang="en-US" dirty="0"/>
                    </a:p>
                  </a:txBody>
                  <a:tcPr/>
                </a:tc>
                <a:tc>
                  <a:txBody>
                    <a:bodyPr/>
                    <a:lstStyle/>
                    <a:p>
                      <a:r>
                        <a:rPr lang="en-US" b="1" dirty="0" smtClean="0"/>
                        <a:t>Ownership:</a:t>
                      </a:r>
                      <a:r>
                        <a:rPr lang="en-US" b="1" baseline="0" dirty="0" smtClean="0"/>
                        <a:t> </a:t>
                      </a:r>
                      <a:r>
                        <a:rPr lang="en-US" baseline="0" dirty="0" smtClean="0"/>
                        <a:t>The money belongs to you. The card is connected to your account.</a:t>
                      </a:r>
                      <a:endParaRPr lang="en-US" dirty="0"/>
                    </a:p>
                  </a:txBody>
                  <a:tcPr/>
                </a:tc>
              </a:tr>
              <a:tr h="866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Pay later:</a:t>
                      </a:r>
                      <a:r>
                        <a:rPr lang="en-US" b="1" baseline="0" dirty="0" smtClean="0"/>
                        <a:t> </a:t>
                      </a:r>
                      <a:r>
                        <a:rPr lang="en-US" baseline="0" dirty="0" smtClean="0"/>
                        <a:t>When used, money is taken out from the bank for you to use. You will have to pay them back.</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Pay now:</a:t>
                      </a:r>
                      <a:r>
                        <a:rPr lang="en-US" b="1" baseline="0" dirty="0" smtClean="0"/>
                        <a:t> </a:t>
                      </a:r>
                      <a:r>
                        <a:rPr lang="en-US" baseline="0" dirty="0" smtClean="0"/>
                        <a:t>When used, money is taken straight from your account.</a:t>
                      </a:r>
                      <a:endParaRPr lang="en-US" dirty="0" smtClean="0"/>
                    </a:p>
                    <a:p>
                      <a:endParaRPr lang="en-US" dirty="0"/>
                    </a:p>
                  </a:txBody>
                  <a:tcPr/>
                </a:tc>
              </a:tr>
              <a:tr h="867743">
                <a:tc>
                  <a:txBody>
                    <a:bodyPr/>
                    <a:lstStyle/>
                    <a:p>
                      <a:r>
                        <a:rPr lang="en-US" b="1" dirty="0" smtClean="0"/>
                        <a:t>Pros: </a:t>
                      </a:r>
                      <a:r>
                        <a:rPr lang="en-US" dirty="0" smtClean="0"/>
                        <a:t>Can build</a:t>
                      </a:r>
                      <a:r>
                        <a:rPr lang="en-US" baseline="0" dirty="0" smtClean="0"/>
                        <a:t> credit. Can pay later. May have better security feature.</a:t>
                      </a:r>
                      <a:endParaRPr lang="en-US" dirty="0"/>
                    </a:p>
                  </a:txBody>
                  <a:tcPr/>
                </a:tc>
                <a:tc>
                  <a:txBody>
                    <a:bodyPr/>
                    <a:lstStyle/>
                    <a:p>
                      <a:r>
                        <a:rPr lang="en-US" b="1" dirty="0" smtClean="0"/>
                        <a:t>Pros:</a:t>
                      </a:r>
                      <a:r>
                        <a:rPr lang="en-US" b="1" baseline="0" dirty="0" smtClean="0"/>
                        <a:t> </a:t>
                      </a:r>
                      <a:r>
                        <a:rPr lang="en-US" baseline="0" dirty="0" smtClean="0"/>
                        <a:t>Instant cash from ATMs and cash back options. You can only spend the money you have in your account.*</a:t>
                      </a:r>
                    </a:p>
                  </a:txBody>
                  <a:tcPr/>
                </a:tc>
              </a:tr>
              <a:tr h="1354015">
                <a:tc>
                  <a:txBody>
                    <a:bodyPr/>
                    <a:lstStyle/>
                    <a:p>
                      <a:r>
                        <a:rPr lang="en-US" b="1" dirty="0" smtClean="0"/>
                        <a:t>Cons: </a:t>
                      </a:r>
                      <a:r>
                        <a:rPr lang="en-US" dirty="0" smtClean="0"/>
                        <a:t>Paying</a:t>
                      </a:r>
                      <a:r>
                        <a:rPr lang="en-US" baseline="0" dirty="0" smtClean="0"/>
                        <a:t> back interest. Risk of late fees. If misused, can destroy credit.</a:t>
                      </a:r>
                      <a:endParaRPr lang="en-US" dirty="0"/>
                    </a:p>
                  </a:txBody>
                  <a:tcPr/>
                </a:tc>
                <a:tc>
                  <a:txBody>
                    <a:bodyPr/>
                    <a:lstStyle/>
                    <a:p>
                      <a:r>
                        <a:rPr lang="en-US" b="1" baseline="0" dirty="0" smtClean="0"/>
                        <a:t>Cons: </a:t>
                      </a:r>
                      <a:r>
                        <a:rPr lang="en-US" baseline="0" dirty="0" smtClean="0"/>
                        <a:t>Can’t build credit. Can’t spend money you don’t have.</a:t>
                      </a:r>
                    </a:p>
                  </a:txBody>
                  <a:tcPr/>
                </a:tc>
              </a:tr>
            </a:tbl>
          </a:graphicData>
        </a:graphic>
      </p:graphicFrame>
      <p:pic>
        <p:nvPicPr>
          <p:cNvPr id="3074" name="Picture 2" descr="Image result for credit card vs debit car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107" b="88550" l="2604" r="97396"/>
                    </a14:imgEffect>
                  </a14:imgLayer>
                </a14:imgProps>
              </a:ext>
              <a:ext uri="{28A0092B-C50C-407E-A947-70E740481C1C}">
                <a14:useLocalDpi xmlns:a14="http://schemas.microsoft.com/office/drawing/2010/main" val="0"/>
              </a:ext>
            </a:extLst>
          </a:blip>
          <a:srcRect/>
          <a:stretch>
            <a:fillRect/>
          </a:stretch>
        </p:blipFill>
        <p:spPr bwMode="auto">
          <a:xfrm>
            <a:off x="2057400" y="304800"/>
            <a:ext cx="4774424" cy="1628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551438452"/>
              </p:ext>
            </p:extLst>
          </p:nvPr>
        </p:nvGraphicFramePr>
        <p:xfrm>
          <a:off x="457200" y="1983882"/>
          <a:ext cx="3446755" cy="21012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Diagram 6"/>
          <p:cNvGraphicFramePr/>
          <p:nvPr>
            <p:extLst>
              <p:ext uri="{D42A27DB-BD31-4B8C-83A1-F6EECF244321}">
                <p14:modId xmlns:p14="http://schemas.microsoft.com/office/powerpoint/2010/main" val="1604763934"/>
              </p:ext>
            </p:extLst>
          </p:nvPr>
        </p:nvGraphicFramePr>
        <p:xfrm>
          <a:off x="4876800" y="1983882"/>
          <a:ext cx="3276600" cy="20859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7683095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2961162"/>
              </p:ext>
            </p:extLst>
          </p:nvPr>
        </p:nvGraphicFramePr>
        <p:xfrm>
          <a:off x="152400" y="1828800"/>
          <a:ext cx="8763000" cy="3276601"/>
        </p:xfrm>
        <a:graphic>
          <a:graphicData uri="http://schemas.openxmlformats.org/drawingml/2006/table">
            <a:tbl>
              <a:tblPr firstRow="1" bandRow="1">
                <a:tableStyleId>{7DF18680-E054-41AD-8BC1-D1AEF772440D}</a:tableStyleId>
              </a:tblPr>
              <a:tblGrid>
                <a:gridCol w="4381500"/>
                <a:gridCol w="4381500"/>
              </a:tblGrid>
              <a:tr h="685801">
                <a:tc>
                  <a:txBody>
                    <a:bodyPr/>
                    <a:lstStyle/>
                    <a:p>
                      <a:pPr algn="ctr"/>
                      <a:r>
                        <a:rPr lang="en-US" sz="2800" dirty="0" smtClean="0">
                          <a:latin typeface="Comic Sans MS" panose="030F0702030302020204" pitchFamily="66" charset="0"/>
                        </a:rPr>
                        <a:t>Checking Account </a:t>
                      </a:r>
                      <a:endParaRPr lang="en-US" sz="2800" dirty="0">
                        <a:latin typeface="Comic Sans MS" panose="030F0702030302020204" pitchFamily="66" charset="0"/>
                      </a:endParaRPr>
                    </a:p>
                  </a:txBody>
                  <a:tcPr/>
                </a:tc>
                <a:tc>
                  <a:txBody>
                    <a:bodyPr/>
                    <a:lstStyle/>
                    <a:p>
                      <a:pPr algn="ctr"/>
                      <a:r>
                        <a:rPr lang="en-US" sz="2800" dirty="0" smtClean="0">
                          <a:latin typeface="Comic Sans MS" panose="030F0702030302020204" pitchFamily="66" charset="0"/>
                        </a:rPr>
                        <a:t>Savings Account</a:t>
                      </a:r>
                      <a:endParaRPr lang="en-US" sz="2800" dirty="0">
                        <a:latin typeface="Comic Sans MS" panose="030F0702030302020204" pitchFamily="66" charset="0"/>
                      </a:endParaRPr>
                    </a:p>
                  </a:txBody>
                  <a:tcPr/>
                </a:tc>
              </a:tr>
              <a:tr h="1295400">
                <a:tc>
                  <a:txBody>
                    <a:bodyPr/>
                    <a:lstStyle/>
                    <a:p>
                      <a:r>
                        <a:rPr lang="en-US" sz="2400" dirty="0" smtClean="0"/>
                        <a:t>Easy</a:t>
                      </a:r>
                      <a:r>
                        <a:rPr lang="en-US" sz="2400" baseline="0" dirty="0" smtClean="0"/>
                        <a:t> access to your money </a:t>
                      </a:r>
                      <a:endParaRPr lang="en-US" sz="2400" dirty="0"/>
                    </a:p>
                  </a:txBody>
                  <a:tcPr/>
                </a:tc>
                <a:tc>
                  <a:txBody>
                    <a:bodyPr/>
                    <a:lstStyle/>
                    <a:p>
                      <a:r>
                        <a:rPr lang="en-US" sz="2400" dirty="0" smtClean="0"/>
                        <a:t>Allows you</a:t>
                      </a:r>
                      <a:r>
                        <a:rPr lang="en-US" sz="2400" baseline="0" dirty="0" smtClean="0"/>
                        <a:t> to accumulate interest on funds </a:t>
                      </a:r>
                      <a:endParaRPr lang="en-US" sz="2400" dirty="0"/>
                    </a:p>
                  </a:txBody>
                  <a:tcPr/>
                </a:tc>
              </a:tr>
              <a:tr h="1295400">
                <a:tc>
                  <a:txBody>
                    <a:bodyPr/>
                    <a:lstStyle/>
                    <a:p>
                      <a:r>
                        <a:rPr lang="en-US" sz="2400" dirty="0" smtClean="0"/>
                        <a:t>Daily transactional</a:t>
                      </a:r>
                      <a:r>
                        <a:rPr lang="en-US" sz="2400" baseline="0" dirty="0" smtClean="0"/>
                        <a:t> needs</a:t>
                      </a:r>
                      <a:endParaRPr lang="en-US" sz="2400" dirty="0"/>
                    </a:p>
                  </a:txBody>
                  <a:tcPr/>
                </a:tc>
                <a:tc>
                  <a:txBody>
                    <a:bodyPr/>
                    <a:lstStyle/>
                    <a:p>
                      <a:r>
                        <a:rPr lang="en-US" sz="2400" dirty="0" smtClean="0"/>
                        <a:t>More for future/emergency needs</a:t>
                      </a:r>
                      <a:endParaRPr lang="en-US" sz="2400" dirty="0"/>
                    </a:p>
                  </a:txBody>
                  <a:tcPr/>
                </a:tc>
              </a:tr>
            </a:tbl>
          </a:graphicData>
        </a:graphic>
      </p:graphicFrame>
      <p:pic>
        <p:nvPicPr>
          <p:cNvPr id="1026" name="Picture 2" descr="C:\Users\xiongude\AppData\Local\Microsoft\Windows\Temporary Internet Files\Content.IE5\B6RDG3NG\clipart0275[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94" r="100000"/>
                    </a14:imgEffect>
                  </a14:imgLayer>
                </a14:imgProps>
              </a:ext>
              <a:ext uri="{28A0092B-C50C-407E-A947-70E740481C1C}">
                <a14:useLocalDpi xmlns:a14="http://schemas.microsoft.com/office/drawing/2010/main" val="0"/>
              </a:ext>
            </a:extLst>
          </a:blip>
          <a:srcRect/>
          <a:stretch>
            <a:fillRect/>
          </a:stretch>
        </p:blipFill>
        <p:spPr bwMode="auto">
          <a:xfrm>
            <a:off x="4645702" y="4273446"/>
            <a:ext cx="4318000" cy="245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8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5978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Reasons to save</a:t>
            </a:r>
            <a:endParaRPr lang="en-US" dirty="0"/>
          </a:p>
        </p:txBody>
      </p:sp>
      <p:sp>
        <p:nvSpPr>
          <p:cNvPr id="3" name="TextBox 2"/>
          <p:cNvSpPr txBox="1"/>
          <p:nvPr/>
        </p:nvSpPr>
        <p:spPr>
          <a:xfrm>
            <a:off x="304800" y="457200"/>
            <a:ext cx="8658902" cy="1323439"/>
          </a:xfrm>
          <a:prstGeom prst="rect">
            <a:avLst/>
          </a:prstGeom>
          <a:noFill/>
        </p:spPr>
        <p:txBody>
          <a:bodyPr wrap="square" rtlCol="0">
            <a:spAutoFit/>
          </a:bodyPr>
          <a:lstStyle/>
          <a:p>
            <a:pPr algn="ctr"/>
            <a:r>
              <a:rPr lang="en-US" sz="4000" dirty="0"/>
              <a:t>How much </a:t>
            </a:r>
            <a:r>
              <a:rPr lang="en-US" sz="4000" dirty="0" smtClean="0"/>
              <a:t>of </a:t>
            </a:r>
            <a:r>
              <a:rPr lang="en-US" sz="4000" dirty="0"/>
              <a:t>your paycheck do you </a:t>
            </a:r>
            <a:r>
              <a:rPr lang="en-US" sz="4000" dirty="0" smtClean="0"/>
              <a:t>deposit into </a:t>
            </a:r>
            <a:r>
              <a:rPr lang="en-US" sz="4000" dirty="0"/>
              <a:t>your savings?</a:t>
            </a:r>
          </a:p>
        </p:txBody>
      </p:sp>
    </p:spTree>
    <p:extLst>
      <p:ext uri="{BB962C8B-B14F-4D97-AF65-F5344CB8AC3E}">
        <p14:creationId xmlns:p14="http://schemas.microsoft.com/office/powerpoint/2010/main" val="367711129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latin typeface="Comic Sans MS" panose="030F0702030302020204" pitchFamily="66" charset="0"/>
              </a:rPr>
              <a:t>Bank Statement</a:t>
            </a:r>
            <a:endParaRPr lang="en-US" dirty="0">
              <a:latin typeface="Comic Sans MS" panose="030F0702030302020204" pitchFamily="66" charset="0"/>
            </a:endParaRPr>
          </a:p>
        </p:txBody>
      </p:sp>
      <p:pic>
        <p:nvPicPr>
          <p:cNvPr id="6146" name="Picture 2" descr="Image result for bank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85568"/>
            <a:ext cx="4572000" cy="597581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581400" y="2819400"/>
            <a:ext cx="5334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43600" y="6172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90800" y="3873477"/>
            <a:ext cx="457200" cy="1651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124200" y="4419600"/>
            <a:ext cx="1143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19800" y="4114800"/>
            <a:ext cx="379085"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486400" y="4419600"/>
            <a:ext cx="457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43200" y="3276600"/>
            <a:ext cx="1371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768953"/>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Bank Statement Activity</a:t>
            </a:r>
            <a:endParaRPr lang="en-US" dirty="0"/>
          </a:p>
        </p:txBody>
      </p:sp>
    </p:spTree>
    <p:extLst>
      <p:ext uri="{BB962C8B-B14F-4D97-AF65-F5344CB8AC3E}">
        <p14:creationId xmlns:p14="http://schemas.microsoft.com/office/powerpoint/2010/main" val="174167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APR and how does that affect you?</a:t>
            </a:r>
            <a:endParaRPr lang="en-US" dirty="0"/>
          </a:p>
        </p:txBody>
      </p:sp>
      <p:sp>
        <p:nvSpPr>
          <p:cNvPr id="3" name="TextBox 2"/>
          <p:cNvSpPr txBox="1"/>
          <p:nvPr/>
        </p:nvSpPr>
        <p:spPr>
          <a:xfrm>
            <a:off x="675736" y="2532965"/>
            <a:ext cx="7543800" cy="646331"/>
          </a:xfrm>
          <a:prstGeom prst="rect">
            <a:avLst/>
          </a:prstGeom>
          <a:noFill/>
        </p:spPr>
        <p:txBody>
          <a:bodyPr wrap="square" rtlCol="0">
            <a:spAutoFit/>
          </a:bodyPr>
          <a:lstStyle/>
          <a:p>
            <a:r>
              <a:rPr lang="en-US" b="1" dirty="0" smtClean="0"/>
              <a:t>Annual Percentage Rate – the amount of interest on your total loan amount that you’ll pay annually. </a:t>
            </a:r>
            <a:endParaRPr lang="en-US" b="1" dirty="0"/>
          </a:p>
        </p:txBody>
      </p:sp>
    </p:spTree>
    <p:extLst>
      <p:ext uri="{BB962C8B-B14F-4D97-AF65-F5344CB8AC3E}">
        <p14:creationId xmlns:p14="http://schemas.microsoft.com/office/powerpoint/2010/main" val="2761918216"/>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1733</TotalTime>
  <Words>2104</Words>
  <Application>Microsoft Office PowerPoint</Application>
  <PresentationFormat>On-screen Show (4:3)</PresentationFormat>
  <Paragraphs>147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Financial Literacy</vt:lpstr>
      <vt:lpstr>Important Terms to Remember</vt:lpstr>
      <vt:lpstr>PowerPoint Presentation</vt:lpstr>
      <vt:lpstr>PowerPoint Presentation</vt:lpstr>
      <vt:lpstr>PowerPoint Presentation</vt:lpstr>
      <vt:lpstr>       Reasons to save</vt:lpstr>
      <vt:lpstr>Bank Statement</vt:lpstr>
      <vt:lpstr>Bank Statement Activity</vt:lpstr>
      <vt:lpstr>What is APR and how does that affect you?</vt:lpstr>
      <vt:lpstr>How APR Affects your bill</vt:lpstr>
      <vt:lpstr>Protect your $$ - avoid these scams</vt:lpstr>
      <vt:lpstr>The cost of Little Purchases</vt:lpstr>
      <vt:lpstr>Save it up</vt:lpstr>
      <vt:lpstr>What’s in your piggy bank</vt:lpstr>
      <vt:lpstr>Resources</vt:lpstr>
    </vt:vector>
  </TitlesOfParts>
  <Company>City of Saint Paul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dc:title>
  <dc:creator>Udele Xiong</dc:creator>
  <cp:lastModifiedBy>Binta Kanteh</cp:lastModifiedBy>
  <cp:revision>50</cp:revision>
  <dcterms:created xsi:type="dcterms:W3CDTF">2016-10-21T15:39:48Z</dcterms:created>
  <dcterms:modified xsi:type="dcterms:W3CDTF">2017-10-25T19:15:16Z</dcterms:modified>
</cp:coreProperties>
</file>