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1" r:id="rId3"/>
    <p:sldId id="257" r:id="rId4"/>
    <p:sldId id="259" r:id="rId5"/>
    <p:sldId id="258" r:id="rId6"/>
    <p:sldId id="266" r:id="rId7"/>
    <p:sldId id="267" r:id="rId8"/>
    <p:sldId id="268" r:id="rId9"/>
    <p:sldId id="269" r:id="rId10"/>
    <p:sldId id="272" r:id="rId11"/>
    <p:sldId id="273" r:id="rId12"/>
    <p:sldId id="276" r:id="rId13"/>
    <p:sldId id="274" r:id="rId14"/>
    <p:sldId id="275" r:id="rId15"/>
    <p:sldId id="277" r:id="rId16"/>
    <p:sldId id="278" r:id="rId17"/>
    <p:sldId id="279" r:id="rId18"/>
    <p:sldId id="280" r:id="rId19"/>
    <p:sldId id="281" r:id="rId20"/>
    <p:sldId id="282" r:id="rId21"/>
    <p:sldId id="283" r:id="rId22"/>
    <p:sldId id="285" r:id="rId23"/>
    <p:sldId id="286" r:id="rId24"/>
    <p:sldId id="287" r:id="rId25"/>
    <p:sldId id="284"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74" autoAdjust="0"/>
  </p:normalViewPr>
  <p:slideViewPr>
    <p:cSldViewPr>
      <p:cViewPr>
        <p:scale>
          <a:sx n="125" d="100"/>
          <a:sy n="125" d="100"/>
        </p:scale>
        <p:origin x="-58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B6DD8122-7E90-47FB-B013-2A2922AD2904}" type="datetimeFigureOut">
              <a:rPr lang="en-US" smtClean="0"/>
              <a:t>10/31/2017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1FD7AC63-9231-40FB-9B5A-04B37C65A6D8}" type="slidenum">
              <a:rPr lang="en-US" smtClean="0"/>
              <a:t>‹#›</a:t>
            </a:fld>
            <a:endParaRPr lang="en-US"/>
          </a:p>
        </p:txBody>
      </p:sp>
    </p:spTree>
    <p:extLst>
      <p:ext uri="{BB962C8B-B14F-4D97-AF65-F5344CB8AC3E}">
        <p14:creationId xmlns:p14="http://schemas.microsoft.com/office/powerpoint/2010/main" val="3680765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764EE6F9-E48B-4F6B-A70C-47A4C4F32F9E}" type="datetimeFigureOut">
              <a:rPr lang="en-US" smtClean="0"/>
              <a:t>10/31/2017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F3B33875-15EF-4F9B-96EE-691965E061EF}" type="slidenum">
              <a:rPr lang="en-US" smtClean="0"/>
              <a:t>‹#›</a:t>
            </a:fld>
            <a:endParaRPr lang="en-US"/>
          </a:p>
        </p:txBody>
      </p:sp>
    </p:spTree>
    <p:extLst>
      <p:ext uri="{BB962C8B-B14F-4D97-AF65-F5344CB8AC3E}">
        <p14:creationId xmlns:p14="http://schemas.microsoft.com/office/powerpoint/2010/main" val="1509911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ooc.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Hello</a:t>
            </a:r>
            <a:r>
              <a:rPr lang="en-US" dirty="0" smtClean="0"/>
              <a:t>! This PowerPoint will focus</a:t>
            </a:r>
            <a:r>
              <a:rPr lang="en-US" baseline="0" dirty="0" smtClean="0"/>
              <a:t> on how proper planning and organization can help you become more productive at work. Proper organization and planning can help complete task more efficiently and quickly. </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1</a:t>
            </a:fld>
            <a:endParaRPr lang="en-US"/>
          </a:p>
        </p:txBody>
      </p:sp>
    </p:spTree>
    <p:extLst>
      <p:ext uri="{BB962C8B-B14F-4D97-AF65-F5344CB8AC3E}">
        <p14:creationId xmlns:p14="http://schemas.microsoft.com/office/powerpoint/2010/main" val="2246261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An </a:t>
            </a:r>
            <a:r>
              <a:rPr lang="en-US" dirty="0" smtClean="0"/>
              <a:t>evening routine is doing most</a:t>
            </a:r>
            <a:r>
              <a:rPr lang="en-US" baseline="0" dirty="0" smtClean="0"/>
              <a:t> of the task you do in the morning, the night before, such as deciding your outfit. </a:t>
            </a:r>
            <a:r>
              <a:rPr lang="en-US" dirty="0" smtClean="0"/>
              <a:t>Evening routines</a:t>
            </a:r>
            <a:r>
              <a:rPr lang="en-US" baseline="0" dirty="0" smtClean="0"/>
              <a:t> are a great way to save time in the morning and reduce the stress of getting ready. Setting an evening routine can help you start your next morning feeling ready, prepared, and calm instead of anxious, rushed, and hectic.  You can also get more sleep because you reduced the amount of things you need to do. Here are some things you can do in your evenings to help your mornings,</a:t>
            </a:r>
          </a:p>
          <a:p>
            <a:endParaRPr lang="en-US" baseline="0" dirty="0" smtClean="0"/>
          </a:p>
          <a:p>
            <a:r>
              <a:rPr lang="en-US" baseline="0" dirty="0" smtClean="0"/>
              <a:t>1:Decide your outfit. For some people, deciding what to wear can take an hour because we like to mix and match and test what works. If your day tomorrow involves a more thoughtful appearance (like a job interview) or if you simply have a hard time deciding what to wear, choosing your outfit the night before can reduce a lot of time. This also includes finding that other matching sock and ironing your clothes. </a:t>
            </a:r>
          </a:p>
          <a:p>
            <a:endParaRPr lang="en-US" baseline="0" dirty="0" smtClean="0"/>
          </a:p>
          <a:p>
            <a:r>
              <a:rPr lang="en-US" baseline="0" dirty="0" smtClean="0"/>
              <a:t>2: Lunch. Deciding what to eat, cooking lunch and then packing it takes a large chunk of time. It’s hard to do especially if you have to work early in the morning. Plan your meal the night before, pack it and label your lunch to help keep you organized and ready to go. If you carry a water bottle, it wouldn’t hurt to fill it up as well.</a:t>
            </a:r>
          </a:p>
          <a:p>
            <a:endParaRPr lang="en-US" baseline="0" dirty="0" smtClean="0"/>
          </a:p>
          <a:p>
            <a:r>
              <a:rPr lang="en-US" baseline="0" dirty="0" smtClean="0"/>
              <a:t>3: Packing. Have you had one of those scary mornings when you’re scrambling to find your assignment or can’t find your gym clothes? Avoid unexpected surprises and anxiety by packing everything you need in your evening and placing it near the door. This includes extra clothes you might need, homework/assignments, business cards, etc. </a:t>
            </a:r>
          </a:p>
          <a:p>
            <a:endParaRPr lang="en-US" baseline="0" dirty="0" smtClean="0"/>
          </a:p>
          <a:p>
            <a:r>
              <a:rPr lang="en-US" baseline="0" dirty="0" smtClean="0"/>
              <a:t>4: If you need coffee to function in the morning, invest in a coffee machine that has a timer. You can set a timer the night before, 5 minutes before your alarm so that the coffee machine will brew your coffee automatically. Save time and wake up to the fresh smell of coffee.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10</a:t>
            </a:fld>
            <a:endParaRPr lang="en-US"/>
          </a:p>
        </p:txBody>
      </p:sp>
    </p:spTree>
    <p:extLst>
      <p:ext uri="{BB962C8B-B14F-4D97-AF65-F5344CB8AC3E}">
        <p14:creationId xmlns:p14="http://schemas.microsoft.com/office/powerpoint/2010/main" val="1253582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 to audience: The </a:t>
            </a:r>
            <a:r>
              <a:rPr lang="en-US" baseline="0" dirty="0" smtClean="0"/>
              <a:t>average bus ride is 30 minutes, a total of 10, 950 minutes a year if the bus was taken everyday (not two way trips). This is a huge chunk or time that we like to call “Downtime”. </a:t>
            </a:r>
            <a:r>
              <a:rPr lang="en-US" dirty="0" smtClean="0"/>
              <a:t>Downtime</a:t>
            </a:r>
            <a:r>
              <a:rPr lang="en-US" baseline="0" dirty="0" smtClean="0"/>
              <a:t> can be a great time to unwind and reset yourself for your next activity, however y</a:t>
            </a:r>
            <a:r>
              <a:rPr lang="en-US" dirty="0" smtClean="0"/>
              <a:t>ou</a:t>
            </a:r>
            <a:r>
              <a:rPr lang="en-US" baseline="0" dirty="0" smtClean="0"/>
              <a:t> can also turn downtime into powerful productivity. For example, during a 30 minute bus ride, you can use that time to teach yourself valuable skills like a new language, reading a self coaching book, practicing for a future presentation, etc. Downtime can also include 5 minutes before the bell rings, and waiting for your ride.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would like to do something productive during your downtime, feel free to check out </a:t>
            </a:r>
            <a:r>
              <a:rPr lang="en-US" sz="1200" b="1" u="sng" kern="1200" dirty="0" smtClean="0">
                <a:solidFill>
                  <a:schemeClr val="tx1"/>
                </a:solidFill>
                <a:effectLst/>
                <a:latin typeface="+mn-lt"/>
                <a:ea typeface="+mn-ea"/>
                <a:cs typeface="+mn-cs"/>
                <a:hlinkClick r:id="rId3"/>
              </a:rPr>
              <a:t>http://mooc.org/</a:t>
            </a:r>
            <a:r>
              <a:rPr lang="en-US" sz="1200" b="1"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F3B33875-15EF-4F9B-96EE-691965E061EF}" type="slidenum">
              <a:rPr lang="en-US" smtClean="0"/>
              <a:t>11</a:t>
            </a:fld>
            <a:endParaRPr lang="en-US"/>
          </a:p>
        </p:txBody>
      </p:sp>
    </p:spTree>
    <p:extLst>
      <p:ext uri="{BB962C8B-B14F-4D97-AF65-F5344CB8AC3E}">
        <p14:creationId xmlns:p14="http://schemas.microsoft.com/office/powerpoint/2010/main" val="2900954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Google</a:t>
            </a:r>
            <a:r>
              <a:rPr lang="en-US" baseline="0" dirty="0" smtClean="0"/>
              <a:t> </a:t>
            </a:r>
            <a:r>
              <a:rPr lang="en-US" baseline="0" dirty="0" smtClean="0"/>
              <a:t>calendar is a great tool you can use to help you keep track of your schedule and get reminders about important events like deadlines, appointments, social gatherings, and even updates. Google calendar also allows you to share your calendar with your friends/family/coworkers. Sharing calendars is a good way to keep others in the loop about what is going on. If you want to know what classes your friends are in or know when your coworkers are available to collaborate, sharing calendars can help make it easier.  </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12</a:t>
            </a:fld>
            <a:endParaRPr lang="en-US"/>
          </a:p>
        </p:txBody>
      </p:sp>
    </p:spTree>
    <p:extLst>
      <p:ext uri="{BB962C8B-B14F-4D97-AF65-F5344CB8AC3E}">
        <p14:creationId xmlns:p14="http://schemas.microsoft.com/office/powerpoint/2010/main" val="734037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Presenter to audience: Google </a:t>
            </a:r>
            <a:r>
              <a:rPr lang="en-US" baseline="0" dirty="0" smtClean="0"/>
              <a:t>calendar is colorful and can show you your schedule in the next day, week, month, and year. You can invite other people with their emails and set descriptions to help remind you what your meetings are about or if you need to bring anything extra. Google is also useful in that it can send you reminders via email and text. You can set a location for where the event is held and decide if you want this event to </a:t>
            </a:r>
            <a:r>
              <a:rPr lang="en-US" baseline="0" dirty="0" err="1" smtClean="0"/>
              <a:t>repeat.This</a:t>
            </a:r>
            <a:r>
              <a:rPr lang="en-US" baseline="0" dirty="0" smtClean="0"/>
              <a:t> is a great tool for high schoolers, college students, and working members. </a:t>
            </a:r>
            <a:endParaRPr lang="en-US" dirty="0" smtClean="0"/>
          </a:p>
          <a:p>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13</a:t>
            </a:fld>
            <a:endParaRPr lang="en-US"/>
          </a:p>
        </p:txBody>
      </p:sp>
    </p:spTree>
    <p:extLst>
      <p:ext uri="{BB962C8B-B14F-4D97-AF65-F5344CB8AC3E}">
        <p14:creationId xmlns:p14="http://schemas.microsoft.com/office/powerpoint/2010/main" val="2519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Here </a:t>
            </a:r>
            <a:r>
              <a:rPr lang="en-US" dirty="0" smtClean="0"/>
              <a:t>is how Google</a:t>
            </a:r>
            <a:r>
              <a:rPr lang="en-US" baseline="0" dirty="0" smtClean="0"/>
              <a:t> </a:t>
            </a:r>
            <a:r>
              <a:rPr lang="en-US" baseline="0" dirty="0" err="1" smtClean="0"/>
              <a:t>calender</a:t>
            </a:r>
            <a:r>
              <a:rPr lang="en-US" baseline="0" dirty="0" smtClean="0"/>
              <a:t> looks out when viewing weekly task. I organized my </a:t>
            </a:r>
            <a:r>
              <a:rPr lang="en-US" baseline="0" dirty="0" err="1" smtClean="0"/>
              <a:t>calender</a:t>
            </a:r>
            <a:r>
              <a:rPr lang="en-US" baseline="0" dirty="0" smtClean="0"/>
              <a:t> with colors. Events in yellow are optional, and flexible. Events in pink are appointments. Events in red are deadlines and priority. Events in grey are tentative or a possibility of happening. Events in blue is work. You can create your own color scheme. If someone was sharing their calendar with me, I can also have to option to view their events. </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14</a:t>
            </a:fld>
            <a:endParaRPr lang="en-US"/>
          </a:p>
        </p:txBody>
      </p:sp>
    </p:spTree>
    <p:extLst>
      <p:ext uri="{BB962C8B-B14F-4D97-AF65-F5344CB8AC3E}">
        <p14:creationId xmlns:p14="http://schemas.microsoft.com/office/powerpoint/2010/main" val="3751764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Here </a:t>
            </a:r>
            <a:r>
              <a:rPr lang="en-US" dirty="0" smtClean="0"/>
              <a:t>are some other tools you can use to keep yourself organized. Trello is an online website that is</a:t>
            </a:r>
            <a:r>
              <a:rPr lang="en-US" baseline="0" dirty="0" smtClean="0"/>
              <a:t> to meant to help teams share and communicate with each other. It allows you to create check list for one another, share documents, and keep each other up to date. </a:t>
            </a:r>
          </a:p>
          <a:p>
            <a:endParaRPr lang="en-US" baseline="0" dirty="0" smtClean="0"/>
          </a:p>
          <a:p>
            <a:r>
              <a:rPr lang="en-US" baseline="0" dirty="0" smtClean="0"/>
              <a:t>Post it notes can be effective for all productivity types. They can be used as reminders, marking things, and create color coded notes.</a:t>
            </a:r>
          </a:p>
          <a:p>
            <a:endParaRPr lang="en-US" baseline="0" dirty="0" smtClean="0"/>
          </a:p>
          <a:p>
            <a:r>
              <a:rPr lang="en-US" baseline="0" dirty="0" smtClean="0"/>
              <a:t>Mind maps can help you visually organize and see your ideas. You can download the white board app to help you keep track of how your thoughts connect and flow. </a:t>
            </a:r>
          </a:p>
          <a:p>
            <a:endParaRPr lang="en-US" baseline="0" dirty="0" smtClean="0"/>
          </a:p>
          <a:p>
            <a:r>
              <a:rPr lang="en-US" baseline="0" dirty="0" smtClean="0"/>
              <a:t>Wunderlist is an app that helps you create checklists. You can share this checklist with anyone. If you need a teammate to buy something for your presentation, you can create a checklist for them and the will automatically receive it. </a:t>
            </a:r>
          </a:p>
          <a:p>
            <a:endParaRPr lang="en-US" baseline="0" dirty="0" smtClean="0"/>
          </a:p>
          <a:p>
            <a:r>
              <a:rPr lang="en-US" baseline="0" dirty="0" smtClean="0"/>
              <a:t>Evernote is another app that you can use to keep your notes. If having thousands of paper notes is disorganizing to you and stresses you out, try </a:t>
            </a:r>
            <a:r>
              <a:rPr lang="en-US" baseline="0" dirty="0" err="1" smtClean="0"/>
              <a:t>evernote</a:t>
            </a:r>
            <a:r>
              <a:rPr lang="en-US" baseline="0" dirty="0" smtClean="0"/>
              <a:t>. You can write notes with your tablet like you would in a journal. </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15</a:t>
            </a:fld>
            <a:endParaRPr lang="en-US"/>
          </a:p>
        </p:txBody>
      </p:sp>
    </p:spTree>
    <p:extLst>
      <p:ext uri="{BB962C8B-B14F-4D97-AF65-F5344CB8AC3E}">
        <p14:creationId xmlns:p14="http://schemas.microsoft.com/office/powerpoint/2010/main" val="378510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Everyone </a:t>
            </a:r>
            <a:r>
              <a:rPr lang="en-US" dirty="0" smtClean="0"/>
              <a:t>has probably procrastinated at least once in their life.</a:t>
            </a:r>
            <a:r>
              <a:rPr lang="en-US" baseline="0" dirty="0" smtClean="0"/>
              <a:t> However, for some, procrastination is chronic and we do it all the time. Procrastination is the act of putting off or delaying a task like an assignment, and finishing it right before its deadline. There are a few different reasons for why people procrastinate: no motivation, don’t know how to do the task, fear of failure, fear of success, distraction and lack of interest. Procrastination can be a bad habit because it can increase anxiety, increase stress, generate lower quality work, and can actually take up more of your time.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16</a:t>
            </a:fld>
            <a:endParaRPr lang="en-US"/>
          </a:p>
        </p:txBody>
      </p:sp>
    </p:spTree>
    <p:extLst>
      <p:ext uri="{BB962C8B-B14F-4D97-AF65-F5344CB8AC3E}">
        <p14:creationId xmlns:p14="http://schemas.microsoft.com/office/powerpoint/2010/main" val="1086653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video </a:t>
            </a:r>
            <a:r>
              <a:rPr lang="en-US" dirty="0" smtClean="0"/>
              <a:t>– Presenter to audience:</a:t>
            </a:r>
            <a:r>
              <a:rPr lang="en-US" baseline="0" dirty="0" smtClean="0"/>
              <a:t> </a:t>
            </a:r>
            <a:endParaRPr lang="en-US" dirty="0" smtClean="0"/>
          </a:p>
          <a:p>
            <a:endParaRPr lang="en-US" dirty="0" smtClean="0"/>
          </a:p>
          <a:p>
            <a:r>
              <a:rPr lang="en-US" dirty="0" smtClean="0"/>
              <a:t>Take a look</a:t>
            </a:r>
            <a:r>
              <a:rPr lang="en-US" baseline="0" dirty="0" smtClean="0"/>
              <a:t> at this 1 minute video and see how this man justifies procrastination.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17</a:t>
            </a:fld>
            <a:endParaRPr lang="en-US"/>
          </a:p>
        </p:txBody>
      </p:sp>
    </p:spTree>
    <p:extLst>
      <p:ext uri="{BB962C8B-B14F-4D97-AF65-F5344CB8AC3E}">
        <p14:creationId xmlns:p14="http://schemas.microsoft.com/office/powerpoint/2010/main" val="146288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Take </a:t>
            </a:r>
            <a:r>
              <a:rPr lang="en-US" dirty="0" smtClean="0"/>
              <a:t>a minute</a:t>
            </a:r>
            <a:r>
              <a:rPr lang="en-US" baseline="0" dirty="0" smtClean="0"/>
              <a:t> to reflect on the video and ask yourself the questions on the slide. </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18</a:t>
            </a:fld>
            <a:endParaRPr lang="en-US"/>
          </a:p>
        </p:txBody>
      </p:sp>
    </p:spTree>
    <p:extLst>
      <p:ext uri="{BB962C8B-B14F-4D97-AF65-F5344CB8AC3E}">
        <p14:creationId xmlns:p14="http://schemas.microsoft.com/office/powerpoint/2010/main" val="3239783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Link </a:t>
            </a:r>
            <a:r>
              <a:rPr lang="en-US" dirty="0" smtClean="0"/>
              <a:t>to video - https://youtu.be/Qvcx7Y4caQE</a:t>
            </a:r>
          </a:p>
          <a:p>
            <a:endParaRPr lang="en-US" dirty="0" smtClean="0"/>
          </a:p>
          <a:p>
            <a:r>
              <a:rPr lang="en-US" dirty="0" smtClean="0"/>
              <a:t>Watch</a:t>
            </a:r>
            <a:r>
              <a:rPr lang="en-US" baseline="0" dirty="0" smtClean="0"/>
              <a:t> this video to learn new ways to defeat procrastination. </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19</a:t>
            </a:fld>
            <a:endParaRPr lang="en-US"/>
          </a:p>
        </p:txBody>
      </p:sp>
    </p:spTree>
    <p:extLst>
      <p:ext uri="{BB962C8B-B14F-4D97-AF65-F5344CB8AC3E}">
        <p14:creationId xmlns:p14="http://schemas.microsoft.com/office/powerpoint/2010/main" val="399387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share an accomplishment from work or school this week!</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2</a:t>
            </a:fld>
            <a:endParaRPr lang="en-US"/>
          </a:p>
        </p:txBody>
      </p:sp>
    </p:spTree>
    <p:extLst>
      <p:ext uri="{BB962C8B-B14F-4D97-AF65-F5344CB8AC3E}">
        <p14:creationId xmlns:p14="http://schemas.microsoft.com/office/powerpoint/2010/main" val="1863559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to audience:</a:t>
            </a:r>
            <a:r>
              <a:rPr lang="en-US" baseline="0" dirty="0" smtClean="0"/>
              <a:t> </a:t>
            </a:r>
            <a:r>
              <a:rPr lang="en-US" dirty="0" smtClean="0"/>
              <a:t>Take </a:t>
            </a:r>
            <a:r>
              <a:rPr lang="en-US" dirty="0" smtClean="0"/>
              <a:t>a minute</a:t>
            </a:r>
            <a:r>
              <a:rPr lang="en-US" baseline="0" dirty="0" smtClean="0"/>
              <a:t> to reflect on the video and ask yourself the questions on the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think you will try the advice? Let us know if it helped you and if there is anything else you do to prevent procrastination.</a:t>
            </a:r>
            <a:endParaRPr lang="en-US" dirty="0" smtClean="0"/>
          </a:p>
          <a:p>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20</a:t>
            </a:fld>
            <a:endParaRPr lang="en-US"/>
          </a:p>
        </p:txBody>
      </p:sp>
    </p:spTree>
    <p:extLst>
      <p:ext uri="{BB962C8B-B14F-4D97-AF65-F5344CB8AC3E}">
        <p14:creationId xmlns:p14="http://schemas.microsoft.com/office/powerpoint/2010/main" val="1750979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It’s </a:t>
            </a:r>
            <a:r>
              <a:rPr lang="en-US" dirty="0" smtClean="0"/>
              <a:t>break</a:t>
            </a:r>
            <a:r>
              <a:rPr lang="en-US" baseline="0" dirty="0" smtClean="0"/>
              <a:t> time! However, during your break, feel free to learn some cool and interesting facts about how sleep affects your productivity.</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21</a:t>
            </a:fld>
            <a:endParaRPr lang="en-US"/>
          </a:p>
        </p:txBody>
      </p:sp>
    </p:spTree>
    <p:extLst>
      <p:ext uri="{BB962C8B-B14F-4D97-AF65-F5344CB8AC3E}">
        <p14:creationId xmlns:p14="http://schemas.microsoft.com/office/powerpoint/2010/main" val="771808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Event</a:t>
            </a:r>
            <a:r>
              <a:rPr lang="en-US" baseline="0" dirty="0" smtClean="0"/>
              <a:t> </a:t>
            </a:r>
            <a:r>
              <a:rPr lang="en-US" baseline="0" dirty="0" smtClean="0"/>
              <a:t>planning is a skill that many different fields encounter. Event planning can be something as big as a wedding, to a simple team meeting. Many times, event planning is something that we won’t be able to avoid. </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22</a:t>
            </a:fld>
            <a:endParaRPr lang="en-US"/>
          </a:p>
        </p:txBody>
      </p:sp>
    </p:spTree>
    <p:extLst>
      <p:ext uri="{BB962C8B-B14F-4D97-AF65-F5344CB8AC3E}">
        <p14:creationId xmlns:p14="http://schemas.microsoft.com/office/powerpoint/2010/main" val="2900741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Here </a:t>
            </a:r>
            <a:r>
              <a:rPr lang="en-US" dirty="0" smtClean="0"/>
              <a:t>are some important things to consider first when</a:t>
            </a:r>
            <a:r>
              <a:rPr lang="en-US" baseline="0" dirty="0" smtClean="0"/>
              <a:t> planning an event. Answering these questions can help set the foundation for future decisions. </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23</a:t>
            </a:fld>
            <a:endParaRPr lang="en-US"/>
          </a:p>
        </p:txBody>
      </p:sp>
    </p:spTree>
    <p:extLst>
      <p:ext uri="{BB962C8B-B14F-4D97-AF65-F5344CB8AC3E}">
        <p14:creationId xmlns:p14="http://schemas.microsoft.com/office/powerpoint/2010/main" val="2660237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Non-negotiables </a:t>
            </a:r>
            <a:r>
              <a:rPr lang="en-US" dirty="0" smtClean="0"/>
              <a:t>are ideas</a:t>
            </a:r>
            <a:r>
              <a:rPr lang="en-US" baseline="0" dirty="0" smtClean="0"/>
              <a:t> or things that cannot be negotiated. Once they are set, they are concrete and cannot be changed in the future. When planning an event, like our last celebration, list down your non-negotiables. This gives you something to build off and help you make future decisions. Non-negotiables are typically things like: The cost or budget of the event, the location, the amount of people that can attend, theme, and the time. </a:t>
            </a:r>
          </a:p>
        </p:txBody>
      </p:sp>
      <p:sp>
        <p:nvSpPr>
          <p:cNvPr id="4" name="Slide Number Placeholder 3"/>
          <p:cNvSpPr>
            <a:spLocks noGrp="1"/>
          </p:cNvSpPr>
          <p:nvPr>
            <p:ph type="sldNum" sz="quarter" idx="10"/>
          </p:nvPr>
        </p:nvSpPr>
        <p:spPr/>
        <p:txBody>
          <a:bodyPr/>
          <a:lstStyle/>
          <a:p>
            <a:fld id="{F3B33875-15EF-4F9B-96EE-691965E061EF}" type="slidenum">
              <a:rPr lang="en-US" smtClean="0"/>
              <a:t>24</a:t>
            </a:fld>
            <a:endParaRPr lang="en-US"/>
          </a:p>
        </p:txBody>
      </p:sp>
    </p:spTree>
    <p:extLst>
      <p:ext uri="{BB962C8B-B14F-4D97-AF65-F5344CB8AC3E}">
        <p14:creationId xmlns:p14="http://schemas.microsoft.com/office/powerpoint/2010/main" val="221393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We </a:t>
            </a:r>
            <a:r>
              <a:rPr lang="en-US" dirty="0" smtClean="0"/>
              <a:t>hope you learned some new things about</a:t>
            </a:r>
            <a:r>
              <a:rPr lang="en-US" baseline="0" dirty="0" smtClean="0"/>
              <a:t> planning and organization. Proper planning and organizing can greatly improve a persons ability to focus, be more productive and save time. </a:t>
            </a:r>
          </a:p>
          <a:p>
            <a:endParaRPr lang="en-US" baseline="0" dirty="0" smtClean="0"/>
          </a:p>
        </p:txBody>
      </p:sp>
      <p:sp>
        <p:nvSpPr>
          <p:cNvPr id="4" name="Slide Number Placeholder 3"/>
          <p:cNvSpPr>
            <a:spLocks noGrp="1"/>
          </p:cNvSpPr>
          <p:nvPr>
            <p:ph type="sldNum" sz="quarter" idx="10"/>
          </p:nvPr>
        </p:nvSpPr>
        <p:spPr/>
        <p:txBody>
          <a:bodyPr/>
          <a:lstStyle/>
          <a:p>
            <a:fld id="{F3B33875-15EF-4F9B-96EE-691965E061EF}" type="slidenum">
              <a:rPr lang="en-US" smtClean="0"/>
              <a:t>25</a:t>
            </a:fld>
            <a:endParaRPr lang="en-US"/>
          </a:p>
        </p:txBody>
      </p:sp>
    </p:spTree>
    <p:extLst>
      <p:ext uri="{BB962C8B-B14F-4D97-AF65-F5344CB8AC3E}">
        <p14:creationId xmlns:p14="http://schemas.microsoft.com/office/powerpoint/2010/main" val="259794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to audience: </a:t>
            </a:r>
            <a:r>
              <a:rPr lang="en-US" dirty="0" smtClean="0"/>
              <a:t>Every </a:t>
            </a:r>
            <a:r>
              <a:rPr lang="en-US" dirty="0" smtClean="0"/>
              <a:t>human mind organizes</a:t>
            </a:r>
            <a:r>
              <a:rPr lang="en-US" baseline="0" dirty="0" smtClean="0"/>
              <a:t> and works differently, and that is okay. The sooner we learn about how our brain cognitively works, the better we can use it to our advantage and become more productive. Take 5 minutes to complete this assessment to find out which productivity style you are and how you can harness it to your advantage. </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3</a:t>
            </a:fld>
            <a:endParaRPr lang="en-US"/>
          </a:p>
        </p:txBody>
      </p:sp>
    </p:spTree>
    <p:extLst>
      <p:ext uri="{BB962C8B-B14F-4D97-AF65-F5344CB8AC3E}">
        <p14:creationId xmlns:p14="http://schemas.microsoft.com/office/powerpoint/2010/main" val="1945211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These </a:t>
            </a:r>
            <a:r>
              <a:rPr lang="en-US" dirty="0" smtClean="0"/>
              <a:t>are the 4 different</a:t>
            </a:r>
            <a:r>
              <a:rPr lang="en-US" baseline="0" dirty="0" smtClean="0"/>
              <a:t> types of productivity style you could of scored after completing the productivity assessment. What were your results? Read the slide and learn more about what your style does the best at. </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4</a:t>
            </a:fld>
            <a:endParaRPr lang="en-US"/>
          </a:p>
        </p:txBody>
      </p:sp>
    </p:spTree>
    <p:extLst>
      <p:ext uri="{BB962C8B-B14F-4D97-AF65-F5344CB8AC3E}">
        <p14:creationId xmlns:p14="http://schemas.microsoft.com/office/powerpoint/2010/main" val="142340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47</a:t>
            </a:r>
            <a:r>
              <a:rPr lang="en-US" dirty="0" smtClean="0"/>
              <a:t>%</a:t>
            </a:r>
            <a:r>
              <a:rPr lang="en-US" baseline="0" dirty="0" smtClean="0"/>
              <a:t> of the population score as </a:t>
            </a:r>
            <a:r>
              <a:rPr lang="en-US" baseline="0" dirty="0" err="1" smtClean="0"/>
              <a:t>Prioritizer</a:t>
            </a:r>
            <a:r>
              <a:rPr lang="en-US" baseline="0" dirty="0" smtClean="0"/>
              <a:t>. </a:t>
            </a:r>
            <a:r>
              <a:rPr lang="en-US" baseline="0" dirty="0" err="1" smtClean="0"/>
              <a:t>Prioritizers</a:t>
            </a:r>
            <a:r>
              <a:rPr lang="en-US" baseline="0" dirty="0" smtClean="0"/>
              <a:t> are very goal oriented and straight to the point. They are logical and making decisions is easy because they are great analyzers. Aristotle, Kant, and Sir Isaac Newton are some of the famous </a:t>
            </a:r>
            <a:r>
              <a:rPr lang="en-US" baseline="0" dirty="0" err="1" smtClean="0"/>
              <a:t>Prioritizers</a:t>
            </a:r>
            <a:r>
              <a:rPr lang="en-US" baseline="0" dirty="0" smtClean="0"/>
              <a:t>. When thinking and making decisions, </a:t>
            </a:r>
            <a:r>
              <a:rPr lang="en-US" baseline="0" dirty="0" err="1" smtClean="0"/>
              <a:t>Prioritizers</a:t>
            </a:r>
            <a:r>
              <a:rPr lang="en-US" baseline="0" dirty="0" smtClean="0"/>
              <a:t> typically ask “What” questions, such as, “What does this product do?”, “What are the problems?” and “What are the results?”. </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5</a:t>
            </a:fld>
            <a:endParaRPr lang="en-US"/>
          </a:p>
        </p:txBody>
      </p:sp>
    </p:spTree>
    <p:extLst>
      <p:ext uri="{BB962C8B-B14F-4D97-AF65-F5344CB8AC3E}">
        <p14:creationId xmlns:p14="http://schemas.microsoft.com/office/powerpoint/2010/main" val="2863554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37</a:t>
            </a:r>
            <a:r>
              <a:rPr lang="en-US" dirty="0" smtClean="0"/>
              <a:t>% of the population are</a:t>
            </a:r>
            <a:r>
              <a:rPr lang="en-US" baseline="0" dirty="0" smtClean="0"/>
              <a:t> Planners. Planners prefer to be organized and detailed thinking. Planners are detailed oriented, making them great at finding errors or flaws. They  tend to finish work before deadlines. You can count on a planner to be organized, keep track of important data, and provide stable leadership because they make firm decisions based on looking at the details. When thinking or making a decisions, Planners typically ask “how” questions, such as, “How frequently do problems occur?” and “How do you want to approach this project?”. Famous planners is Philosopher Plato, FBI director J. Edgar Hoover and British politician Margaret Thatcher. </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6</a:t>
            </a:fld>
            <a:endParaRPr lang="en-US"/>
          </a:p>
        </p:txBody>
      </p:sp>
    </p:spTree>
    <p:extLst>
      <p:ext uri="{BB962C8B-B14F-4D97-AF65-F5344CB8AC3E}">
        <p14:creationId xmlns:p14="http://schemas.microsoft.com/office/powerpoint/2010/main" val="101748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19</a:t>
            </a:r>
            <a:r>
              <a:rPr lang="en-US" dirty="0" smtClean="0"/>
              <a:t>% of the population</a:t>
            </a:r>
            <a:r>
              <a:rPr lang="en-US" baseline="0" dirty="0" smtClean="0"/>
              <a:t> identify as Arrangers. </a:t>
            </a:r>
            <a:r>
              <a:rPr lang="en-US" dirty="0" smtClean="0"/>
              <a:t>Arrangers are</a:t>
            </a:r>
            <a:r>
              <a:rPr lang="en-US" baseline="0" dirty="0" smtClean="0"/>
              <a:t> typically the people person in the group. They prefer supportive, expressive and emotional thinking. Arrangers love to work with others. They are good at reading how others are feeling and following their intuition. Arrangers are great at recognizing interpersonal difficulties and therefor, make great teachers. When thinking or making decisions, Arrangers like to sense how others feel. They tend to ask “who” questions like, “Who is involved”, “Who will benefit most from this?”, and “Who are the primary stakeholders”. Famous Arrangers are Mother Teresa, Oprah Winfrey, Bono and </a:t>
            </a:r>
            <a:r>
              <a:rPr lang="en-US" baseline="0" dirty="0" err="1" smtClean="0"/>
              <a:t>Mohatma</a:t>
            </a:r>
            <a:r>
              <a:rPr lang="en-US" baseline="0" dirty="0" smtClean="0"/>
              <a:t> K. Gandhi. </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7</a:t>
            </a:fld>
            <a:endParaRPr lang="en-US"/>
          </a:p>
        </p:txBody>
      </p:sp>
    </p:spTree>
    <p:extLst>
      <p:ext uri="{BB962C8B-B14F-4D97-AF65-F5344CB8AC3E}">
        <p14:creationId xmlns:p14="http://schemas.microsoft.com/office/powerpoint/2010/main" val="70174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18%</a:t>
            </a:r>
            <a:r>
              <a:rPr lang="en-US" baseline="0" dirty="0" smtClean="0"/>
              <a:t> of the population identify as Visualizers. Visualizers like to see the big picture and are usually good at connecting things support the big picture. They are intuitive, integrating, and holistic. They can work quickly and create off the wall projects that work. They tend to be open minded and challenge things that are already put in place. When thinking or making a decision, they like to imagine and invent new solutions to solve the problem. They tend to use the “why” statement like “Why is this process better?” and “Why do we do things this way?”.</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8</a:t>
            </a:fld>
            <a:endParaRPr lang="en-US"/>
          </a:p>
        </p:txBody>
      </p:sp>
    </p:spTree>
    <p:extLst>
      <p:ext uri="{BB962C8B-B14F-4D97-AF65-F5344CB8AC3E}">
        <p14:creationId xmlns:p14="http://schemas.microsoft.com/office/powerpoint/2010/main" val="1217822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audience</a:t>
            </a:r>
            <a:r>
              <a:rPr lang="en-US" baseline="0" dirty="0" smtClean="0"/>
              <a:t>: </a:t>
            </a:r>
            <a:r>
              <a:rPr lang="en-US" dirty="0" smtClean="0"/>
              <a:t>The </a:t>
            </a:r>
            <a:r>
              <a:rPr lang="en-US" dirty="0" smtClean="0"/>
              <a:t>first step</a:t>
            </a:r>
            <a:r>
              <a:rPr lang="en-US" baseline="0" dirty="0" smtClean="0"/>
              <a:t> to becoming more organize is organizing your own daily schedule. Use the worksheet labeled “Planner” on our website to complete this exercise. https://righttrack.stpaul.gov/professional-development-training-material/</a:t>
            </a:r>
          </a:p>
          <a:p>
            <a:endParaRPr lang="en-US" dirty="0" smtClean="0"/>
          </a:p>
          <a:p>
            <a:r>
              <a:rPr lang="en-US" dirty="0" smtClean="0"/>
              <a:t>Take about 10 minutes to sit independently</a:t>
            </a:r>
            <a:r>
              <a:rPr lang="en-US" baseline="0" dirty="0" smtClean="0"/>
              <a:t> and list all the task you need and would like to complete on Saturday (ex. English Essay, tennis practice, babysit). Write down how long you think it will take. Jot down the items you believe you will need (ex. Gym Shorts, tennis racket). Write down two or three things that you believe are the most important things to accomplish on that day in the “Top Priorities” section. Everything else that is not in the “Top Priorities” section will not be actions that you are willing to let go, in order to complete your top priorities. In the “My Schedule” section, put down your timed schedule. The “Need to Contact” box is for all the people or places you need to contact on that day. For example, if you need to call in work for your pay stubs or contact a teacher for an extension. </a:t>
            </a:r>
            <a:endParaRPr lang="en-US" dirty="0"/>
          </a:p>
        </p:txBody>
      </p:sp>
      <p:sp>
        <p:nvSpPr>
          <p:cNvPr id="4" name="Slide Number Placeholder 3"/>
          <p:cNvSpPr>
            <a:spLocks noGrp="1"/>
          </p:cNvSpPr>
          <p:nvPr>
            <p:ph type="sldNum" sz="quarter" idx="10"/>
          </p:nvPr>
        </p:nvSpPr>
        <p:spPr/>
        <p:txBody>
          <a:bodyPr/>
          <a:lstStyle/>
          <a:p>
            <a:fld id="{F3B33875-15EF-4F9B-96EE-691965E061EF}" type="slidenum">
              <a:rPr lang="en-US" smtClean="0"/>
              <a:t>9</a:t>
            </a:fld>
            <a:endParaRPr lang="en-US"/>
          </a:p>
        </p:txBody>
      </p:sp>
    </p:spTree>
    <p:extLst>
      <p:ext uri="{BB962C8B-B14F-4D97-AF65-F5344CB8AC3E}">
        <p14:creationId xmlns:p14="http://schemas.microsoft.com/office/powerpoint/2010/main" val="252665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DBA48E-CEC5-4BB3-B6C8-E3C0F3950F36}"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D7750-843F-4FD2-A9ED-0A26E73270C1}" type="slidenum">
              <a:rPr lang="en-US" smtClean="0"/>
              <a:t>‹#›</a:t>
            </a:fld>
            <a:endParaRPr lang="en-US"/>
          </a:p>
        </p:txBody>
      </p:sp>
    </p:spTree>
    <p:extLst>
      <p:ext uri="{BB962C8B-B14F-4D97-AF65-F5344CB8AC3E}">
        <p14:creationId xmlns:p14="http://schemas.microsoft.com/office/powerpoint/2010/main" val="394941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BA48E-CEC5-4BB3-B6C8-E3C0F3950F36}"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D7750-843F-4FD2-A9ED-0A26E73270C1}" type="slidenum">
              <a:rPr lang="en-US" smtClean="0"/>
              <a:t>‹#›</a:t>
            </a:fld>
            <a:endParaRPr lang="en-US"/>
          </a:p>
        </p:txBody>
      </p:sp>
    </p:spTree>
    <p:extLst>
      <p:ext uri="{BB962C8B-B14F-4D97-AF65-F5344CB8AC3E}">
        <p14:creationId xmlns:p14="http://schemas.microsoft.com/office/powerpoint/2010/main" val="330018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BA48E-CEC5-4BB3-B6C8-E3C0F3950F36}"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D7750-843F-4FD2-A9ED-0A26E73270C1}" type="slidenum">
              <a:rPr lang="en-US" smtClean="0"/>
              <a:t>‹#›</a:t>
            </a:fld>
            <a:endParaRPr lang="en-US"/>
          </a:p>
        </p:txBody>
      </p:sp>
    </p:spTree>
    <p:extLst>
      <p:ext uri="{BB962C8B-B14F-4D97-AF65-F5344CB8AC3E}">
        <p14:creationId xmlns:p14="http://schemas.microsoft.com/office/powerpoint/2010/main" val="403677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BA48E-CEC5-4BB3-B6C8-E3C0F3950F36}"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D7750-843F-4FD2-A9ED-0A26E73270C1}" type="slidenum">
              <a:rPr lang="en-US" smtClean="0"/>
              <a:t>‹#›</a:t>
            </a:fld>
            <a:endParaRPr lang="en-US"/>
          </a:p>
        </p:txBody>
      </p:sp>
    </p:spTree>
    <p:extLst>
      <p:ext uri="{BB962C8B-B14F-4D97-AF65-F5344CB8AC3E}">
        <p14:creationId xmlns:p14="http://schemas.microsoft.com/office/powerpoint/2010/main" val="367866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BA48E-CEC5-4BB3-B6C8-E3C0F3950F36}"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D7750-843F-4FD2-A9ED-0A26E73270C1}" type="slidenum">
              <a:rPr lang="en-US" smtClean="0"/>
              <a:t>‹#›</a:t>
            </a:fld>
            <a:endParaRPr lang="en-US"/>
          </a:p>
        </p:txBody>
      </p:sp>
    </p:spTree>
    <p:extLst>
      <p:ext uri="{BB962C8B-B14F-4D97-AF65-F5344CB8AC3E}">
        <p14:creationId xmlns:p14="http://schemas.microsoft.com/office/powerpoint/2010/main" val="44116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DBA48E-CEC5-4BB3-B6C8-E3C0F3950F36}"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D7750-843F-4FD2-A9ED-0A26E73270C1}" type="slidenum">
              <a:rPr lang="en-US" smtClean="0"/>
              <a:t>‹#›</a:t>
            </a:fld>
            <a:endParaRPr lang="en-US"/>
          </a:p>
        </p:txBody>
      </p:sp>
    </p:spTree>
    <p:extLst>
      <p:ext uri="{BB962C8B-B14F-4D97-AF65-F5344CB8AC3E}">
        <p14:creationId xmlns:p14="http://schemas.microsoft.com/office/powerpoint/2010/main" val="257346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DBA48E-CEC5-4BB3-B6C8-E3C0F3950F36}"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D7750-843F-4FD2-A9ED-0A26E73270C1}" type="slidenum">
              <a:rPr lang="en-US" smtClean="0"/>
              <a:t>‹#›</a:t>
            </a:fld>
            <a:endParaRPr lang="en-US"/>
          </a:p>
        </p:txBody>
      </p:sp>
    </p:spTree>
    <p:extLst>
      <p:ext uri="{BB962C8B-B14F-4D97-AF65-F5344CB8AC3E}">
        <p14:creationId xmlns:p14="http://schemas.microsoft.com/office/powerpoint/2010/main" val="375546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BA48E-CEC5-4BB3-B6C8-E3C0F3950F36}"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0D7750-843F-4FD2-A9ED-0A26E73270C1}" type="slidenum">
              <a:rPr lang="en-US" smtClean="0"/>
              <a:t>‹#›</a:t>
            </a:fld>
            <a:endParaRPr lang="en-US"/>
          </a:p>
        </p:txBody>
      </p:sp>
    </p:spTree>
    <p:extLst>
      <p:ext uri="{BB962C8B-B14F-4D97-AF65-F5344CB8AC3E}">
        <p14:creationId xmlns:p14="http://schemas.microsoft.com/office/powerpoint/2010/main" val="427309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BA48E-CEC5-4BB3-B6C8-E3C0F3950F36}"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0D7750-843F-4FD2-A9ED-0A26E73270C1}" type="slidenum">
              <a:rPr lang="en-US" smtClean="0"/>
              <a:t>‹#›</a:t>
            </a:fld>
            <a:endParaRPr lang="en-US"/>
          </a:p>
        </p:txBody>
      </p:sp>
    </p:spTree>
    <p:extLst>
      <p:ext uri="{BB962C8B-B14F-4D97-AF65-F5344CB8AC3E}">
        <p14:creationId xmlns:p14="http://schemas.microsoft.com/office/powerpoint/2010/main" val="220881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BA48E-CEC5-4BB3-B6C8-E3C0F3950F36}"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D7750-843F-4FD2-A9ED-0A26E73270C1}" type="slidenum">
              <a:rPr lang="en-US" smtClean="0"/>
              <a:t>‹#›</a:t>
            </a:fld>
            <a:endParaRPr lang="en-US"/>
          </a:p>
        </p:txBody>
      </p:sp>
    </p:spTree>
    <p:extLst>
      <p:ext uri="{BB962C8B-B14F-4D97-AF65-F5344CB8AC3E}">
        <p14:creationId xmlns:p14="http://schemas.microsoft.com/office/powerpoint/2010/main" val="19127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BA48E-CEC5-4BB3-B6C8-E3C0F3950F36}"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D7750-843F-4FD2-A9ED-0A26E73270C1}" type="slidenum">
              <a:rPr lang="en-US" smtClean="0"/>
              <a:t>‹#›</a:t>
            </a:fld>
            <a:endParaRPr lang="en-US"/>
          </a:p>
        </p:txBody>
      </p:sp>
    </p:spTree>
    <p:extLst>
      <p:ext uri="{BB962C8B-B14F-4D97-AF65-F5344CB8AC3E}">
        <p14:creationId xmlns:p14="http://schemas.microsoft.com/office/powerpoint/2010/main" val="113586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BA48E-CEC5-4BB3-B6C8-E3C0F3950F36}" type="datetimeFigureOut">
              <a:rPr lang="en-US" smtClean="0"/>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D7750-843F-4FD2-A9ED-0A26E73270C1}" type="slidenum">
              <a:rPr lang="en-US" smtClean="0"/>
              <a:t>‹#›</a:t>
            </a:fld>
            <a:endParaRPr lang="en-US"/>
          </a:p>
        </p:txBody>
      </p:sp>
    </p:spTree>
    <p:extLst>
      <p:ext uri="{BB962C8B-B14F-4D97-AF65-F5344CB8AC3E}">
        <p14:creationId xmlns:p14="http://schemas.microsoft.com/office/powerpoint/2010/main" val="957451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4P785j15Tzk"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Qvcx7Y4caQE"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br.org/2015/01/assessment-whats-your-personal-productivity-sty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205" r="8162"/>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14400" y="0"/>
            <a:ext cx="7772400" cy="1470025"/>
          </a:xfrm>
        </p:spPr>
        <p:txBody>
          <a:bodyPr/>
          <a:lstStyle/>
          <a:p>
            <a:r>
              <a:rPr lang="en-US" dirty="0" smtClean="0"/>
              <a:t>Planning and Organizing</a:t>
            </a:r>
            <a:endParaRPr lang="en-US" dirty="0"/>
          </a:p>
        </p:txBody>
      </p:sp>
    </p:spTree>
    <p:extLst>
      <p:ext uri="{BB962C8B-B14F-4D97-AF65-F5344CB8AC3E}">
        <p14:creationId xmlns:p14="http://schemas.microsoft.com/office/powerpoint/2010/main" val="4173606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Evening Routines</a:t>
            </a:r>
            <a:endParaRPr lang="en-US" dirty="0"/>
          </a:p>
        </p:txBody>
      </p:sp>
      <p:sp>
        <p:nvSpPr>
          <p:cNvPr id="4" name="TextBox 3"/>
          <p:cNvSpPr txBox="1"/>
          <p:nvPr/>
        </p:nvSpPr>
        <p:spPr>
          <a:xfrm>
            <a:off x="381000" y="2438400"/>
            <a:ext cx="3962400" cy="2308324"/>
          </a:xfrm>
          <a:prstGeom prst="rect">
            <a:avLst/>
          </a:prstGeom>
          <a:noFill/>
        </p:spPr>
        <p:txBody>
          <a:bodyPr wrap="square" rtlCol="0">
            <a:spAutoFit/>
          </a:bodyPr>
          <a:lstStyle/>
          <a:p>
            <a:r>
              <a:rPr lang="en-US" sz="3600" dirty="0" smtClean="0"/>
              <a:t>Save time and be more productive because of morning routines</a:t>
            </a:r>
            <a:endParaRPr lang="en-US" sz="3600"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438400"/>
            <a:ext cx="4307417"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193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Make your downtime productive</a:t>
            </a:r>
            <a:endParaRPr lang="en-US" dirty="0"/>
          </a:p>
        </p:txBody>
      </p:sp>
      <p:pic>
        <p:nvPicPr>
          <p:cNvPr id="61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23" r="4704"/>
          <a:stretch/>
        </p:blipFill>
        <p:spPr bwMode="auto">
          <a:xfrm>
            <a:off x="0" y="1708935"/>
            <a:ext cx="9144000" cy="5149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44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146"/>
                                        </p:tgtEl>
                                        <p:attrNameLst>
                                          <p:attrName>r</p:attrName>
                                        </p:attrNameLst>
                                      </p:cBhvr>
                                    </p:animRot>
                                    <p:animRot by="-240000">
                                      <p:cBhvr>
                                        <p:cTn id="7" dur="200" fill="hold">
                                          <p:stCondLst>
                                            <p:cond delay="200"/>
                                          </p:stCondLst>
                                        </p:cTn>
                                        <p:tgtEl>
                                          <p:spTgt spid="6146"/>
                                        </p:tgtEl>
                                        <p:attrNameLst>
                                          <p:attrName>r</p:attrName>
                                        </p:attrNameLst>
                                      </p:cBhvr>
                                    </p:animRot>
                                    <p:animRot by="240000">
                                      <p:cBhvr>
                                        <p:cTn id="8" dur="200" fill="hold">
                                          <p:stCondLst>
                                            <p:cond delay="400"/>
                                          </p:stCondLst>
                                        </p:cTn>
                                        <p:tgtEl>
                                          <p:spTgt spid="6146"/>
                                        </p:tgtEl>
                                        <p:attrNameLst>
                                          <p:attrName>r</p:attrName>
                                        </p:attrNameLst>
                                      </p:cBhvr>
                                    </p:animRot>
                                    <p:animRot by="-240000">
                                      <p:cBhvr>
                                        <p:cTn id="9" dur="200" fill="hold">
                                          <p:stCondLst>
                                            <p:cond delay="600"/>
                                          </p:stCondLst>
                                        </p:cTn>
                                        <p:tgtEl>
                                          <p:spTgt spid="6146"/>
                                        </p:tgtEl>
                                        <p:attrNameLst>
                                          <p:attrName>r</p:attrName>
                                        </p:attrNameLst>
                                      </p:cBhvr>
                                    </p:animRot>
                                    <p:animRot by="120000">
                                      <p:cBhvr>
                                        <p:cTn id="10"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429967">
            <a:off x="5877359" y="-1209241"/>
            <a:ext cx="4834552" cy="4834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Organizing tools</a:t>
            </a:r>
            <a:endParaRPr lang="en-US" dirty="0"/>
          </a:p>
        </p:txBody>
      </p:sp>
      <p:sp>
        <p:nvSpPr>
          <p:cNvPr id="3" name="Content Placeholder 2"/>
          <p:cNvSpPr>
            <a:spLocks noGrp="1"/>
          </p:cNvSpPr>
          <p:nvPr>
            <p:ph idx="1"/>
          </p:nvPr>
        </p:nvSpPr>
        <p:spPr/>
        <p:txBody>
          <a:bodyPr/>
          <a:lstStyle/>
          <a:p>
            <a:r>
              <a:rPr lang="en-US" dirty="0" smtClean="0"/>
              <a:t>Google Calendar</a:t>
            </a:r>
          </a:p>
          <a:p>
            <a:pPr lvl="1"/>
            <a:r>
              <a:rPr lang="en-US" dirty="0" smtClean="0"/>
              <a:t>Online Planner</a:t>
            </a:r>
          </a:p>
          <a:p>
            <a:pPr lvl="1"/>
            <a:r>
              <a:rPr lang="en-US" dirty="0" smtClean="0"/>
              <a:t>Can connect with your friends/coworkers   calendar</a:t>
            </a:r>
          </a:p>
          <a:p>
            <a:pPr lvl="1"/>
            <a:r>
              <a:rPr lang="en-US" dirty="0" smtClean="0"/>
              <a:t>Can send text/email reminders</a:t>
            </a:r>
          </a:p>
          <a:p>
            <a:pPr lvl="1"/>
            <a:r>
              <a:rPr lang="en-US" dirty="0" smtClean="0"/>
              <a:t>Color coded</a:t>
            </a:r>
          </a:p>
          <a:p>
            <a:pPr lvl="1"/>
            <a:r>
              <a:rPr lang="en-US" dirty="0" smtClean="0"/>
              <a:t>Can set item reminders and descriptions for events, location</a:t>
            </a:r>
          </a:p>
          <a:p>
            <a:pPr lvl="1"/>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678810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57200"/>
            <a:ext cx="9683838"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877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43000"/>
            <a:ext cx="924501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483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Cool Tools </a:t>
            </a:r>
            <a:r>
              <a:rPr lang="en-US" dirty="0" smtClean="0"/>
              <a:t>You </a:t>
            </a:r>
            <a:r>
              <a:rPr lang="en-US" dirty="0"/>
              <a:t>C</a:t>
            </a:r>
            <a:r>
              <a:rPr lang="en-US" dirty="0" smtClean="0"/>
              <a:t>an Use </a:t>
            </a:r>
            <a:r>
              <a:rPr lang="en-US" dirty="0" smtClean="0"/>
              <a:t>to </a:t>
            </a:r>
            <a:r>
              <a:rPr lang="en-US" dirty="0" smtClean="0"/>
              <a:t>Keep </a:t>
            </a:r>
            <a:r>
              <a:rPr lang="en-US" dirty="0"/>
              <a:t>Y</a:t>
            </a:r>
            <a:r>
              <a:rPr lang="en-US" dirty="0" smtClean="0"/>
              <a:t>ourself </a:t>
            </a:r>
            <a:r>
              <a:rPr lang="en-US" dirty="0"/>
              <a:t>O</a:t>
            </a:r>
            <a:r>
              <a:rPr lang="en-US" dirty="0" smtClean="0"/>
              <a:t>rganized</a:t>
            </a:r>
            <a:endParaRPr lang="en-US" dirty="0"/>
          </a:p>
        </p:txBody>
      </p:sp>
      <p:sp>
        <p:nvSpPr>
          <p:cNvPr id="3" name="Content Placeholder 2"/>
          <p:cNvSpPr>
            <a:spLocks noGrp="1"/>
          </p:cNvSpPr>
          <p:nvPr>
            <p:ph idx="1"/>
          </p:nvPr>
        </p:nvSpPr>
        <p:spPr/>
        <p:txBody>
          <a:bodyPr/>
          <a:lstStyle/>
          <a:p>
            <a:r>
              <a:rPr lang="en-US" dirty="0" smtClean="0"/>
              <a:t>Trello</a:t>
            </a:r>
          </a:p>
          <a:p>
            <a:r>
              <a:rPr lang="en-US" dirty="0" smtClean="0"/>
              <a:t>Post it notes</a:t>
            </a:r>
          </a:p>
          <a:p>
            <a:r>
              <a:rPr lang="en-US" dirty="0" smtClean="0"/>
              <a:t>Mind Maps/white board apps</a:t>
            </a:r>
          </a:p>
          <a:p>
            <a:r>
              <a:rPr lang="en-US" dirty="0" smtClean="0"/>
              <a:t>Wunderlist</a:t>
            </a:r>
          </a:p>
          <a:p>
            <a:r>
              <a:rPr lang="en-US" dirty="0" smtClean="0"/>
              <a:t>Evernote</a:t>
            </a:r>
            <a:endParaRPr lang="en-US" dirty="0"/>
          </a:p>
        </p:txBody>
      </p:sp>
    </p:spTree>
    <p:extLst>
      <p:ext uri="{BB962C8B-B14F-4D97-AF65-F5344CB8AC3E}">
        <p14:creationId xmlns:p14="http://schemas.microsoft.com/office/powerpoint/2010/main" val="777856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73" r="5459"/>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245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4P785j15Tzk"/>
          <p:cNvPicPr>
            <a:picLocks noGrp="1" noRot="1" noChangeAspect="1"/>
          </p:cNvPicPr>
          <p:nvPr>
            <p:ph idx="1"/>
            <a:videoFile r:link="rId1"/>
          </p:nvPr>
        </p:nvPicPr>
        <p:blipFill>
          <a:blip r:embed="rId4"/>
          <a:stretch>
            <a:fillRect/>
          </a:stretch>
        </p:blipFill>
        <p:spPr>
          <a:xfrm>
            <a:off x="0" y="914400"/>
            <a:ext cx="9076266" cy="5105400"/>
          </a:xfrm>
          <a:prstGeom prst="rect">
            <a:avLst/>
          </a:prstGeom>
        </p:spPr>
      </p:pic>
    </p:spTree>
    <p:extLst>
      <p:ext uri="{BB962C8B-B14F-4D97-AF65-F5344CB8AC3E}">
        <p14:creationId xmlns:p14="http://schemas.microsoft.com/office/powerpoint/2010/main" val="4039968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xiongude\AppData\Local\Microsoft\Windows\Temporary Internet Files\Content.IE5\PI1UWXOU\procrastination[1].gif"/>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69" b="100000" l="10000" r="90000">
                        <a14:foregroundMark x1="36571" y1="88785" x2="44571" y2="89720"/>
                        <a14:foregroundMark x1="28571" y1="95327" x2="74286" y2="95950"/>
                        <a14:foregroundMark x1="28857" y1="95016" x2="25143" y2="92835"/>
                        <a14:foregroundMark x1="25714" y1="96573" x2="32000" y2="96885"/>
                        <a14:foregroundMark x1="27714" y1="92835" x2="54286" y2="92835"/>
                        <a14:foregroundMark x1="47429" y1="26480" x2="65429" y2="33956"/>
                        <a14:foregroundMark x1="64857" y1="94081" x2="75143" y2="91589"/>
                        <a14:foregroundMark x1="74000" y1="92835" x2="76857" y2="96573"/>
                        <a14:backgroundMark x1="36000" y1="52960" x2="38857" y2="50779"/>
                        <a14:backgroundMark x1="40571" y1="60125" x2="40857" y2="57632"/>
                        <a14:backgroundMark x1="45714" y1="61059" x2="45429" y2="57632"/>
                      </a14:backgroundRemoval>
                    </a14:imgEffect>
                  </a14:imgLayer>
                </a14:imgProps>
              </a:ext>
              <a:ext uri="{28A0092B-C50C-407E-A947-70E740481C1C}">
                <a14:useLocalDpi xmlns:a14="http://schemas.microsoft.com/office/drawing/2010/main" val="0"/>
              </a:ext>
            </a:extLst>
          </a:blip>
          <a:srcRect/>
          <a:stretch>
            <a:fillRect/>
          </a:stretch>
        </p:blipFill>
        <p:spPr bwMode="auto">
          <a:xfrm>
            <a:off x="1981200" y="2438400"/>
            <a:ext cx="4663096" cy="427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Question time!</a:t>
            </a:r>
            <a:endParaRPr lang="en-US" dirty="0"/>
          </a:p>
        </p:txBody>
      </p:sp>
      <p:sp>
        <p:nvSpPr>
          <p:cNvPr id="3" name="Content Placeholder 2"/>
          <p:cNvSpPr>
            <a:spLocks noGrp="1"/>
          </p:cNvSpPr>
          <p:nvPr>
            <p:ph idx="1"/>
          </p:nvPr>
        </p:nvSpPr>
        <p:spPr/>
        <p:txBody>
          <a:bodyPr/>
          <a:lstStyle/>
          <a:p>
            <a:r>
              <a:rPr lang="en-US" dirty="0" smtClean="0"/>
              <a:t>What did you think about the video?</a:t>
            </a:r>
          </a:p>
          <a:p>
            <a:r>
              <a:rPr lang="en-US" dirty="0" smtClean="0"/>
              <a:t>Is this close to how you procrastinate?</a:t>
            </a:r>
          </a:p>
          <a:p>
            <a:endParaRPr lang="en-US" dirty="0"/>
          </a:p>
        </p:txBody>
      </p:sp>
    </p:spTree>
    <p:extLst>
      <p:ext uri="{BB962C8B-B14F-4D97-AF65-F5344CB8AC3E}">
        <p14:creationId xmlns:p14="http://schemas.microsoft.com/office/powerpoint/2010/main" val="1014906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Qvcx7Y4caQE"/>
          <p:cNvPicPr>
            <a:picLocks noGrp="1" noRot="1" noChangeAspect="1"/>
          </p:cNvPicPr>
          <p:nvPr>
            <p:ph idx="1"/>
            <a:videoFile r:link="rId1"/>
          </p:nvPr>
        </p:nvPicPr>
        <p:blipFill>
          <a:blip r:embed="rId4"/>
          <a:stretch>
            <a:fillRect/>
          </a:stretch>
        </p:blipFill>
        <p:spPr>
          <a:xfrm>
            <a:off x="8466" y="838200"/>
            <a:ext cx="9076266" cy="5105400"/>
          </a:xfrm>
          <a:prstGeom prst="rect">
            <a:avLst/>
          </a:prstGeom>
        </p:spPr>
      </p:pic>
    </p:spTree>
    <p:extLst>
      <p:ext uri="{BB962C8B-B14F-4D97-AF65-F5344CB8AC3E}">
        <p14:creationId xmlns:p14="http://schemas.microsoft.com/office/powerpoint/2010/main" val="3076822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xiongude\AppData\Local\Microsoft\Windows\Temporary Internet Files\Content.IE5\JVN6VGT3\maxresdefaul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46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2870816"/>
            <a:ext cx="8229600" cy="1143000"/>
          </a:xfrm>
        </p:spPr>
        <p:txBody>
          <a:bodyPr/>
          <a:lstStyle/>
          <a:p>
            <a:r>
              <a:rPr lang="en-US" dirty="0" smtClean="0"/>
              <a:t>ICE BREAKER!</a:t>
            </a:r>
            <a:endParaRPr lang="en-US" dirty="0"/>
          </a:p>
        </p:txBody>
      </p:sp>
    </p:spTree>
    <p:extLst>
      <p:ext uri="{BB962C8B-B14F-4D97-AF65-F5344CB8AC3E}">
        <p14:creationId xmlns:p14="http://schemas.microsoft.com/office/powerpoint/2010/main" val="5712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time #2!</a:t>
            </a:r>
            <a:endParaRPr lang="en-US" dirty="0"/>
          </a:p>
        </p:txBody>
      </p:sp>
      <p:sp>
        <p:nvSpPr>
          <p:cNvPr id="3" name="Content Placeholder 2"/>
          <p:cNvSpPr>
            <a:spLocks noGrp="1"/>
          </p:cNvSpPr>
          <p:nvPr>
            <p:ph idx="1"/>
          </p:nvPr>
        </p:nvSpPr>
        <p:spPr/>
        <p:txBody>
          <a:bodyPr/>
          <a:lstStyle/>
          <a:p>
            <a:r>
              <a:rPr lang="en-US" dirty="0" smtClean="0"/>
              <a:t>What did you think about the video?</a:t>
            </a:r>
          </a:p>
          <a:p>
            <a:r>
              <a:rPr lang="en-US" dirty="0" smtClean="0"/>
              <a:t>What do you do to prevent procrastination?</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58570"/>
            <a:ext cx="6629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081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C:\Users\xiongude\AppData\Local\Microsoft\Windows\Temporary Internet Files\Content.IE5\PI1UWXOU\thankssleep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5" y="7961"/>
            <a:ext cx="2499815" cy="18748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1295400"/>
            <a:ext cx="9144000" cy="5257800"/>
          </a:xfrm>
        </p:spPr>
        <p:txBody>
          <a:bodyPr>
            <a:normAutofit fontScale="92500" lnSpcReduction="20000"/>
          </a:bodyPr>
          <a:lstStyle/>
          <a:p>
            <a:pPr marL="0" indent="0" algn="ctr">
              <a:buNone/>
            </a:pPr>
            <a:r>
              <a:rPr lang="en-US" sz="4200" dirty="0" smtClean="0">
                <a:solidFill>
                  <a:srgbClr val="FF0000"/>
                </a:solidFill>
              </a:rPr>
              <a:t>Did you know?!</a:t>
            </a:r>
          </a:p>
          <a:p>
            <a:pPr marL="0" indent="0">
              <a:buNone/>
            </a:pPr>
            <a:r>
              <a:rPr lang="en-US" dirty="0" smtClean="0"/>
              <a:t>That one of the most important things that affect our productivity is </a:t>
            </a:r>
            <a:r>
              <a:rPr lang="en-US" dirty="0" smtClean="0">
                <a:solidFill>
                  <a:schemeClr val="accent1"/>
                </a:solidFill>
              </a:rPr>
              <a:t>sleep</a:t>
            </a:r>
            <a:r>
              <a:rPr lang="en-US" dirty="0" smtClean="0"/>
              <a:t>? </a:t>
            </a:r>
          </a:p>
          <a:p>
            <a:r>
              <a:rPr lang="en-US" dirty="0" smtClean="0">
                <a:solidFill>
                  <a:schemeClr val="accent1"/>
                </a:solidFill>
              </a:rPr>
              <a:t>Sleep</a:t>
            </a:r>
            <a:r>
              <a:rPr lang="en-US" dirty="0" smtClean="0"/>
              <a:t> improves your productivity by 4% and your memory improves. </a:t>
            </a:r>
            <a:endParaRPr lang="en-US" dirty="0"/>
          </a:p>
          <a:p>
            <a:r>
              <a:rPr lang="en-US" dirty="0" smtClean="0"/>
              <a:t>If you are </a:t>
            </a:r>
            <a:r>
              <a:rPr lang="en-US" dirty="0" smtClean="0">
                <a:solidFill>
                  <a:schemeClr val="accent1"/>
                </a:solidFill>
              </a:rPr>
              <a:t>sleep</a:t>
            </a:r>
            <a:r>
              <a:rPr lang="en-US" dirty="0" smtClean="0"/>
              <a:t> deprived, your reaction time and accuracy goes down by 50%. Meaning more mistakes, and slower work.</a:t>
            </a:r>
          </a:p>
          <a:p>
            <a:r>
              <a:rPr lang="en-US" dirty="0" smtClean="0"/>
              <a:t>Your naps should only be 10-20 min. If you go past 40 min. you enter REM sleep. Waking up during REM sleep is what causes people to be cranky. </a:t>
            </a:r>
          </a:p>
          <a:p>
            <a:pPr lvl="1"/>
            <a:r>
              <a:rPr lang="en-US" dirty="0" smtClean="0"/>
              <a:t>If your naps last long, it’s a sign that you are </a:t>
            </a:r>
            <a:r>
              <a:rPr lang="en-US" u="sng" dirty="0" smtClean="0">
                <a:solidFill>
                  <a:schemeClr val="accent1"/>
                </a:solidFill>
              </a:rPr>
              <a:t>sleep deprived.</a:t>
            </a:r>
            <a:endParaRPr lang="en-US" u="sng" dirty="0">
              <a:solidFill>
                <a:schemeClr val="accent1"/>
              </a:solidFill>
            </a:endParaRPr>
          </a:p>
        </p:txBody>
      </p:sp>
    </p:spTree>
    <p:extLst>
      <p:ext uri="{BB962C8B-B14F-4D97-AF65-F5344CB8AC3E}">
        <p14:creationId xmlns:p14="http://schemas.microsoft.com/office/powerpoint/2010/main" val="2551333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Planning</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491581"/>
            <a:ext cx="8229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322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a:xfrm>
            <a:off x="457200" y="1143000"/>
            <a:ext cx="8229600" cy="5410200"/>
          </a:xfrm>
        </p:spPr>
        <p:txBody>
          <a:bodyPr>
            <a:normAutofit/>
          </a:bodyPr>
          <a:lstStyle/>
          <a:p>
            <a:r>
              <a:rPr lang="en-US" dirty="0" smtClean="0"/>
              <a:t>Who will be there?  </a:t>
            </a:r>
          </a:p>
          <a:p>
            <a:r>
              <a:rPr lang="en-US" dirty="0" smtClean="0"/>
              <a:t>What will happen?</a:t>
            </a:r>
          </a:p>
          <a:p>
            <a:r>
              <a:rPr lang="en-US" dirty="0" smtClean="0"/>
              <a:t>Where will we be?</a:t>
            </a:r>
          </a:p>
          <a:p>
            <a:r>
              <a:rPr lang="en-US" dirty="0" smtClean="0"/>
              <a:t>What time is the event?</a:t>
            </a:r>
          </a:p>
          <a:p>
            <a:r>
              <a:rPr lang="en-US" dirty="0" smtClean="0"/>
              <a:t>Why are we having a celebration?</a:t>
            </a:r>
          </a:p>
          <a:p>
            <a:r>
              <a:rPr lang="en-US" dirty="0" smtClean="0"/>
              <a:t>What is our budget? </a:t>
            </a:r>
          </a:p>
          <a:p>
            <a:r>
              <a:rPr lang="en-US" dirty="0" smtClean="0"/>
              <a:t>What will we eat? </a:t>
            </a:r>
          </a:p>
          <a:p>
            <a:r>
              <a:rPr lang="en-US" dirty="0" smtClean="0"/>
              <a:t>What materials/supplies are needed? </a:t>
            </a:r>
          </a:p>
        </p:txBody>
      </p:sp>
    </p:spTree>
    <p:extLst>
      <p:ext uri="{BB962C8B-B14F-4D97-AF65-F5344CB8AC3E}">
        <p14:creationId xmlns:p14="http://schemas.microsoft.com/office/powerpoint/2010/main" val="2956012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Fixed/Non-Negotiables</a:t>
            </a:r>
            <a:endParaRPr lang="en-US" dirty="0"/>
          </a:p>
        </p:txBody>
      </p:sp>
      <p:sp>
        <p:nvSpPr>
          <p:cNvPr id="3" name="Content Placeholder 2"/>
          <p:cNvSpPr>
            <a:spLocks noGrp="1"/>
          </p:cNvSpPr>
          <p:nvPr>
            <p:ph idx="1"/>
          </p:nvPr>
        </p:nvSpPr>
        <p:spPr>
          <a:xfrm>
            <a:off x="457200" y="1143000"/>
            <a:ext cx="8229600" cy="5410200"/>
          </a:xfrm>
        </p:spPr>
        <p:txBody>
          <a:bodyPr>
            <a:normAutofit fontScale="92500" lnSpcReduction="20000"/>
          </a:bodyPr>
          <a:lstStyle/>
          <a:p>
            <a:r>
              <a:rPr lang="en-US" dirty="0" smtClean="0"/>
              <a:t>Our budget is $600, which includes any kind of Right Track swag (i.e. jackets, backpacks, </a:t>
            </a:r>
            <a:r>
              <a:rPr lang="en-US" dirty="0" err="1" smtClean="0"/>
              <a:t>etc</a:t>
            </a:r>
            <a:r>
              <a:rPr lang="en-US" dirty="0" smtClean="0"/>
              <a:t>).</a:t>
            </a:r>
          </a:p>
          <a:p>
            <a:pPr lvl="1"/>
            <a:r>
              <a:rPr lang="en-US" dirty="0"/>
              <a:t>We </a:t>
            </a:r>
            <a:r>
              <a:rPr lang="en-US" dirty="0" smtClean="0"/>
              <a:t>already have </a:t>
            </a:r>
            <a:r>
              <a:rPr lang="en-US" dirty="0"/>
              <a:t>plates, napkins and </a:t>
            </a:r>
            <a:r>
              <a:rPr lang="en-US" dirty="0" smtClean="0"/>
              <a:t>utensils, so you don’t need to take those into consideration of cost.</a:t>
            </a:r>
          </a:p>
          <a:p>
            <a:r>
              <a:rPr lang="en-US" dirty="0" smtClean="0"/>
              <a:t>The majority of participants will need 30 - 45 minutes to fill out the Right Track application.</a:t>
            </a:r>
          </a:p>
          <a:p>
            <a:pPr lvl="1"/>
            <a:r>
              <a:rPr lang="en-US" dirty="0" smtClean="0"/>
              <a:t>A few folks are not reapplying for Right Track – what should they be doing during this time?</a:t>
            </a:r>
          </a:p>
          <a:p>
            <a:r>
              <a:rPr lang="en-US" dirty="0" smtClean="0"/>
              <a:t>The event will take place at Arlington Hills Community Center on Saturday, February 11</a:t>
            </a:r>
            <a:r>
              <a:rPr lang="en-US" baseline="30000" dirty="0" smtClean="0"/>
              <a:t>th</a:t>
            </a:r>
            <a:r>
              <a:rPr lang="en-US" dirty="0" smtClean="0"/>
              <a:t> from 11am – 1pm.  </a:t>
            </a:r>
          </a:p>
          <a:p>
            <a:r>
              <a:rPr lang="en-US" dirty="0" smtClean="0"/>
              <a:t>There are </a:t>
            </a:r>
            <a:r>
              <a:rPr lang="en-US" dirty="0" smtClean="0">
                <a:solidFill>
                  <a:srgbClr val="FF0000"/>
                </a:solidFill>
              </a:rPr>
              <a:t>X </a:t>
            </a:r>
            <a:r>
              <a:rPr lang="en-US" dirty="0" smtClean="0"/>
              <a:t>number of participants in our training cohort.  </a:t>
            </a:r>
          </a:p>
        </p:txBody>
      </p:sp>
    </p:spTree>
    <p:extLst>
      <p:ext uri="{BB962C8B-B14F-4D97-AF65-F5344CB8AC3E}">
        <p14:creationId xmlns:p14="http://schemas.microsoft.com/office/powerpoint/2010/main" val="2140028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447800"/>
            <a:ext cx="5550601" cy="412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Conclusion</a:t>
            </a:r>
            <a:endParaRPr lang="en-US" dirty="0"/>
          </a:p>
        </p:txBody>
      </p:sp>
      <p:sp>
        <p:nvSpPr>
          <p:cNvPr id="4" name="TextBox 3"/>
          <p:cNvSpPr txBox="1"/>
          <p:nvPr/>
        </p:nvSpPr>
        <p:spPr>
          <a:xfrm>
            <a:off x="0" y="2133600"/>
            <a:ext cx="33528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Complete our evaluation</a:t>
            </a:r>
          </a:p>
          <a:p>
            <a:pPr marL="285750" indent="-285750">
              <a:buFont typeface="Arial" panose="020B0604020202020204" pitchFamily="34" charset="0"/>
              <a:buChar char="•"/>
            </a:pPr>
            <a:r>
              <a:rPr lang="en-US" sz="2800" dirty="0" smtClean="0"/>
              <a:t>Stay </a:t>
            </a:r>
            <a:r>
              <a:rPr lang="en-US" sz="2800" dirty="0" smtClean="0"/>
              <a:t>safe and </a:t>
            </a:r>
            <a:r>
              <a:rPr lang="en-US" sz="2800" dirty="0" smtClean="0"/>
              <a:t>warm</a:t>
            </a:r>
          </a:p>
          <a:p>
            <a:pPr marL="285750" indent="-285750">
              <a:buFont typeface="Arial" panose="020B0604020202020204" pitchFamily="34" charset="0"/>
              <a:buChar char="•"/>
            </a:pPr>
            <a:r>
              <a:rPr lang="en-US" sz="2800" dirty="0" smtClean="0"/>
              <a:t>Thank you! </a:t>
            </a:r>
            <a:endParaRPr lang="en-US" sz="2800" dirty="0" smtClean="0"/>
          </a:p>
        </p:txBody>
      </p:sp>
    </p:spTree>
    <p:extLst>
      <p:ext uri="{BB962C8B-B14F-4D97-AF65-F5344CB8AC3E}">
        <p14:creationId xmlns:p14="http://schemas.microsoft.com/office/powerpoint/2010/main" val="2487856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your </a:t>
            </a:r>
            <a:r>
              <a:rPr lang="en-US" dirty="0"/>
              <a:t>P</a:t>
            </a:r>
            <a:r>
              <a:rPr lang="en-US" dirty="0" smtClean="0"/>
              <a:t>roductivity Style?</a:t>
            </a:r>
            <a:endParaRPr lang="en-US" dirty="0"/>
          </a:p>
        </p:txBody>
      </p:sp>
      <p:sp>
        <p:nvSpPr>
          <p:cNvPr id="3" name="Content Placeholder 2"/>
          <p:cNvSpPr>
            <a:spLocks noGrp="1"/>
          </p:cNvSpPr>
          <p:nvPr>
            <p:ph idx="1"/>
          </p:nvPr>
        </p:nvSpPr>
        <p:spPr/>
        <p:txBody>
          <a:bodyPr/>
          <a:lstStyle/>
          <a:p>
            <a:r>
              <a:rPr lang="en-US" dirty="0" smtClean="0"/>
              <a:t>Please take 5 minutes to complete this assessment</a:t>
            </a:r>
          </a:p>
          <a:p>
            <a:pPr marL="0" indent="0" algn="ctr">
              <a:buNone/>
            </a:pPr>
            <a:r>
              <a:rPr lang="en-US" dirty="0" smtClean="0">
                <a:hlinkClick r:id="rId3"/>
              </a:rPr>
              <a:t>https://hbr.org/2015/01/assessment-whats-your-personal-productivity-style</a:t>
            </a:r>
            <a:endParaRPr lang="en-US" dirty="0" smtClean="0"/>
          </a:p>
          <a:p>
            <a:r>
              <a:rPr lang="en-US" dirty="0" smtClean="0"/>
              <a:t>It will help you learn more about who you are and identify ways that help you perform better</a:t>
            </a:r>
            <a:endParaRPr lang="en-US" dirty="0"/>
          </a:p>
        </p:txBody>
      </p:sp>
    </p:spTree>
    <p:extLst>
      <p:ext uri="{BB962C8B-B14F-4D97-AF65-F5344CB8AC3E}">
        <p14:creationId xmlns:p14="http://schemas.microsoft.com/office/powerpoint/2010/main" val="29099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 are you?</a:t>
            </a:r>
            <a:endParaRPr lang="en-US" dirty="0"/>
          </a:p>
        </p:txBody>
      </p:sp>
      <p:sp>
        <p:nvSpPr>
          <p:cNvPr id="3" name="Content Placeholder 2"/>
          <p:cNvSpPr>
            <a:spLocks noGrp="1"/>
          </p:cNvSpPr>
          <p:nvPr>
            <p:ph idx="1"/>
          </p:nvPr>
        </p:nvSpPr>
        <p:spPr/>
        <p:txBody>
          <a:bodyPr/>
          <a:lstStyle/>
          <a:p>
            <a:pPr fontAlgn="base"/>
            <a:r>
              <a:rPr lang="en-US" dirty="0">
                <a:solidFill>
                  <a:srgbClr val="FF0000"/>
                </a:solidFill>
              </a:rPr>
              <a:t>1. </a:t>
            </a:r>
            <a:r>
              <a:rPr lang="en-US" b="1" dirty="0">
                <a:solidFill>
                  <a:srgbClr val="FF0000"/>
                </a:solidFill>
              </a:rPr>
              <a:t>A </a:t>
            </a:r>
            <a:r>
              <a:rPr lang="en-US" b="1" dirty="0" err="1">
                <a:solidFill>
                  <a:srgbClr val="FF0000"/>
                </a:solidFill>
              </a:rPr>
              <a:t>Prioritizer</a:t>
            </a:r>
            <a:r>
              <a:rPr lang="en-US" b="1" dirty="0">
                <a:solidFill>
                  <a:srgbClr val="FF0000"/>
                </a:solidFill>
              </a:rPr>
              <a:t> </a:t>
            </a:r>
            <a:r>
              <a:rPr lang="en-US" dirty="0">
                <a:solidFill>
                  <a:srgbClr val="FF0000"/>
                </a:solidFill>
              </a:rPr>
              <a:t>prefers logical, analytical, fact-based, critical, and realistic thinking.</a:t>
            </a:r>
          </a:p>
          <a:p>
            <a:pPr fontAlgn="base"/>
            <a:r>
              <a:rPr lang="en-US" dirty="0">
                <a:solidFill>
                  <a:schemeClr val="tx2"/>
                </a:solidFill>
              </a:rPr>
              <a:t>2. </a:t>
            </a:r>
            <a:r>
              <a:rPr lang="en-US" b="1" dirty="0">
                <a:solidFill>
                  <a:schemeClr val="tx2"/>
                </a:solidFill>
              </a:rPr>
              <a:t>A Planner </a:t>
            </a:r>
            <a:r>
              <a:rPr lang="en-US" dirty="0">
                <a:solidFill>
                  <a:schemeClr val="tx2"/>
                </a:solidFill>
              </a:rPr>
              <a:t>prefers organized, sequential, planned, and detailed thinking.</a:t>
            </a:r>
          </a:p>
          <a:p>
            <a:pPr fontAlgn="base"/>
            <a:r>
              <a:rPr lang="en-US" dirty="0">
                <a:solidFill>
                  <a:schemeClr val="accent6"/>
                </a:solidFill>
              </a:rPr>
              <a:t>3. </a:t>
            </a:r>
            <a:r>
              <a:rPr lang="en-US" b="1" dirty="0">
                <a:solidFill>
                  <a:schemeClr val="accent6"/>
                </a:solidFill>
              </a:rPr>
              <a:t>An Arranger </a:t>
            </a:r>
            <a:r>
              <a:rPr lang="en-US" dirty="0">
                <a:solidFill>
                  <a:schemeClr val="accent6"/>
                </a:solidFill>
              </a:rPr>
              <a:t>prefers supportive, expressive, and emotional thinking.</a:t>
            </a:r>
          </a:p>
          <a:p>
            <a:pPr fontAlgn="base"/>
            <a:r>
              <a:rPr lang="en-US" dirty="0" smtClean="0"/>
              <a:t>4. </a:t>
            </a:r>
            <a:r>
              <a:rPr lang="en-US" b="1" dirty="0" smtClean="0"/>
              <a:t>A Visualizer </a:t>
            </a:r>
            <a:r>
              <a:rPr lang="en-US" dirty="0" smtClean="0"/>
              <a:t>prefers holistic, intuitive, integrating, and synthesizing thinking.</a:t>
            </a:r>
            <a:endParaRPr lang="en-US" dirty="0"/>
          </a:p>
        </p:txBody>
      </p:sp>
    </p:spTree>
    <p:extLst>
      <p:ext uri="{BB962C8B-B14F-4D97-AF65-F5344CB8AC3E}">
        <p14:creationId xmlns:p14="http://schemas.microsoft.com/office/powerpoint/2010/main" val="305926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each style contributes</a:t>
            </a:r>
            <a:endParaRPr lang="en-US" dirty="0"/>
          </a:p>
        </p:txBody>
      </p:sp>
      <p:sp>
        <p:nvSpPr>
          <p:cNvPr id="7" name="Rounded Rectangle 6"/>
          <p:cNvSpPr/>
          <p:nvPr/>
        </p:nvSpPr>
        <p:spPr>
          <a:xfrm>
            <a:off x="533400" y="1893332"/>
            <a:ext cx="8077200" cy="48122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9" name="Straight Connector 8"/>
          <p:cNvCxnSpPr/>
          <p:nvPr/>
        </p:nvCxnSpPr>
        <p:spPr>
          <a:xfrm>
            <a:off x="4572000" y="2057400"/>
            <a:ext cx="0" cy="4419600"/>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536359" y="1524000"/>
            <a:ext cx="1905000" cy="369332"/>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Strengths</a:t>
            </a:r>
            <a:endParaRPr lang="en-US" dirty="0"/>
          </a:p>
        </p:txBody>
      </p:sp>
      <p:sp>
        <p:nvSpPr>
          <p:cNvPr id="14" name="TextBox 13"/>
          <p:cNvSpPr txBox="1"/>
          <p:nvPr/>
        </p:nvSpPr>
        <p:spPr>
          <a:xfrm>
            <a:off x="6629400" y="1524000"/>
            <a:ext cx="1905000" cy="369332"/>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Pet Peeves</a:t>
            </a:r>
            <a:endParaRPr lang="en-US" dirty="0"/>
          </a:p>
        </p:txBody>
      </p:sp>
      <p:cxnSp>
        <p:nvCxnSpPr>
          <p:cNvPr id="17" name="Straight Connector 16"/>
          <p:cNvCxnSpPr/>
          <p:nvPr/>
        </p:nvCxnSpPr>
        <p:spPr>
          <a:xfrm>
            <a:off x="685800" y="4299466"/>
            <a:ext cx="7772400"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762000" y="2317995"/>
            <a:ext cx="35814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Prioritizing</a:t>
            </a:r>
          </a:p>
          <a:p>
            <a:pPr marL="285750" indent="-285750">
              <a:buFont typeface="Arial" panose="020B0604020202020204" pitchFamily="34" charset="0"/>
              <a:buChar char="•"/>
            </a:pPr>
            <a:r>
              <a:rPr lang="en-US" dirty="0" smtClean="0"/>
              <a:t>Great analyzer and logical problem solver</a:t>
            </a:r>
          </a:p>
          <a:p>
            <a:pPr marL="285750" indent="-285750">
              <a:buFont typeface="Arial" panose="020B0604020202020204" pitchFamily="34" charset="0"/>
              <a:buChar char="•"/>
            </a:pPr>
            <a:r>
              <a:rPr lang="en-US" dirty="0" smtClean="0"/>
              <a:t>Goal Oriented</a:t>
            </a:r>
          </a:p>
          <a:p>
            <a:pPr marL="285750" indent="-285750">
              <a:buFont typeface="Arial" panose="020B0604020202020204" pitchFamily="34" charset="0"/>
              <a:buChar char="•"/>
            </a:pPr>
            <a:r>
              <a:rPr lang="en-US" dirty="0" smtClean="0"/>
              <a:t>Can make decisions easily</a:t>
            </a:r>
          </a:p>
          <a:p>
            <a:pPr marL="285750" indent="-285750">
              <a:buFont typeface="Arial" panose="020B0604020202020204" pitchFamily="34" charset="0"/>
              <a:buChar char="•"/>
            </a:pPr>
            <a:r>
              <a:rPr lang="en-US" dirty="0" smtClean="0"/>
              <a:t>Consistent </a:t>
            </a:r>
            <a:endParaRPr lang="en-US" dirty="0"/>
          </a:p>
        </p:txBody>
      </p:sp>
      <p:sp>
        <p:nvSpPr>
          <p:cNvPr id="19" name="TextBox 18"/>
          <p:cNvSpPr txBox="1"/>
          <p:nvPr/>
        </p:nvSpPr>
        <p:spPr>
          <a:xfrm>
            <a:off x="4648200" y="2325393"/>
            <a:ext cx="3886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Meaningless Chatter</a:t>
            </a:r>
          </a:p>
          <a:p>
            <a:pPr marL="285750" indent="-285750">
              <a:buFont typeface="Arial" panose="020B0604020202020204" pitchFamily="34" charset="0"/>
              <a:buChar char="•"/>
            </a:pPr>
            <a:r>
              <a:rPr lang="en-US" dirty="0" smtClean="0"/>
              <a:t>Inaccurate or missing data</a:t>
            </a:r>
          </a:p>
          <a:p>
            <a:pPr marL="285750" indent="-285750">
              <a:buFont typeface="Arial" panose="020B0604020202020204" pitchFamily="34" charset="0"/>
              <a:buChar char="•"/>
            </a:pPr>
            <a:r>
              <a:rPr lang="en-US" dirty="0" smtClean="0"/>
              <a:t>Inefficient use of time</a:t>
            </a:r>
          </a:p>
          <a:p>
            <a:pPr marL="285750" indent="-285750">
              <a:buFont typeface="Arial" panose="020B0604020202020204" pitchFamily="34" charset="0"/>
              <a:buChar char="•"/>
            </a:pPr>
            <a:r>
              <a:rPr lang="en-US" dirty="0" smtClean="0"/>
              <a:t>Vague, approaches or instructions</a:t>
            </a:r>
          </a:p>
          <a:p>
            <a:pPr marL="285750" indent="-285750">
              <a:buFont typeface="Arial" panose="020B0604020202020204" pitchFamily="34" charset="0"/>
              <a:buChar char="•"/>
            </a:pPr>
            <a:r>
              <a:rPr lang="en-US" dirty="0" smtClean="0"/>
              <a:t>Overt sharing of personal feelings</a:t>
            </a:r>
            <a:endParaRPr lang="en-US" dirty="0"/>
          </a:p>
        </p:txBody>
      </p:sp>
      <p:sp>
        <p:nvSpPr>
          <p:cNvPr id="20" name="TextBox 19"/>
          <p:cNvSpPr txBox="1"/>
          <p:nvPr/>
        </p:nvSpPr>
        <p:spPr>
          <a:xfrm>
            <a:off x="685800" y="4876800"/>
            <a:ext cx="3733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Critical analysis</a:t>
            </a:r>
          </a:p>
          <a:p>
            <a:pPr marL="285750" indent="-285750">
              <a:buFont typeface="Arial" panose="020B0604020202020204" pitchFamily="34" charset="0"/>
              <a:buChar char="•"/>
            </a:pPr>
            <a:r>
              <a:rPr lang="en-US" dirty="0" smtClean="0"/>
              <a:t>Facts</a:t>
            </a:r>
          </a:p>
          <a:p>
            <a:pPr marL="285750" indent="-285750">
              <a:buFont typeface="Arial" panose="020B0604020202020204" pitchFamily="34" charset="0"/>
              <a:buChar char="•"/>
            </a:pPr>
            <a:r>
              <a:rPr lang="en-US" dirty="0" smtClean="0"/>
              <a:t>Spending time wisely and efficiently</a:t>
            </a:r>
          </a:p>
        </p:txBody>
      </p:sp>
      <p:sp>
        <p:nvSpPr>
          <p:cNvPr id="21" name="TextBox 20"/>
          <p:cNvSpPr txBox="1"/>
          <p:nvPr/>
        </p:nvSpPr>
        <p:spPr>
          <a:xfrm>
            <a:off x="4648200" y="4876800"/>
            <a:ext cx="3810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Prefers concise emails</a:t>
            </a:r>
          </a:p>
          <a:p>
            <a:pPr marL="285750" indent="-285750">
              <a:buFont typeface="Arial" panose="020B0604020202020204" pitchFamily="34" charset="0"/>
              <a:buChar char="•"/>
            </a:pPr>
            <a:r>
              <a:rPr lang="en-US" dirty="0" smtClean="0"/>
              <a:t>“Give me the bottom line”</a:t>
            </a:r>
          </a:p>
          <a:p>
            <a:pPr marL="285750" indent="-285750">
              <a:buFont typeface="Arial" panose="020B0604020202020204" pitchFamily="34" charset="0"/>
              <a:buChar char="•"/>
            </a:pPr>
            <a:r>
              <a:rPr lang="en-US" dirty="0" smtClean="0"/>
              <a:t>“I only want to hear the most relevant data”</a:t>
            </a:r>
          </a:p>
          <a:p>
            <a:endParaRPr lang="en-US" dirty="0"/>
          </a:p>
        </p:txBody>
      </p:sp>
      <p:sp>
        <p:nvSpPr>
          <p:cNvPr id="23" name="TextBox 22"/>
          <p:cNvSpPr txBox="1"/>
          <p:nvPr/>
        </p:nvSpPr>
        <p:spPr>
          <a:xfrm>
            <a:off x="422059" y="4419600"/>
            <a:ext cx="2019300" cy="381000"/>
          </a:xfrm>
          <a:prstGeom prst="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Things they love</a:t>
            </a:r>
            <a:endParaRPr lang="en-US" dirty="0"/>
          </a:p>
        </p:txBody>
      </p:sp>
      <p:sp>
        <p:nvSpPr>
          <p:cNvPr id="24" name="TextBox 23"/>
          <p:cNvSpPr txBox="1"/>
          <p:nvPr/>
        </p:nvSpPr>
        <p:spPr>
          <a:xfrm>
            <a:off x="6400800" y="4409243"/>
            <a:ext cx="2286000" cy="369332"/>
          </a:xfrm>
          <a:prstGeom prst="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Communication style</a:t>
            </a:r>
            <a:endParaRPr lang="en-US" dirty="0"/>
          </a:p>
        </p:txBody>
      </p:sp>
      <p:sp>
        <p:nvSpPr>
          <p:cNvPr id="3" name="TextBox 2"/>
          <p:cNvSpPr txBox="1"/>
          <p:nvPr/>
        </p:nvSpPr>
        <p:spPr>
          <a:xfrm>
            <a:off x="2552700" y="1443335"/>
            <a:ext cx="4000500" cy="523220"/>
          </a:xfrm>
          <a:prstGeom prst="rect">
            <a:avLst/>
          </a:prstGeom>
          <a:noFill/>
        </p:spPr>
        <p:txBody>
          <a:bodyPr wrap="square" rtlCol="0">
            <a:spAutoFit/>
          </a:bodyPr>
          <a:lstStyle/>
          <a:p>
            <a:pPr algn="ctr"/>
            <a:r>
              <a:rPr lang="en-US" sz="2800" b="1" dirty="0" err="1" smtClean="0">
                <a:solidFill>
                  <a:schemeClr val="accent1"/>
                </a:solidFill>
              </a:rPr>
              <a:t>Prioritizer</a:t>
            </a:r>
            <a:endParaRPr lang="en-US" sz="2400" b="1" dirty="0">
              <a:solidFill>
                <a:schemeClr val="accent1"/>
              </a:solidFill>
            </a:endParaRPr>
          </a:p>
        </p:txBody>
      </p:sp>
    </p:spTree>
    <p:extLst>
      <p:ext uri="{BB962C8B-B14F-4D97-AF65-F5344CB8AC3E}">
        <p14:creationId xmlns:p14="http://schemas.microsoft.com/office/powerpoint/2010/main" val="704043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each style contributes</a:t>
            </a:r>
          </a:p>
        </p:txBody>
      </p:sp>
      <p:sp>
        <p:nvSpPr>
          <p:cNvPr id="9" name="Rounded Rectangle 8"/>
          <p:cNvSpPr/>
          <p:nvPr/>
        </p:nvSpPr>
        <p:spPr>
          <a:xfrm>
            <a:off x="533400" y="1893332"/>
            <a:ext cx="8077200" cy="48122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0" name="Straight Connector 9"/>
          <p:cNvCxnSpPr/>
          <p:nvPr/>
        </p:nvCxnSpPr>
        <p:spPr>
          <a:xfrm>
            <a:off x="4572000" y="2057400"/>
            <a:ext cx="0" cy="4419600"/>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536359" y="1524000"/>
            <a:ext cx="1905000" cy="369332"/>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Strengths</a:t>
            </a:r>
            <a:endParaRPr lang="en-US" dirty="0"/>
          </a:p>
        </p:txBody>
      </p:sp>
      <p:sp>
        <p:nvSpPr>
          <p:cNvPr id="12" name="TextBox 11"/>
          <p:cNvSpPr txBox="1"/>
          <p:nvPr/>
        </p:nvSpPr>
        <p:spPr>
          <a:xfrm>
            <a:off x="6629400" y="1524000"/>
            <a:ext cx="1905000" cy="369332"/>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Pet Peeves</a:t>
            </a:r>
            <a:endParaRPr lang="en-US" dirty="0"/>
          </a:p>
        </p:txBody>
      </p:sp>
      <p:cxnSp>
        <p:nvCxnSpPr>
          <p:cNvPr id="13" name="Straight Connector 12"/>
          <p:cNvCxnSpPr/>
          <p:nvPr/>
        </p:nvCxnSpPr>
        <p:spPr>
          <a:xfrm>
            <a:off x="685800" y="4299466"/>
            <a:ext cx="7772400"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22059" y="4419600"/>
            <a:ext cx="2019300" cy="381000"/>
          </a:xfrm>
          <a:prstGeom prst="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Things they love</a:t>
            </a:r>
            <a:endParaRPr lang="en-US" dirty="0"/>
          </a:p>
        </p:txBody>
      </p:sp>
      <p:sp>
        <p:nvSpPr>
          <p:cNvPr id="16" name="TextBox 15"/>
          <p:cNvSpPr txBox="1"/>
          <p:nvPr/>
        </p:nvSpPr>
        <p:spPr>
          <a:xfrm>
            <a:off x="6400800" y="4409243"/>
            <a:ext cx="2286000" cy="369332"/>
          </a:xfrm>
          <a:prstGeom prst="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Communication style</a:t>
            </a:r>
            <a:endParaRPr lang="en-US" dirty="0"/>
          </a:p>
        </p:txBody>
      </p:sp>
      <p:sp>
        <p:nvSpPr>
          <p:cNvPr id="17" name="TextBox 16"/>
          <p:cNvSpPr txBox="1"/>
          <p:nvPr/>
        </p:nvSpPr>
        <p:spPr>
          <a:xfrm>
            <a:off x="838200" y="2209800"/>
            <a:ext cx="3581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Action oriented, consistent and practical</a:t>
            </a:r>
          </a:p>
          <a:p>
            <a:pPr marL="285750" indent="-285750">
              <a:buFont typeface="Arial" panose="020B0604020202020204" pitchFamily="34" charset="0"/>
              <a:buChar char="•"/>
            </a:pPr>
            <a:r>
              <a:rPr lang="en-US" dirty="0" smtClean="0"/>
              <a:t>Good a finding overlooked flaws in plans or processes</a:t>
            </a:r>
          </a:p>
          <a:p>
            <a:pPr marL="285750" indent="-285750">
              <a:buFont typeface="Arial" panose="020B0604020202020204" pitchFamily="34" charset="0"/>
              <a:buChar char="•"/>
            </a:pPr>
            <a:r>
              <a:rPr lang="en-US" dirty="0" smtClean="0"/>
              <a:t>Organizing and maintaining data</a:t>
            </a:r>
          </a:p>
          <a:p>
            <a:pPr marL="285750" indent="-285750">
              <a:buFont typeface="Arial" panose="020B0604020202020204" pitchFamily="34" charset="0"/>
              <a:buChar char="•"/>
            </a:pPr>
            <a:r>
              <a:rPr lang="en-US" dirty="0" smtClean="0"/>
              <a:t>Developing detailed processes and plans</a:t>
            </a:r>
          </a:p>
        </p:txBody>
      </p:sp>
      <p:sp>
        <p:nvSpPr>
          <p:cNvPr id="18" name="TextBox 17"/>
          <p:cNvSpPr txBox="1"/>
          <p:nvPr/>
        </p:nvSpPr>
        <p:spPr>
          <a:xfrm>
            <a:off x="4724400" y="2209800"/>
            <a:ext cx="3581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If the agenda is not clear</a:t>
            </a:r>
          </a:p>
          <a:p>
            <a:pPr marL="285750" indent="-285750">
              <a:buFont typeface="Arial" panose="020B0604020202020204" pitchFamily="34" charset="0"/>
              <a:buChar char="•"/>
            </a:pPr>
            <a:r>
              <a:rPr lang="en-US" dirty="0" smtClean="0"/>
              <a:t>Late or last minute work</a:t>
            </a:r>
          </a:p>
          <a:p>
            <a:pPr marL="285750" indent="-285750">
              <a:buFont typeface="Arial" panose="020B0604020202020204" pitchFamily="34" charset="0"/>
              <a:buChar char="•"/>
            </a:pPr>
            <a:r>
              <a:rPr lang="en-US" dirty="0" smtClean="0"/>
              <a:t>Indecisiveness</a:t>
            </a:r>
          </a:p>
          <a:p>
            <a:pPr marL="285750" indent="-285750">
              <a:buFont typeface="Arial" panose="020B0604020202020204" pitchFamily="34" charset="0"/>
              <a:buChar char="•"/>
            </a:pPr>
            <a:r>
              <a:rPr lang="en-US" dirty="0" smtClean="0"/>
              <a:t>Unclear instructions, language</a:t>
            </a:r>
          </a:p>
          <a:p>
            <a:pPr marL="285750" indent="-285750">
              <a:buFont typeface="Arial" panose="020B0604020202020204" pitchFamily="34" charset="0"/>
              <a:buChar char="•"/>
            </a:pPr>
            <a:r>
              <a:rPr lang="en-US" dirty="0" smtClean="0"/>
              <a:t>Typos and errors</a:t>
            </a:r>
          </a:p>
        </p:txBody>
      </p:sp>
      <p:sp>
        <p:nvSpPr>
          <p:cNvPr id="19" name="TextBox 18"/>
          <p:cNvSpPr txBox="1"/>
          <p:nvPr/>
        </p:nvSpPr>
        <p:spPr>
          <a:xfrm>
            <a:off x="609600" y="4953000"/>
            <a:ext cx="38100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schedule and action plan</a:t>
            </a:r>
          </a:p>
          <a:p>
            <a:pPr marL="285750" indent="-285750">
              <a:buFont typeface="Arial" panose="020B0604020202020204" pitchFamily="34" charset="0"/>
              <a:buChar char="•"/>
            </a:pPr>
            <a:r>
              <a:rPr lang="en-US" dirty="0" smtClean="0"/>
              <a:t>Scheduled appointments and timely arrivals</a:t>
            </a:r>
          </a:p>
          <a:p>
            <a:pPr marL="285750" indent="-285750">
              <a:buFont typeface="Arial" panose="020B0604020202020204" pitchFamily="34" charset="0"/>
              <a:buChar char="•"/>
            </a:pPr>
            <a:r>
              <a:rPr lang="en-US" dirty="0" smtClean="0"/>
              <a:t>Getting to the point</a:t>
            </a:r>
          </a:p>
          <a:p>
            <a:pPr marL="285750" indent="-285750">
              <a:buFont typeface="Arial" panose="020B0604020202020204" pitchFamily="34" charset="0"/>
              <a:buChar char="•"/>
            </a:pPr>
            <a:r>
              <a:rPr lang="en-US" dirty="0" smtClean="0"/>
              <a:t>Timely follow up</a:t>
            </a:r>
          </a:p>
          <a:p>
            <a:endParaRPr lang="en-US" dirty="0"/>
          </a:p>
        </p:txBody>
      </p:sp>
      <p:sp>
        <p:nvSpPr>
          <p:cNvPr id="20" name="TextBox 19"/>
          <p:cNvSpPr txBox="1"/>
          <p:nvPr/>
        </p:nvSpPr>
        <p:spPr>
          <a:xfrm>
            <a:off x="4648200" y="4800600"/>
            <a:ext cx="37338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Prefers information presented in a detailed</a:t>
            </a:r>
          </a:p>
          <a:p>
            <a:pPr marL="285750" indent="-285750">
              <a:buFont typeface="Arial" panose="020B0604020202020204" pitchFamily="34" charset="0"/>
              <a:buChar char="•"/>
            </a:pPr>
            <a:r>
              <a:rPr lang="en-US" sz="1600" dirty="0" smtClean="0"/>
              <a:t>Use complete sentences</a:t>
            </a:r>
          </a:p>
          <a:p>
            <a:pPr marL="285750" indent="-285750">
              <a:buFont typeface="Arial" panose="020B0604020202020204" pitchFamily="34" charset="0"/>
              <a:buChar char="•"/>
            </a:pPr>
            <a:r>
              <a:rPr lang="en-US" sz="1600" dirty="0" smtClean="0"/>
              <a:t>Emails with bullet points or numbers</a:t>
            </a:r>
          </a:p>
          <a:p>
            <a:pPr marL="285750" indent="-285750">
              <a:buFont typeface="Arial" panose="020B0604020202020204" pitchFamily="34" charset="0"/>
              <a:buChar char="•"/>
            </a:pPr>
            <a:r>
              <a:rPr lang="en-US" sz="1600" dirty="0" smtClean="0"/>
              <a:t>Typically </a:t>
            </a:r>
            <a:r>
              <a:rPr lang="en-US" sz="1600" dirty="0"/>
              <a:t>ask, “how” questions</a:t>
            </a:r>
          </a:p>
          <a:p>
            <a:pPr marL="285750" indent="-285750">
              <a:buFont typeface="Arial" panose="020B0604020202020204" pitchFamily="34" charset="0"/>
              <a:buChar char="•"/>
            </a:pPr>
            <a:r>
              <a:rPr lang="en-US" sz="1600" dirty="0" smtClean="0"/>
              <a:t>“Lets stick to something that we know will work”</a:t>
            </a:r>
          </a:p>
        </p:txBody>
      </p:sp>
      <p:sp>
        <p:nvSpPr>
          <p:cNvPr id="3" name="TextBox 2"/>
          <p:cNvSpPr txBox="1"/>
          <p:nvPr/>
        </p:nvSpPr>
        <p:spPr>
          <a:xfrm>
            <a:off x="2514600" y="1447800"/>
            <a:ext cx="4114800" cy="523220"/>
          </a:xfrm>
          <a:prstGeom prst="rect">
            <a:avLst/>
          </a:prstGeom>
          <a:noFill/>
        </p:spPr>
        <p:txBody>
          <a:bodyPr wrap="square" rtlCol="0">
            <a:spAutoFit/>
          </a:bodyPr>
          <a:lstStyle/>
          <a:p>
            <a:pPr algn="ctr"/>
            <a:r>
              <a:rPr lang="en-US" sz="2800" b="1" dirty="0" smtClean="0">
                <a:solidFill>
                  <a:schemeClr val="accent1"/>
                </a:solidFill>
              </a:rPr>
              <a:t>Planner</a:t>
            </a:r>
            <a:endParaRPr lang="en-US" b="1" dirty="0">
              <a:solidFill>
                <a:schemeClr val="accent1"/>
              </a:solidFill>
            </a:endParaRPr>
          </a:p>
        </p:txBody>
      </p:sp>
    </p:spTree>
    <p:extLst>
      <p:ext uri="{BB962C8B-B14F-4D97-AF65-F5344CB8AC3E}">
        <p14:creationId xmlns:p14="http://schemas.microsoft.com/office/powerpoint/2010/main" val="1720532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each style contributes</a:t>
            </a:r>
          </a:p>
        </p:txBody>
      </p:sp>
      <p:sp>
        <p:nvSpPr>
          <p:cNvPr id="5" name="Rounded Rectangle 4"/>
          <p:cNvSpPr/>
          <p:nvPr/>
        </p:nvSpPr>
        <p:spPr>
          <a:xfrm>
            <a:off x="533400" y="1861066"/>
            <a:ext cx="8077200" cy="48122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6" name="Straight Connector 5"/>
          <p:cNvCxnSpPr/>
          <p:nvPr/>
        </p:nvCxnSpPr>
        <p:spPr>
          <a:xfrm>
            <a:off x="4572000" y="2025134"/>
            <a:ext cx="0" cy="4419600"/>
          </a:xfrm>
          <a:prstGeom prst="line">
            <a:avLst/>
          </a:prstGeom>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536359" y="1491734"/>
            <a:ext cx="1905000" cy="369332"/>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tx1"/>
                </a:solidFill>
              </a:rPr>
              <a:t>Strengths</a:t>
            </a:r>
            <a:endParaRPr lang="en-US" dirty="0">
              <a:solidFill>
                <a:schemeClr val="tx1"/>
              </a:solidFill>
            </a:endParaRPr>
          </a:p>
        </p:txBody>
      </p:sp>
      <p:sp>
        <p:nvSpPr>
          <p:cNvPr id="8" name="TextBox 7"/>
          <p:cNvSpPr txBox="1"/>
          <p:nvPr/>
        </p:nvSpPr>
        <p:spPr>
          <a:xfrm>
            <a:off x="6629400" y="1491734"/>
            <a:ext cx="1905000" cy="369332"/>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Pet Peeves</a:t>
            </a:r>
            <a:endParaRPr lang="en-US" dirty="0"/>
          </a:p>
        </p:txBody>
      </p:sp>
      <p:cxnSp>
        <p:nvCxnSpPr>
          <p:cNvPr id="9" name="Straight Connector 8"/>
          <p:cNvCxnSpPr/>
          <p:nvPr/>
        </p:nvCxnSpPr>
        <p:spPr>
          <a:xfrm>
            <a:off x="685800" y="4267200"/>
            <a:ext cx="7772400" cy="0"/>
          </a:xfrm>
          <a:prstGeom prst="line">
            <a:avLst/>
          </a:prstGeom>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422059" y="4387334"/>
            <a:ext cx="2019300" cy="381000"/>
          </a:xfrm>
          <a:prstGeom prst="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Things they love</a:t>
            </a:r>
            <a:endParaRPr lang="en-US" dirty="0"/>
          </a:p>
        </p:txBody>
      </p:sp>
      <p:sp>
        <p:nvSpPr>
          <p:cNvPr id="11" name="TextBox 10"/>
          <p:cNvSpPr txBox="1"/>
          <p:nvPr/>
        </p:nvSpPr>
        <p:spPr>
          <a:xfrm>
            <a:off x="6400800" y="4376977"/>
            <a:ext cx="2286000" cy="369332"/>
          </a:xfrm>
          <a:prstGeom prst="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Communication style</a:t>
            </a:r>
            <a:endParaRPr lang="en-US" dirty="0"/>
          </a:p>
        </p:txBody>
      </p:sp>
      <p:sp>
        <p:nvSpPr>
          <p:cNvPr id="12" name="TextBox 11"/>
          <p:cNvSpPr txBox="1"/>
          <p:nvPr/>
        </p:nvSpPr>
        <p:spPr>
          <a:xfrm>
            <a:off x="762000" y="2133600"/>
            <a:ext cx="37338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Expecting how people will feel</a:t>
            </a:r>
          </a:p>
          <a:p>
            <a:pPr marL="285750" indent="-285750">
              <a:buFont typeface="Arial" panose="020B0604020202020204" pitchFamily="34" charset="0"/>
              <a:buChar char="•"/>
            </a:pPr>
            <a:r>
              <a:rPr lang="en-US" dirty="0" smtClean="0"/>
              <a:t>Understanding people’s emotions and finding hidden agendas</a:t>
            </a:r>
          </a:p>
          <a:p>
            <a:pPr marL="285750" indent="-285750">
              <a:buFont typeface="Arial" panose="020B0604020202020204" pitchFamily="34" charset="0"/>
              <a:buChar char="•"/>
            </a:pPr>
            <a:r>
              <a:rPr lang="en-US" dirty="0" smtClean="0"/>
              <a:t>Trusting their gut</a:t>
            </a:r>
          </a:p>
          <a:p>
            <a:pPr marL="285750" indent="-285750">
              <a:buFont typeface="Arial" panose="020B0604020202020204" pitchFamily="34" charset="0"/>
              <a:buChar char="•"/>
            </a:pPr>
            <a:r>
              <a:rPr lang="en-US" dirty="0" smtClean="0"/>
              <a:t>Persuading people</a:t>
            </a:r>
          </a:p>
          <a:p>
            <a:pPr marL="285750" indent="-285750">
              <a:buFont typeface="Arial" panose="020B0604020202020204" pitchFamily="34" charset="0"/>
              <a:buChar char="•"/>
            </a:pPr>
            <a:r>
              <a:rPr lang="en-US" dirty="0" smtClean="0"/>
              <a:t>Teaching</a:t>
            </a:r>
            <a:endParaRPr lang="en-US" dirty="0"/>
          </a:p>
        </p:txBody>
      </p:sp>
      <p:sp>
        <p:nvSpPr>
          <p:cNvPr id="13" name="TextBox 12"/>
          <p:cNvSpPr txBox="1"/>
          <p:nvPr/>
        </p:nvSpPr>
        <p:spPr>
          <a:xfrm>
            <a:off x="4648200" y="2133600"/>
            <a:ext cx="3581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Lack of eye contact</a:t>
            </a:r>
          </a:p>
          <a:p>
            <a:pPr marL="285750" indent="-285750">
              <a:buFont typeface="Arial" panose="020B0604020202020204" pitchFamily="34" charset="0"/>
              <a:buChar char="•"/>
            </a:pPr>
            <a:r>
              <a:rPr lang="en-US" dirty="0" smtClean="0"/>
              <a:t>Only relying on data and facts. </a:t>
            </a:r>
            <a:endParaRPr lang="en-US" dirty="0"/>
          </a:p>
          <a:p>
            <a:pPr marL="285750" indent="-285750">
              <a:buFont typeface="Arial" panose="020B0604020202020204" pitchFamily="34" charset="0"/>
              <a:buChar char="•"/>
            </a:pPr>
            <a:r>
              <a:rPr lang="en-US" dirty="0" smtClean="0"/>
              <a:t>Tone of demand</a:t>
            </a:r>
          </a:p>
          <a:p>
            <a:pPr marL="285750" indent="-285750">
              <a:buFont typeface="Arial" panose="020B0604020202020204" pitchFamily="34" charset="0"/>
              <a:buChar char="•"/>
            </a:pPr>
            <a:r>
              <a:rPr lang="en-US" dirty="0" smtClean="0"/>
              <a:t>Undermining relationships</a:t>
            </a:r>
            <a:endParaRPr lang="en-US" dirty="0"/>
          </a:p>
        </p:txBody>
      </p:sp>
      <p:sp>
        <p:nvSpPr>
          <p:cNvPr id="14" name="TextBox 13"/>
          <p:cNvSpPr txBox="1"/>
          <p:nvPr/>
        </p:nvSpPr>
        <p:spPr>
          <a:xfrm>
            <a:off x="533400" y="4781080"/>
            <a:ext cx="40386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Interactive and conversation approaches</a:t>
            </a:r>
          </a:p>
          <a:p>
            <a:pPr marL="285750" indent="-285750">
              <a:buFont typeface="Arial" panose="020B0604020202020204" pitchFamily="34" charset="0"/>
              <a:buChar char="•"/>
            </a:pPr>
            <a:r>
              <a:rPr lang="en-US" dirty="0" smtClean="0"/>
              <a:t>Time to process feelings and emotions</a:t>
            </a:r>
          </a:p>
          <a:p>
            <a:pPr marL="285750" indent="-285750">
              <a:buFont typeface="Arial" panose="020B0604020202020204" pitchFamily="34" charset="0"/>
              <a:buChar char="•"/>
            </a:pPr>
            <a:r>
              <a:rPr lang="en-US" dirty="0" smtClean="0"/>
              <a:t>Acknowledgement and appreciation</a:t>
            </a:r>
          </a:p>
          <a:p>
            <a:pPr marL="285750" indent="-285750">
              <a:buFont typeface="Arial" panose="020B0604020202020204" pitchFamily="34" charset="0"/>
              <a:buChar char="•"/>
            </a:pPr>
            <a:r>
              <a:rPr lang="en-US" dirty="0" smtClean="0"/>
              <a:t>Opportunity to discuss questions and concerns</a:t>
            </a:r>
          </a:p>
          <a:p>
            <a:endParaRPr lang="en-US" dirty="0"/>
          </a:p>
        </p:txBody>
      </p:sp>
      <p:sp>
        <p:nvSpPr>
          <p:cNvPr id="15" name="TextBox 14"/>
          <p:cNvSpPr txBox="1"/>
          <p:nvPr/>
        </p:nvSpPr>
        <p:spPr>
          <a:xfrm>
            <a:off x="4648200" y="4876800"/>
            <a:ext cx="3886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Prefer if information is presented through an open, informal discussion. </a:t>
            </a:r>
          </a:p>
          <a:p>
            <a:pPr marL="285750" indent="-285750">
              <a:buFont typeface="Arial" panose="020B0604020202020204" pitchFamily="34" charset="0"/>
              <a:buChar char="•"/>
            </a:pPr>
            <a:r>
              <a:rPr lang="en-US" dirty="0" smtClean="0"/>
              <a:t>Arrangers like to feel enthusiasm</a:t>
            </a:r>
            <a:endParaRPr lang="en-US" dirty="0"/>
          </a:p>
        </p:txBody>
      </p:sp>
      <p:sp>
        <p:nvSpPr>
          <p:cNvPr id="3" name="TextBox 2"/>
          <p:cNvSpPr txBox="1"/>
          <p:nvPr/>
        </p:nvSpPr>
        <p:spPr>
          <a:xfrm>
            <a:off x="2441359" y="1447800"/>
            <a:ext cx="4188041" cy="523220"/>
          </a:xfrm>
          <a:prstGeom prst="rect">
            <a:avLst/>
          </a:prstGeom>
          <a:noFill/>
        </p:spPr>
        <p:txBody>
          <a:bodyPr wrap="square" rtlCol="0">
            <a:spAutoFit/>
          </a:bodyPr>
          <a:lstStyle/>
          <a:p>
            <a:pPr algn="ctr"/>
            <a:r>
              <a:rPr lang="en-US" sz="2800" b="1" dirty="0" smtClean="0">
                <a:solidFill>
                  <a:schemeClr val="accent1"/>
                </a:solidFill>
              </a:rPr>
              <a:t>Arranger</a:t>
            </a:r>
            <a:endParaRPr lang="en-US" sz="2800" b="1" dirty="0">
              <a:solidFill>
                <a:schemeClr val="accent1"/>
              </a:solidFill>
            </a:endParaRPr>
          </a:p>
        </p:txBody>
      </p:sp>
    </p:spTree>
    <p:extLst>
      <p:ext uri="{BB962C8B-B14F-4D97-AF65-F5344CB8AC3E}">
        <p14:creationId xmlns:p14="http://schemas.microsoft.com/office/powerpoint/2010/main" val="3669343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each style contributes</a:t>
            </a:r>
          </a:p>
        </p:txBody>
      </p:sp>
      <p:sp>
        <p:nvSpPr>
          <p:cNvPr id="4" name="Rounded Rectangle 3"/>
          <p:cNvSpPr/>
          <p:nvPr/>
        </p:nvSpPr>
        <p:spPr>
          <a:xfrm>
            <a:off x="533400" y="1893332"/>
            <a:ext cx="8077200" cy="48122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5" name="Straight Connector 4"/>
          <p:cNvCxnSpPr/>
          <p:nvPr/>
        </p:nvCxnSpPr>
        <p:spPr>
          <a:xfrm>
            <a:off x="4572000" y="2057400"/>
            <a:ext cx="0" cy="4419600"/>
          </a:xfrm>
          <a:prstGeom prst="line">
            <a:avLst/>
          </a:prstGeom>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536359" y="1524000"/>
            <a:ext cx="1905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tx1"/>
                </a:solidFill>
              </a:rPr>
              <a:t>Strengths</a:t>
            </a:r>
            <a:endParaRPr lang="en-US" dirty="0">
              <a:solidFill>
                <a:schemeClr val="tx1"/>
              </a:solidFill>
            </a:endParaRPr>
          </a:p>
        </p:txBody>
      </p:sp>
      <p:sp>
        <p:nvSpPr>
          <p:cNvPr id="7" name="TextBox 6"/>
          <p:cNvSpPr txBox="1"/>
          <p:nvPr/>
        </p:nvSpPr>
        <p:spPr>
          <a:xfrm>
            <a:off x="6629400" y="1524000"/>
            <a:ext cx="1905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Pet Peeves</a:t>
            </a:r>
            <a:endParaRPr lang="en-US" dirty="0"/>
          </a:p>
        </p:txBody>
      </p:sp>
      <p:cxnSp>
        <p:nvCxnSpPr>
          <p:cNvPr id="8" name="Straight Connector 7"/>
          <p:cNvCxnSpPr/>
          <p:nvPr/>
        </p:nvCxnSpPr>
        <p:spPr>
          <a:xfrm>
            <a:off x="685800" y="4299466"/>
            <a:ext cx="7772400" cy="0"/>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2059" y="4419600"/>
            <a:ext cx="2019300" cy="38100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Things they love</a:t>
            </a:r>
            <a:endParaRPr lang="en-US" dirty="0"/>
          </a:p>
        </p:txBody>
      </p:sp>
      <p:sp>
        <p:nvSpPr>
          <p:cNvPr id="10" name="TextBox 9"/>
          <p:cNvSpPr txBox="1"/>
          <p:nvPr/>
        </p:nvSpPr>
        <p:spPr>
          <a:xfrm>
            <a:off x="6400800" y="4409243"/>
            <a:ext cx="2286000"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Communication style</a:t>
            </a:r>
            <a:endParaRPr lang="en-US" dirty="0"/>
          </a:p>
        </p:txBody>
      </p:sp>
      <p:sp>
        <p:nvSpPr>
          <p:cNvPr id="12" name="TextBox 11"/>
          <p:cNvSpPr txBox="1"/>
          <p:nvPr/>
        </p:nvSpPr>
        <p:spPr>
          <a:xfrm>
            <a:off x="4724400" y="2209800"/>
            <a:ext cx="3733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Too many facts, numbers or details</a:t>
            </a:r>
          </a:p>
          <a:p>
            <a:pPr marL="285750" indent="-285750">
              <a:buFont typeface="Arial" panose="020B0604020202020204" pitchFamily="34" charset="0"/>
              <a:buChar char="•"/>
            </a:pPr>
            <a:r>
              <a:rPr lang="en-US" dirty="0" smtClean="0"/>
              <a:t>Repetition, slow pace</a:t>
            </a:r>
          </a:p>
          <a:p>
            <a:pPr marL="285750" indent="-285750">
              <a:buFont typeface="Arial" panose="020B0604020202020204" pitchFamily="34" charset="0"/>
              <a:buChar char="•"/>
            </a:pPr>
            <a:r>
              <a:rPr lang="en-US" dirty="0" smtClean="0"/>
              <a:t>Being told, “You can’t” or “We’ve always done it this way”</a:t>
            </a:r>
          </a:p>
          <a:p>
            <a:endParaRPr lang="en-US" dirty="0"/>
          </a:p>
        </p:txBody>
      </p:sp>
      <p:sp>
        <p:nvSpPr>
          <p:cNvPr id="13" name="TextBox 12"/>
          <p:cNvSpPr txBox="1"/>
          <p:nvPr/>
        </p:nvSpPr>
        <p:spPr>
          <a:xfrm>
            <a:off x="536359" y="4953000"/>
            <a:ext cx="3959441"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Metaphors and visual aids</a:t>
            </a:r>
          </a:p>
          <a:p>
            <a:pPr marL="285750" indent="-285750">
              <a:buFont typeface="Arial" panose="020B0604020202020204" pitchFamily="34" charset="0"/>
              <a:buChar char="•"/>
            </a:pPr>
            <a:r>
              <a:rPr lang="en-US" dirty="0" smtClean="0"/>
              <a:t>Spending little time on details</a:t>
            </a:r>
          </a:p>
          <a:p>
            <a:pPr marL="285750" indent="-285750">
              <a:buFont typeface="Arial" panose="020B0604020202020204" pitchFamily="34" charset="0"/>
              <a:buChar char="•"/>
            </a:pPr>
            <a:r>
              <a:rPr lang="en-US" dirty="0" smtClean="0"/>
              <a:t>Broad conceptual frameworks</a:t>
            </a:r>
          </a:p>
          <a:p>
            <a:pPr marL="285750" indent="-285750">
              <a:buFont typeface="Arial" panose="020B0604020202020204" pitchFamily="34" charset="0"/>
              <a:buChar char="•"/>
            </a:pPr>
            <a:r>
              <a:rPr lang="en-US" dirty="0" smtClean="0"/>
              <a:t>Connecting with other approaches</a:t>
            </a:r>
          </a:p>
          <a:p>
            <a:pPr marL="285750" indent="-285750">
              <a:buFont typeface="Arial" panose="020B0604020202020204" pitchFamily="34" charset="0"/>
              <a:buChar char="•"/>
            </a:pPr>
            <a:r>
              <a:rPr lang="en-US" dirty="0" smtClean="0"/>
              <a:t>Flexibility</a:t>
            </a:r>
            <a:endParaRPr lang="en-US" dirty="0"/>
          </a:p>
        </p:txBody>
      </p:sp>
      <p:sp>
        <p:nvSpPr>
          <p:cNvPr id="14" name="TextBox 13"/>
          <p:cNvSpPr txBox="1"/>
          <p:nvPr/>
        </p:nvSpPr>
        <p:spPr>
          <a:xfrm>
            <a:off x="4648200" y="4876800"/>
            <a:ext cx="3886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Provide context</a:t>
            </a:r>
          </a:p>
          <a:p>
            <a:pPr marL="285750" indent="-285750">
              <a:buFont typeface="Arial" panose="020B0604020202020204" pitchFamily="34" charset="0"/>
              <a:buChar char="•"/>
            </a:pPr>
            <a:r>
              <a:rPr lang="en-US" dirty="0" smtClean="0"/>
              <a:t>Make sure to always connect to the “Big Picture” or “Goal”</a:t>
            </a:r>
          </a:p>
          <a:p>
            <a:pPr marL="285750" indent="-285750">
              <a:buFont typeface="Arial" panose="020B0604020202020204" pitchFamily="34" charset="0"/>
              <a:buChar char="•"/>
            </a:pPr>
            <a:r>
              <a:rPr lang="en-US" dirty="0" smtClean="0"/>
              <a:t>“Why are we doing things this way?”</a:t>
            </a:r>
            <a:endParaRPr lang="en-US" dirty="0"/>
          </a:p>
        </p:txBody>
      </p:sp>
      <p:sp>
        <p:nvSpPr>
          <p:cNvPr id="15" name="TextBox 14"/>
          <p:cNvSpPr txBox="1"/>
          <p:nvPr/>
        </p:nvSpPr>
        <p:spPr>
          <a:xfrm>
            <a:off x="685800" y="2286000"/>
            <a:ext cx="3810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Open minded</a:t>
            </a:r>
          </a:p>
          <a:p>
            <a:pPr marL="285750" indent="-285750">
              <a:buFont typeface="Arial" panose="020B0604020202020204" pitchFamily="34" charset="0"/>
              <a:buChar char="•"/>
            </a:pPr>
            <a:r>
              <a:rPr lang="en-US" dirty="0" smtClean="0"/>
              <a:t>Ability to see the big picture</a:t>
            </a:r>
          </a:p>
          <a:p>
            <a:pPr marL="285750" indent="-285750">
              <a:buFont typeface="Arial" panose="020B0604020202020204" pitchFamily="34" charset="0"/>
              <a:buChar char="•"/>
            </a:pPr>
            <a:r>
              <a:rPr lang="en-US" dirty="0" smtClean="0"/>
              <a:t>Recognizing new opportunities</a:t>
            </a:r>
          </a:p>
          <a:p>
            <a:pPr marL="285750" indent="-285750">
              <a:buFont typeface="Arial" panose="020B0604020202020204" pitchFamily="34" charset="0"/>
              <a:buChar char="•"/>
            </a:pPr>
            <a:r>
              <a:rPr lang="en-US" dirty="0" smtClean="0"/>
              <a:t>Mixing ideas and concepts</a:t>
            </a:r>
          </a:p>
          <a:p>
            <a:pPr marL="285750" indent="-285750">
              <a:buFont typeface="Arial" panose="020B0604020202020204" pitchFamily="34" charset="0"/>
              <a:buChar char="•"/>
            </a:pPr>
            <a:r>
              <a:rPr lang="en-US" dirty="0" smtClean="0"/>
              <a:t>Innovation</a:t>
            </a:r>
          </a:p>
          <a:p>
            <a:pPr marL="285750" indent="-285750">
              <a:buFont typeface="Arial" panose="020B0604020202020204" pitchFamily="34" charset="0"/>
              <a:buChar char="•"/>
            </a:pPr>
            <a:r>
              <a:rPr lang="en-US" dirty="0" smtClean="0"/>
              <a:t>Willingness to challenge the status quo</a:t>
            </a:r>
            <a:endParaRPr lang="en-US" dirty="0"/>
          </a:p>
        </p:txBody>
      </p:sp>
      <p:sp>
        <p:nvSpPr>
          <p:cNvPr id="3" name="TextBox 2"/>
          <p:cNvSpPr txBox="1"/>
          <p:nvPr/>
        </p:nvSpPr>
        <p:spPr>
          <a:xfrm>
            <a:off x="2514600" y="1416278"/>
            <a:ext cx="4188041" cy="523220"/>
          </a:xfrm>
          <a:prstGeom prst="rect">
            <a:avLst/>
          </a:prstGeom>
          <a:noFill/>
        </p:spPr>
        <p:txBody>
          <a:bodyPr wrap="square" rtlCol="0">
            <a:spAutoFit/>
          </a:bodyPr>
          <a:lstStyle/>
          <a:p>
            <a:pPr algn="ctr"/>
            <a:r>
              <a:rPr lang="en-US" sz="2800" b="1" dirty="0" smtClean="0">
                <a:solidFill>
                  <a:schemeClr val="accent1"/>
                </a:solidFill>
              </a:rPr>
              <a:t>Visualizer</a:t>
            </a:r>
            <a:endParaRPr lang="en-US" sz="2800" b="1" dirty="0">
              <a:solidFill>
                <a:schemeClr val="accent1"/>
              </a:solidFill>
            </a:endParaRPr>
          </a:p>
        </p:txBody>
      </p:sp>
    </p:spTree>
    <p:extLst>
      <p:ext uri="{BB962C8B-B14F-4D97-AF65-F5344CB8AC3E}">
        <p14:creationId xmlns:p14="http://schemas.microsoft.com/office/powerpoint/2010/main" val="3150771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62" b="96757" l="9894" r="89753">
                        <a14:backgroundMark x1="56890" y1="51081" x2="71731" y2="55946"/>
                        <a14:backgroundMark x1="32862" y1="55135" x2="40459" y2="50541"/>
                        <a14:backgroundMark x1="46996" y1="32432" x2="58304" y2="26757"/>
                        <a14:backgroundMark x1="63958" y1="34865" x2="64311" y2="34324"/>
                      </a14:backgroundRemoval>
                    </a14:imgEffect>
                  </a14:imgLayer>
                </a14:imgProps>
              </a:ext>
              <a:ext uri="{28A0092B-C50C-407E-A947-70E740481C1C}">
                <a14:useLocalDpi xmlns:a14="http://schemas.microsoft.com/office/drawing/2010/main" val="0"/>
              </a:ext>
            </a:extLst>
          </a:blip>
          <a:srcRect/>
          <a:stretch>
            <a:fillRect/>
          </a:stretch>
        </p:blipFill>
        <p:spPr bwMode="auto">
          <a:xfrm rot="21239693">
            <a:off x="5410200" y="3886200"/>
            <a:ext cx="4953000" cy="3237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Balance your schedule</a:t>
            </a:r>
            <a:endParaRPr lang="en-US" dirty="0"/>
          </a:p>
        </p:txBody>
      </p:sp>
      <p:pic>
        <p:nvPicPr>
          <p:cNvPr id="2050" name="Picture 2"/>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2774" t="5976" r="4263"/>
          <a:stretch/>
        </p:blipFill>
        <p:spPr bwMode="auto">
          <a:xfrm>
            <a:off x="2286000" y="1219200"/>
            <a:ext cx="4190260" cy="543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578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2188</TotalTime>
  <Words>3225</Words>
  <Application>Microsoft Office PowerPoint</Application>
  <PresentationFormat>On-screen Show (4:3)</PresentationFormat>
  <Paragraphs>230</Paragraphs>
  <Slides>25</Slides>
  <Notes>25</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Planning and Organizing</vt:lpstr>
      <vt:lpstr>ICE BREAKER!</vt:lpstr>
      <vt:lpstr>What is your Productivity Style?</vt:lpstr>
      <vt:lpstr>Which one are you?</vt:lpstr>
      <vt:lpstr>What each style contributes</vt:lpstr>
      <vt:lpstr>What each style contributes</vt:lpstr>
      <vt:lpstr>What each style contributes</vt:lpstr>
      <vt:lpstr>What each style contributes</vt:lpstr>
      <vt:lpstr>Balance your schedule</vt:lpstr>
      <vt:lpstr>Evening Routines</vt:lpstr>
      <vt:lpstr>Make your downtime productive</vt:lpstr>
      <vt:lpstr>Organizing tools</vt:lpstr>
      <vt:lpstr>PowerPoint Presentation</vt:lpstr>
      <vt:lpstr>PowerPoint Presentation</vt:lpstr>
      <vt:lpstr>Other Cool Tools You Can Use to Keep Yourself Organized</vt:lpstr>
      <vt:lpstr>PowerPoint Presentation</vt:lpstr>
      <vt:lpstr>PowerPoint Presentation</vt:lpstr>
      <vt:lpstr>Question time!</vt:lpstr>
      <vt:lpstr>PowerPoint Presentation</vt:lpstr>
      <vt:lpstr>Question time #2!</vt:lpstr>
      <vt:lpstr>PowerPoint Presentation</vt:lpstr>
      <vt:lpstr>Event Planning</vt:lpstr>
      <vt:lpstr>Considerations</vt:lpstr>
      <vt:lpstr>Fixed/Non-Negotiables</vt:lpstr>
      <vt:lpstr>Conclusion</vt:lpstr>
    </vt:vector>
  </TitlesOfParts>
  <Company>City of Saint Paul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Udele Xiong</dc:creator>
  <cp:lastModifiedBy>Binta Kanteh</cp:lastModifiedBy>
  <cp:revision>64</cp:revision>
  <cp:lastPrinted>2016-12-15T19:38:31Z</cp:lastPrinted>
  <dcterms:created xsi:type="dcterms:W3CDTF">2016-12-13T20:02:25Z</dcterms:created>
  <dcterms:modified xsi:type="dcterms:W3CDTF">2017-10-31T22:13:45Z</dcterms:modified>
</cp:coreProperties>
</file>