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4" r:id="rId4"/>
    <p:sldId id="257" r:id="rId5"/>
    <p:sldId id="265" r:id="rId6"/>
    <p:sldId id="258" r:id="rId7"/>
    <p:sldId id="259" r:id="rId8"/>
    <p:sldId id="271" r:id="rId9"/>
    <p:sldId id="269" r:id="rId10"/>
    <p:sldId id="270" r:id="rId11"/>
    <p:sldId id="260" r:id="rId12"/>
    <p:sldId id="261"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1458"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30085-9983-438B-B67F-307F3F83CAEF}" type="datetimeFigureOut">
              <a:rPr lang="en-US" smtClean="0"/>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F8972-C14A-4AE1-82C2-70D216901348}" type="slidenum">
              <a:rPr lang="en-US" smtClean="0"/>
              <a:t>‹#›</a:t>
            </a:fld>
            <a:endParaRPr lang="en-US"/>
          </a:p>
        </p:txBody>
      </p:sp>
    </p:spTree>
    <p:extLst>
      <p:ext uri="{BB962C8B-B14F-4D97-AF65-F5344CB8AC3E}">
        <p14:creationId xmlns:p14="http://schemas.microsoft.com/office/powerpoint/2010/main" val="326034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youth: Welcome and quick breakdown on what the session will be about.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1</a:t>
            </a:fld>
            <a:endParaRPr lang="en-US"/>
          </a:p>
        </p:txBody>
      </p:sp>
    </p:spTree>
    <p:extLst>
      <p:ext uri="{BB962C8B-B14F-4D97-AF65-F5344CB8AC3E}">
        <p14:creationId xmlns:p14="http://schemas.microsoft.com/office/powerpoint/2010/main" val="393481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Understanding</a:t>
            </a:r>
            <a:r>
              <a:rPr lang="en-US" baseline="0" dirty="0" smtClean="0"/>
              <a:t> your audience (</a:t>
            </a:r>
            <a:r>
              <a:rPr lang="en-US" baseline="0" dirty="0" err="1" smtClean="0"/>
              <a:t>i.e</a:t>
            </a:r>
            <a:r>
              <a:rPr lang="en-US" baseline="0" dirty="0" smtClean="0"/>
              <a:t> who will be reading your resume) is important because it shapes how you go about tailoring your resume. Make strong connections between the content of your resume and the job you are applying to.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10</a:t>
            </a:fld>
            <a:endParaRPr lang="en-US"/>
          </a:p>
        </p:txBody>
      </p:sp>
    </p:spTree>
    <p:extLst>
      <p:ext uri="{BB962C8B-B14F-4D97-AF65-F5344CB8AC3E}">
        <p14:creationId xmlns:p14="http://schemas.microsoft.com/office/powerpoint/2010/main" val="359164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grabbed from: http://www.business2community.com/human-resources/25-fun-facts-resumes-interviews-social-recruitment-0975676#gePiqBOHBLaK3l6K.99</a:t>
            </a:r>
          </a:p>
          <a:p>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11</a:t>
            </a:fld>
            <a:endParaRPr lang="en-US"/>
          </a:p>
        </p:txBody>
      </p:sp>
    </p:spTree>
    <p:extLst>
      <p:ext uri="{BB962C8B-B14F-4D97-AF65-F5344CB8AC3E}">
        <p14:creationId xmlns:p14="http://schemas.microsoft.com/office/powerpoint/2010/main" val="232502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Think</a:t>
            </a:r>
            <a:r>
              <a:rPr lang="en-US" baseline="0" dirty="0" smtClean="0"/>
              <a:t> about past work, volunteer, internship, and leadership positions. How can you highlight them through 3-4 bullet points? What strong and effective language can you use?</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12</a:t>
            </a:fld>
            <a:endParaRPr lang="en-US"/>
          </a:p>
        </p:txBody>
      </p:sp>
    </p:spTree>
    <p:extLst>
      <p:ext uri="{BB962C8B-B14F-4D97-AF65-F5344CB8AC3E}">
        <p14:creationId xmlns:p14="http://schemas.microsoft.com/office/powerpoint/2010/main" val="244977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article on resume</a:t>
            </a:r>
            <a:r>
              <a:rPr lang="en-US" baseline="0" dirty="0" smtClean="0"/>
              <a:t> building.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13</a:t>
            </a:fld>
            <a:endParaRPr lang="en-US"/>
          </a:p>
        </p:txBody>
      </p:sp>
    </p:spTree>
    <p:extLst>
      <p:ext uri="{BB962C8B-B14F-4D97-AF65-F5344CB8AC3E}">
        <p14:creationId xmlns:p14="http://schemas.microsoft.com/office/powerpoint/2010/main" val="3858227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encourage everyone</a:t>
            </a:r>
            <a:r>
              <a:rPr lang="en-US" baseline="0" dirty="0" smtClean="0"/>
              <a:t> to share at least one take away from today’s session.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14</a:t>
            </a:fld>
            <a:endParaRPr lang="en-US"/>
          </a:p>
        </p:txBody>
      </p:sp>
    </p:spTree>
    <p:extLst>
      <p:ext uri="{BB962C8B-B14F-4D97-AF65-F5344CB8AC3E}">
        <p14:creationId xmlns:p14="http://schemas.microsoft.com/office/powerpoint/2010/main" val="79367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Youth</a:t>
            </a:r>
            <a:r>
              <a:rPr lang="en-US" baseline="0" dirty="0" smtClean="0"/>
              <a:t> will share an example of how they exemplified an adjective they listed on their resume in the past. Remember, if it’s on your resume as skill or adjective- be prepared for employers to ask you explain them!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2</a:t>
            </a:fld>
            <a:endParaRPr lang="en-US"/>
          </a:p>
        </p:txBody>
      </p:sp>
    </p:spTree>
    <p:extLst>
      <p:ext uri="{BB962C8B-B14F-4D97-AF65-F5344CB8AC3E}">
        <p14:creationId xmlns:p14="http://schemas.microsoft.com/office/powerpoint/2010/main" val="217937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a:t>
            </a:r>
            <a:r>
              <a:rPr lang="en-US" baseline="0" dirty="0" smtClean="0"/>
              <a:t> Relevant experience is when you highlight skills from previous positions that pertain to the job you are applying for. You can use experience from volunteer positions too. Special skills include languages, technological skills, etc.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3</a:t>
            </a:fld>
            <a:endParaRPr lang="en-US"/>
          </a:p>
        </p:txBody>
      </p:sp>
    </p:spTree>
    <p:extLst>
      <p:ext uri="{BB962C8B-B14F-4D97-AF65-F5344CB8AC3E}">
        <p14:creationId xmlns:p14="http://schemas.microsoft.com/office/powerpoint/2010/main" val="76849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A written document, typically one page, that you give employers as a first impression and summary of your work experience, accomplishments, education background, and skills. A strong, well written resume will make the employer want to move forward with your job application.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4</a:t>
            </a:fld>
            <a:endParaRPr lang="en-US"/>
          </a:p>
        </p:txBody>
      </p:sp>
    </p:spTree>
    <p:extLst>
      <p:ext uri="{BB962C8B-B14F-4D97-AF65-F5344CB8AC3E}">
        <p14:creationId xmlns:p14="http://schemas.microsoft.com/office/powerpoint/2010/main" val="239451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for presenter</a:t>
            </a:r>
            <a:r>
              <a:rPr lang="en-US" dirty="0" smtClean="0"/>
              <a:t>: Explain the difference between</a:t>
            </a:r>
            <a:r>
              <a:rPr lang="en-US" baseline="0" dirty="0" smtClean="0"/>
              <a:t> the two resumes in the slide and what each is most appropriate for.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5</a:t>
            </a:fld>
            <a:endParaRPr lang="en-US"/>
          </a:p>
        </p:txBody>
      </p:sp>
    </p:spTree>
    <p:extLst>
      <p:ext uri="{BB962C8B-B14F-4D97-AF65-F5344CB8AC3E}">
        <p14:creationId xmlns:p14="http://schemas.microsoft.com/office/powerpoint/2010/main" val="3885437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for presenter: A brief breakdown of general resume components.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6</a:t>
            </a:fld>
            <a:endParaRPr lang="en-US"/>
          </a:p>
        </p:txBody>
      </p:sp>
    </p:spTree>
    <p:extLst>
      <p:ext uri="{BB962C8B-B14F-4D97-AF65-F5344CB8AC3E}">
        <p14:creationId xmlns:p14="http://schemas.microsoft.com/office/powerpoint/2010/main" val="361943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a:t>
            </a:r>
            <a:r>
              <a:rPr lang="en-US" baseline="0" dirty="0" smtClean="0"/>
              <a:t> What are the flaws in this resume?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7</a:t>
            </a:fld>
            <a:endParaRPr lang="en-US"/>
          </a:p>
        </p:txBody>
      </p:sp>
    </p:spTree>
    <p:extLst>
      <p:ext uri="{BB962C8B-B14F-4D97-AF65-F5344CB8AC3E}">
        <p14:creationId xmlns:p14="http://schemas.microsoft.com/office/powerpoint/2010/main" val="191127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youth: What makes this resume readable?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8</a:t>
            </a:fld>
            <a:endParaRPr lang="en-US"/>
          </a:p>
        </p:txBody>
      </p:sp>
    </p:spTree>
    <p:extLst>
      <p:ext uri="{BB962C8B-B14F-4D97-AF65-F5344CB8AC3E}">
        <p14:creationId xmlns:p14="http://schemas.microsoft.com/office/powerpoint/2010/main" val="201584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Emphasize</a:t>
            </a:r>
            <a:r>
              <a:rPr lang="en-US" baseline="0" dirty="0" smtClean="0"/>
              <a:t> the importance of dates, specificity, highlighting results (when possible, quantify your contributions so that employers understand exactly what you accomplished). Explain the importance of action verbs. </a:t>
            </a:r>
            <a:endParaRPr lang="en-US" dirty="0"/>
          </a:p>
        </p:txBody>
      </p:sp>
      <p:sp>
        <p:nvSpPr>
          <p:cNvPr id="4" name="Slide Number Placeholder 3"/>
          <p:cNvSpPr>
            <a:spLocks noGrp="1"/>
          </p:cNvSpPr>
          <p:nvPr>
            <p:ph type="sldNum" sz="quarter" idx="10"/>
          </p:nvPr>
        </p:nvSpPr>
        <p:spPr/>
        <p:txBody>
          <a:bodyPr/>
          <a:lstStyle/>
          <a:p>
            <a:fld id="{91FF8972-C14A-4AE1-82C2-70D216901348}" type="slidenum">
              <a:rPr lang="en-US" smtClean="0"/>
              <a:t>9</a:t>
            </a:fld>
            <a:endParaRPr lang="en-US"/>
          </a:p>
        </p:txBody>
      </p:sp>
    </p:spTree>
    <p:extLst>
      <p:ext uri="{BB962C8B-B14F-4D97-AF65-F5344CB8AC3E}">
        <p14:creationId xmlns:p14="http://schemas.microsoft.com/office/powerpoint/2010/main" val="171506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CB6FCB-3F19-41E2-87DA-6C483F8B21B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407628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B6FCB-3F19-41E2-87DA-6C483F8B21B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153368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B6FCB-3F19-41E2-87DA-6C483F8B21B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218279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B6FCB-3F19-41E2-87DA-6C483F8B21B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350044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B6FCB-3F19-41E2-87DA-6C483F8B21B6}"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40686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CB6FCB-3F19-41E2-87DA-6C483F8B21B6}"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212725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CB6FCB-3F19-41E2-87DA-6C483F8B21B6}"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161135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CB6FCB-3F19-41E2-87DA-6C483F8B21B6}"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186935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B6FCB-3F19-41E2-87DA-6C483F8B21B6}"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197112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B6FCB-3F19-41E2-87DA-6C483F8B21B6}"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99678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B6FCB-3F19-41E2-87DA-6C483F8B21B6}"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57765-1C7D-4F9E-B79C-6C4919D579A5}" type="slidenum">
              <a:rPr lang="en-US" smtClean="0"/>
              <a:t>‹#›</a:t>
            </a:fld>
            <a:endParaRPr lang="en-US"/>
          </a:p>
        </p:txBody>
      </p:sp>
    </p:spTree>
    <p:extLst>
      <p:ext uri="{BB962C8B-B14F-4D97-AF65-F5344CB8AC3E}">
        <p14:creationId xmlns:p14="http://schemas.microsoft.com/office/powerpoint/2010/main" val="243917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B6FCB-3F19-41E2-87DA-6C483F8B21B6}" type="datetimeFigureOut">
              <a:rPr lang="en-US" smtClean="0"/>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57765-1C7D-4F9E-B79C-6C4919D579A5}" type="slidenum">
              <a:rPr lang="en-US" smtClean="0"/>
              <a:t>‹#›</a:t>
            </a:fld>
            <a:endParaRPr lang="en-US"/>
          </a:p>
        </p:txBody>
      </p:sp>
    </p:spTree>
    <p:extLst>
      <p:ext uri="{BB962C8B-B14F-4D97-AF65-F5344CB8AC3E}">
        <p14:creationId xmlns:p14="http://schemas.microsoft.com/office/powerpoint/2010/main" val="4071473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Resume Building 101</a:t>
            </a:r>
            <a:endParaRPr lang="en-US" dirty="0"/>
          </a:p>
        </p:txBody>
      </p:sp>
      <p:sp>
        <p:nvSpPr>
          <p:cNvPr id="3" name="Subtitle 2"/>
          <p:cNvSpPr>
            <a:spLocks noGrp="1"/>
          </p:cNvSpPr>
          <p:nvPr>
            <p:ph type="subTitle" idx="1"/>
          </p:nvPr>
        </p:nvSpPr>
        <p:spPr/>
        <p:txBody>
          <a:bodyPr/>
          <a:lstStyle/>
          <a:p>
            <a:r>
              <a:rPr lang="en-US" dirty="0" smtClean="0"/>
              <a:t>Right Track Training</a:t>
            </a:r>
            <a:endParaRPr lang="en-US" dirty="0"/>
          </a:p>
        </p:txBody>
      </p:sp>
      <p:pic>
        <p:nvPicPr>
          <p:cNvPr id="4" name="RTMain Horiz CMYK (1).jpg"/>
          <p:cNvPicPr>
            <a:picLocks noChangeAspect="1"/>
          </p:cNvPicPr>
          <p:nvPr/>
        </p:nvPicPr>
        <p:blipFill>
          <a:blip r:embed="rId3">
            <a:extLst/>
          </a:blip>
          <a:srcRect l="18608" t="30980" r="54785" b="41490"/>
          <a:stretch>
            <a:fillRect/>
          </a:stretch>
        </p:blipFill>
        <p:spPr>
          <a:xfrm>
            <a:off x="4876800" y="-533400"/>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spTree>
    <p:extLst>
      <p:ext uri="{BB962C8B-B14F-4D97-AF65-F5344CB8AC3E}">
        <p14:creationId xmlns:p14="http://schemas.microsoft.com/office/powerpoint/2010/main" val="2196207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Content Placeholder 2"/>
          <p:cNvSpPr>
            <a:spLocks noGrp="1"/>
          </p:cNvSpPr>
          <p:nvPr>
            <p:ph idx="1"/>
          </p:nvPr>
        </p:nvSpPr>
        <p:spPr/>
        <p:txBody>
          <a:bodyPr/>
          <a:lstStyle/>
          <a:p>
            <a:r>
              <a:rPr lang="en-US" dirty="0" smtClean="0"/>
              <a:t>Maybe not for Right Track</a:t>
            </a:r>
          </a:p>
          <a:p>
            <a:r>
              <a:rPr lang="en-US" dirty="0" smtClean="0"/>
              <a:t>For future positions, tailor your resume to the job qualifications/requirements for the position you want</a:t>
            </a:r>
          </a:p>
          <a:p>
            <a:r>
              <a:rPr lang="en-US" dirty="0" smtClean="0"/>
              <a:t>Research the job you want</a:t>
            </a:r>
          </a:p>
          <a:p>
            <a:pPr marL="0" indent="0">
              <a:buNone/>
            </a:pPr>
            <a:endParaRPr lang="en-US" dirty="0"/>
          </a:p>
        </p:txBody>
      </p:sp>
      <p:pic>
        <p:nvPicPr>
          <p:cNvPr id="4"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spTree>
    <p:extLst>
      <p:ext uri="{BB962C8B-B14F-4D97-AF65-F5344CB8AC3E}">
        <p14:creationId xmlns:p14="http://schemas.microsoft.com/office/powerpoint/2010/main" val="2929464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76% of resumes are discarded for an unprofessional email </a:t>
            </a:r>
            <a:r>
              <a:rPr lang="en-US" dirty="0" smtClean="0"/>
              <a:t>address.</a:t>
            </a:r>
          </a:p>
          <a:p>
            <a:r>
              <a:rPr lang="en-US" dirty="0" smtClean="0"/>
              <a:t>68</a:t>
            </a:r>
            <a:r>
              <a:rPr lang="en-US" dirty="0"/>
              <a:t>% of employers will find you on Facebook.</a:t>
            </a:r>
            <a:br>
              <a:rPr lang="en-US" dirty="0"/>
            </a:br>
            <a:endParaRPr lang="en-US" dirty="0" smtClean="0"/>
          </a:p>
        </p:txBody>
      </p:sp>
      <p:pic>
        <p:nvPicPr>
          <p:cNvPr id="4"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sp>
        <p:nvSpPr>
          <p:cNvPr id="5" name="TextBox 4"/>
          <p:cNvSpPr txBox="1"/>
          <p:nvPr/>
        </p:nvSpPr>
        <p:spPr>
          <a:xfrm>
            <a:off x="1981200" y="609600"/>
            <a:ext cx="4911922" cy="830997"/>
          </a:xfrm>
          <a:prstGeom prst="rect">
            <a:avLst/>
          </a:prstGeom>
          <a:noFill/>
        </p:spPr>
        <p:txBody>
          <a:bodyPr wrap="none" rtlCol="0">
            <a:spAutoFit/>
          </a:bodyPr>
          <a:lstStyle/>
          <a:p>
            <a:r>
              <a:rPr lang="en-US" sz="4800" dirty="0" smtClean="0"/>
              <a:t>Behind the Scenes </a:t>
            </a:r>
            <a:endParaRPr lang="en-US" sz="4800" dirty="0"/>
          </a:p>
        </p:txBody>
      </p:sp>
    </p:spTree>
    <p:extLst>
      <p:ext uri="{BB962C8B-B14F-4D97-AF65-F5344CB8AC3E}">
        <p14:creationId xmlns:p14="http://schemas.microsoft.com/office/powerpoint/2010/main" val="1165788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Resume Ideas</a:t>
            </a:r>
            <a:endParaRPr lang="en-US" dirty="0"/>
          </a:p>
        </p:txBody>
      </p:sp>
      <p:pic>
        <p:nvPicPr>
          <p:cNvPr id="4"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45720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5105400" y="3429000"/>
            <a:ext cx="838200" cy="228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79519" y="1957387"/>
            <a:ext cx="28575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45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500"/>
                            </p:stCondLst>
                            <p:childTnLst>
                              <p:par>
                                <p:cTn id="13" presetID="42" presetClass="entr" presetSubtype="0" fill="hold" nodeType="afterEffect">
                                  <p:stCondLst>
                                    <p:cond delay="50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sp>
        <p:nvSpPr>
          <p:cNvPr id="2" name="Title 1"/>
          <p:cNvSpPr>
            <a:spLocks noGrp="1"/>
          </p:cNvSpPr>
          <p:nvPr>
            <p:ph type="title"/>
          </p:nvPr>
        </p:nvSpPr>
        <p:spPr/>
        <p:txBody>
          <a:bodyPr/>
          <a:lstStyle/>
          <a:p>
            <a:r>
              <a:rPr lang="en-US" dirty="0" smtClean="0"/>
              <a:t>Resume Builder</a:t>
            </a:r>
            <a:endParaRPr lang="en-US" dirty="0"/>
          </a:p>
        </p:txBody>
      </p:sp>
      <p:sp>
        <p:nvSpPr>
          <p:cNvPr id="3" name="Content Placeholder 2"/>
          <p:cNvSpPr>
            <a:spLocks noGrp="1"/>
          </p:cNvSpPr>
          <p:nvPr>
            <p:ph idx="1"/>
          </p:nvPr>
        </p:nvSpPr>
        <p:spPr/>
        <p:txBody>
          <a:bodyPr/>
          <a:lstStyle/>
          <a:p>
            <a:r>
              <a:rPr lang="en-US" dirty="0"/>
              <a:t>https://www.thebalance.com/easy-steps-to-build-a-resume-4122296</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69974"/>
            <a:ext cx="3581400" cy="238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Image result for compu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200400"/>
            <a:ext cx="3962400" cy="298111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419600" y="4343400"/>
            <a:ext cx="838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3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500"/>
                            </p:stCondLst>
                            <p:childTnLst>
                              <p:par>
                                <p:cTn id="13" presetID="42" presetClass="entr" presetSubtype="0" fill="hold" nodeType="afterEffect">
                                  <p:stCondLst>
                                    <p:cond delay="500"/>
                                  </p:stCondLst>
                                  <p:childTnLst>
                                    <p:set>
                                      <p:cBhvr>
                                        <p:cTn id="14" dur="1" fill="hold">
                                          <p:stCondLst>
                                            <p:cond delay="0"/>
                                          </p:stCondLst>
                                        </p:cTn>
                                        <p:tgtEl>
                                          <p:spTgt spid="6149"/>
                                        </p:tgtEl>
                                        <p:attrNameLst>
                                          <p:attrName>style.visibility</p:attrName>
                                        </p:attrNameLst>
                                      </p:cBhvr>
                                      <p:to>
                                        <p:strVal val="visible"/>
                                      </p:to>
                                    </p:set>
                                    <p:animEffect transition="in" filter="fade">
                                      <p:cBhvr>
                                        <p:cTn id="15" dur="1000"/>
                                        <p:tgtEl>
                                          <p:spTgt spid="6149"/>
                                        </p:tgtEl>
                                      </p:cBhvr>
                                    </p:animEffect>
                                    <p:anim calcmode="lin" valueType="num">
                                      <p:cBhvr>
                                        <p:cTn id="16" dur="1000" fill="hold"/>
                                        <p:tgtEl>
                                          <p:spTgt spid="6149"/>
                                        </p:tgtEl>
                                        <p:attrNameLst>
                                          <p:attrName>ppt_x</p:attrName>
                                        </p:attrNameLst>
                                      </p:cBhvr>
                                      <p:tavLst>
                                        <p:tav tm="0">
                                          <p:val>
                                            <p:strVal val="#ppt_x"/>
                                          </p:val>
                                        </p:tav>
                                        <p:tav tm="100000">
                                          <p:val>
                                            <p:strVal val="#ppt_x"/>
                                          </p:val>
                                        </p:tav>
                                      </p:tavLst>
                                    </p:anim>
                                    <p:anim calcmode="lin" valueType="num">
                                      <p:cBhvr>
                                        <p:cTn id="17"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pic>
        <p:nvPicPr>
          <p:cNvPr id="4"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pic>
        <p:nvPicPr>
          <p:cNvPr id="71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29200" y="1676400"/>
            <a:ext cx="387939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1676400"/>
            <a:ext cx="4419600"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Was there anything you learned about yourself as you worked on your resume?</a:t>
            </a:r>
            <a:endParaRPr lang="en-US" sz="3200" dirty="0"/>
          </a:p>
        </p:txBody>
      </p:sp>
    </p:spTree>
    <p:extLst>
      <p:ext uri="{BB962C8B-B14F-4D97-AF65-F5344CB8AC3E}">
        <p14:creationId xmlns:p14="http://schemas.microsoft.com/office/powerpoint/2010/main" val="402114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a:t>
            </a:r>
            <a:endParaRPr lang="en-US" dirty="0"/>
          </a:p>
        </p:txBody>
      </p:sp>
      <p:sp>
        <p:nvSpPr>
          <p:cNvPr id="3" name="Content Placeholder 2"/>
          <p:cNvSpPr>
            <a:spLocks noGrp="1"/>
          </p:cNvSpPr>
          <p:nvPr>
            <p:ph idx="1"/>
          </p:nvPr>
        </p:nvSpPr>
        <p:spPr/>
        <p:txBody>
          <a:bodyPr/>
          <a:lstStyle/>
          <a:p>
            <a:r>
              <a:rPr lang="en-US" dirty="0" smtClean="0"/>
              <a:t>Resume Adjective Activity</a:t>
            </a:r>
            <a:endParaRPr lang="en-US" dirty="0"/>
          </a:p>
        </p:txBody>
      </p:sp>
      <p:pic>
        <p:nvPicPr>
          <p:cNvPr id="4"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pic>
        <p:nvPicPr>
          <p:cNvPr id="1026" name="Picture 2" descr="C:\Users\xiongude\AppData\Local\Microsoft\Windows\Temporary Internet Files\Content.IE5\LRH6O3H2\ice_cube[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01311" y="4730548"/>
            <a:ext cx="1143000" cy="1306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xiongude\AppData\Local\Microsoft\Windows\Temporary Internet Files\Content.IE5\LRH6O3H2\ice_cube[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741505">
            <a:off x="6007759" y="4191249"/>
            <a:ext cx="1143000" cy="13068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xiongude\AppData\Local\Microsoft\Windows\Temporary Internet Files\Content.IE5\LRH6O3H2\ice_cube[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98498">
            <a:off x="6898670" y="3843822"/>
            <a:ext cx="1143000" cy="130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down)">
                                      <p:cBhvr>
                                        <p:cTn id="39" dur="580">
                                          <p:stCondLst>
                                            <p:cond delay="0"/>
                                          </p:stCondLst>
                                        </p:cTn>
                                        <p:tgtEl>
                                          <p:spTgt spid="1026"/>
                                        </p:tgtEl>
                                      </p:cBhvr>
                                    </p:animEffect>
                                    <p:anim calcmode="lin" valueType="num">
                                      <p:cBhvr>
                                        <p:cTn id="4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6"/>
                                        </p:tgtEl>
                                      </p:cBhvr>
                                      <p:to x="100000" y="60000"/>
                                    </p:animScale>
                                    <p:animScale>
                                      <p:cBhvr>
                                        <p:cTn id="46" dur="166" decel="50000">
                                          <p:stCondLst>
                                            <p:cond delay="676"/>
                                          </p:stCondLst>
                                        </p:cTn>
                                        <p:tgtEl>
                                          <p:spTgt spid="1026"/>
                                        </p:tgtEl>
                                      </p:cBhvr>
                                      <p:to x="100000" y="100000"/>
                                    </p:animScale>
                                    <p:animScale>
                                      <p:cBhvr>
                                        <p:cTn id="47" dur="26">
                                          <p:stCondLst>
                                            <p:cond delay="1312"/>
                                          </p:stCondLst>
                                        </p:cTn>
                                        <p:tgtEl>
                                          <p:spTgt spid="1026"/>
                                        </p:tgtEl>
                                      </p:cBhvr>
                                      <p:to x="100000" y="80000"/>
                                    </p:animScale>
                                    <p:animScale>
                                      <p:cBhvr>
                                        <p:cTn id="48" dur="166" decel="50000">
                                          <p:stCondLst>
                                            <p:cond delay="1338"/>
                                          </p:stCondLst>
                                        </p:cTn>
                                        <p:tgtEl>
                                          <p:spTgt spid="1026"/>
                                        </p:tgtEl>
                                      </p:cBhvr>
                                      <p:to x="100000" y="100000"/>
                                    </p:animScale>
                                    <p:animScale>
                                      <p:cBhvr>
                                        <p:cTn id="49" dur="26">
                                          <p:stCondLst>
                                            <p:cond delay="1642"/>
                                          </p:stCondLst>
                                        </p:cTn>
                                        <p:tgtEl>
                                          <p:spTgt spid="1026"/>
                                        </p:tgtEl>
                                      </p:cBhvr>
                                      <p:to x="100000" y="90000"/>
                                    </p:animScale>
                                    <p:animScale>
                                      <p:cBhvr>
                                        <p:cTn id="50" dur="166" decel="50000">
                                          <p:stCondLst>
                                            <p:cond delay="1668"/>
                                          </p:stCondLst>
                                        </p:cTn>
                                        <p:tgtEl>
                                          <p:spTgt spid="1026"/>
                                        </p:tgtEl>
                                      </p:cBhvr>
                                      <p:to x="100000" y="100000"/>
                                    </p:animScale>
                                    <p:animScale>
                                      <p:cBhvr>
                                        <p:cTn id="51" dur="26">
                                          <p:stCondLst>
                                            <p:cond delay="1808"/>
                                          </p:stCondLst>
                                        </p:cTn>
                                        <p:tgtEl>
                                          <p:spTgt spid="1026"/>
                                        </p:tgtEl>
                                      </p:cBhvr>
                                      <p:to x="100000" y="95000"/>
                                    </p:animScale>
                                    <p:animScale>
                                      <p:cBhvr>
                                        <p:cTn id="5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on a Resume?</a:t>
            </a:r>
            <a:endParaRPr lang="en-US" dirty="0"/>
          </a:p>
        </p:txBody>
      </p:sp>
      <p:sp>
        <p:nvSpPr>
          <p:cNvPr id="3" name="Content Placeholder 2"/>
          <p:cNvSpPr>
            <a:spLocks noGrp="1"/>
          </p:cNvSpPr>
          <p:nvPr>
            <p:ph idx="1"/>
          </p:nvPr>
        </p:nvSpPr>
        <p:spPr/>
        <p:txBody>
          <a:bodyPr/>
          <a:lstStyle/>
          <a:p>
            <a:r>
              <a:rPr lang="en-US" dirty="0" smtClean="0"/>
              <a:t>Experience</a:t>
            </a:r>
          </a:p>
          <a:p>
            <a:r>
              <a:rPr lang="en-US" dirty="0" smtClean="0"/>
              <a:t>Volunteering</a:t>
            </a:r>
          </a:p>
          <a:p>
            <a:r>
              <a:rPr lang="en-US" dirty="0" smtClean="0"/>
              <a:t>Special Skills</a:t>
            </a:r>
            <a:endParaRPr lang="en-US" dirty="0"/>
          </a:p>
        </p:txBody>
      </p:sp>
      <p:pic>
        <p:nvPicPr>
          <p:cNvPr id="4"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spTree>
    <p:extLst>
      <p:ext uri="{BB962C8B-B14F-4D97-AF65-F5344CB8AC3E}">
        <p14:creationId xmlns:p14="http://schemas.microsoft.com/office/powerpoint/2010/main" val="1473177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sp>
        <p:nvSpPr>
          <p:cNvPr id="2" name="Title 1"/>
          <p:cNvSpPr>
            <a:spLocks noGrp="1"/>
          </p:cNvSpPr>
          <p:nvPr>
            <p:ph type="title"/>
          </p:nvPr>
        </p:nvSpPr>
        <p:spPr/>
        <p:txBody>
          <a:bodyPr/>
          <a:lstStyle/>
          <a:p>
            <a:r>
              <a:rPr lang="en-US" dirty="0" smtClean="0"/>
              <a:t>What is it and why do I need it?</a:t>
            </a:r>
            <a:endParaRPr lang="en-US"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119562" y="2057400"/>
            <a:ext cx="4446225" cy="345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6099" y="2286000"/>
            <a:ext cx="3810000" cy="2585323"/>
          </a:xfrm>
          <a:prstGeom prst="rect">
            <a:avLst/>
          </a:prstGeom>
          <a:noFill/>
        </p:spPr>
        <p:txBody>
          <a:bodyPr wrap="square" rtlCol="0">
            <a:spAutoFit/>
          </a:bodyPr>
          <a:lstStyle/>
          <a:p>
            <a:r>
              <a:rPr lang="en-US" dirty="0" smtClean="0"/>
              <a:t>A written document, typically one  page, that you give employers as a first impression and summary of your work experience, accomplishments, education background, and skills. </a:t>
            </a:r>
          </a:p>
          <a:p>
            <a:endParaRPr lang="en-US" dirty="0"/>
          </a:p>
          <a:p>
            <a:r>
              <a:rPr lang="en-US" dirty="0" smtClean="0"/>
              <a:t>A strong, well written resume will make the employer want to move forward with your job application. </a:t>
            </a:r>
            <a:endParaRPr lang="en-US" dirty="0"/>
          </a:p>
        </p:txBody>
      </p:sp>
    </p:spTree>
    <p:extLst>
      <p:ext uri="{BB962C8B-B14F-4D97-AF65-F5344CB8AC3E}">
        <p14:creationId xmlns:p14="http://schemas.microsoft.com/office/powerpoint/2010/main" val="2375267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TMain Horiz CMYK (1).jpg"/>
          <p:cNvPicPr>
            <a:picLocks noChangeAspect="1"/>
          </p:cNvPicPr>
          <p:nvPr/>
        </p:nvPicPr>
        <p:blipFill>
          <a:blip r:embed="rId3">
            <a:extLst/>
          </a:blip>
          <a:srcRect l="18608" t="30980" r="54785" b="41490"/>
          <a:stretch>
            <a:fillRect/>
          </a:stretch>
        </p:blipFill>
        <p:spPr>
          <a:xfrm>
            <a:off x="4148831"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pic>
        <p:nvPicPr>
          <p:cNvPr id="2051" name="Picture 3"/>
          <p:cNvPicPr>
            <a:picLocks noChangeAspect="1" noChangeArrowheads="1"/>
          </p:cNvPicPr>
          <p:nvPr/>
        </p:nvPicPr>
        <p:blipFill rotWithShape="1">
          <a:blip r:embed="rId4">
            <a:duotone>
              <a:prstClr val="black"/>
              <a:schemeClr val="accent1">
                <a:tint val="45000"/>
                <a:satMod val="400000"/>
              </a:schemeClr>
            </a:duotone>
            <a:extLst>
              <a:ext uri="{28A0092B-C50C-407E-A947-70E740481C1C}">
                <a14:useLocalDpi xmlns:a14="http://schemas.microsoft.com/office/drawing/2010/main" val="0"/>
              </a:ext>
            </a:extLst>
          </a:blip>
          <a:srcRect l="9131" t="2120" r="11116" b="9656"/>
          <a:stretch/>
        </p:blipFill>
        <p:spPr bwMode="auto">
          <a:xfrm>
            <a:off x="4803151" y="415988"/>
            <a:ext cx="4267200" cy="573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803151" y="6151844"/>
            <a:ext cx="2401983" cy="66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415988"/>
            <a:ext cx="20574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smtClean="0"/>
              <a:t>Chronological</a:t>
            </a:r>
            <a:r>
              <a:rPr lang="en-US" dirty="0" smtClean="0"/>
              <a:t> </a:t>
            </a:r>
            <a:endParaRPr lang="en-US" dirty="0"/>
          </a:p>
        </p:txBody>
      </p:sp>
      <p:sp>
        <p:nvSpPr>
          <p:cNvPr id="7" name="TextBox 6"/>
          <p:cNvSpPr txBox="1"/>
          <p:nvPr/>
        </p:nvSpPr>
        <p:spPr>
          <a:xfrm>
            <a:off x="4953000" y="8879"/>
            <a:ext cx="4039875" cy="46166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Functional</a:t>
            </a:r>
            <a:endParaRPr lang="en-US" sz="2000" dirty="0"/>
          </a:p>
        </p:txBody>
      </p:sp>
      <p:pic>
        <p:nvPicPr>
          <p:cNvPr id="2054" name="Picture 6"/>
          <p:cNvPicPr>
            <a:picLocks noChangeAspect="1" noChangeArrowheads="1"/>
          </p:cNvPicPr>
          <p:nvPr/>
        </p:nvPicPr>
        <p:blipFill rotWithShape="1">
          <a:blip r:embed="rId6">
            <a:duotone>
              <a:prstClr val="black"/>
              <a:schemeClr val="accent3">
                <a:tint val="45000"/>
                <a:satMod val="400000"/>
              </a:schemeClr>
            </a:duotone>
            <a:extLst>
              <a:ext uri="{28A0092B-C50C-407E-A947-70E740481C1C}">
                <a14:useLocalDpi xmlns:a14="http://schemas.microsoft.com/office/drawing/2010/main" val="0"/>
              </a:ext>
            </a:extLst>
          </a:blip>
          <a:srcRect l="8944" t="3375" r="8758" b="4660"/>
          <a:stretch/>
        </p:blipFill>
        <p:spPr bwMode="auto">
          <a:xfrm>
            <a:off x="75460" y="914400"/>
            <a:ext cx="4725140" cy="561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029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2750" y="990600"/>
            <a:ext cx="5449499" cy="579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157579"/>
            <a:ext cx="8229600" cy="1143000"/>
          </a:xfrm>
        </p:spPr>
        <p:txBody>
          <a:bodyPr/>
          <a:lstStyle/>
          <a:p>
            <a:r>
              <a:rPr lang="en-US" dirty="0" smtClean="0"/>
              <a:t>Dissecting a Resume</a:t>
            </a:r>
            <a:endParaRPr lang="en-US" dirty="0"/>
          </a:p>
        </p:txBody>
      </p:sp>
      <p:sp>
        <p:nvSpPr>
          <p:cNvPr id="9" name="Oval 8"/>
          <p:cNvSpPr/>
          <p:nvPr/>
        </p:nvSpPr>
        <p:spPr>
          <a:xfrm>
            <a:off x="457200" y="2057400"/>
            <a:ext cx="4800600" cy="6858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2133600" y="1295400"/>
            <a:ext cx="1676400" cy="762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Arrow Connector 13"/>
          <p:cNvCxnSpPr/>
          <p:nvPr/>
        </p:nvCxnSpPr>
        <p:spPr>
          <a:xfrm flipH="1">
            <a:off x="3886200" y="167640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410200" y="25146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33400" y="2590800"/>
            <a:ext cx="4876800" cy="1600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0" name="Straight Arrow Connector 19"/>
          <p:cNvCxnSpPr/>
          <p:nvPr/>
        </p:nvCxnSpPr>
        <p:spPr>
          <a:xfrm flipH="1">
            <a:off x="5486400" y="35052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81000" y="4191000"/>
            <a:ext cx="46482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3" name="Straight Arrow Connector 22"/>
          <p:cNvCxnSpPr/>
          <p:nvPr/>
        </p:nvCxnSpPr>
        <p:spPr>
          <a:xfrm flipH="1">
            <a:off x="5410200" y="4495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00800" y="1411069"/>
            <a:ext cx="2667000" cy="369332"/>
          </a:xfrm>
          <a:prstGeom prst="rect">
            <a:avLst/>
          </a:prstGeom>
          <a:noFill/>
        </p:spPr>
        <p:txBody>
          <a:bodyPr wrap="square" rtlCol="0">
            <a:spAutoFit/>
          </a:bodyPr>
          <a:lstStyle/>
          <a:p>
            <a:r>
              <a:rPr lang="en-US" dirty="0" smtClean="0"/>
              <a:t>Your personal information</a:t>
            </a:r>
            <a:endParaRPr lang="en-US" dirty="0"/>
          </a:p>
        </p:txBody>
      </p:sp>
      <p:sp>
        <p:nvSpPr>
          <p:cNvPr id="25" name="TextBox 24"/>
          <p:cNvSpPr txBox="1"/>
          <p:nvPr/>
        </p:nvSpPr>
        <p:spPr>
          <a:xfrm>
            <a:off x="6438900" y="2191434"/>
            <a:ext cx="2590800" cy="646331"/>
          </a:xfrm>
          <a:prstGeom prst="rect">
            <a:avLst/>
          </a:prstGeom>
          <a:noFill/>
        </p:spPr>
        <p:txBody>
          <a:bodyPr wrap="square" rtlCol="0">
            <a:spAutoFit/>
          </a:bodyPr>
          <a:lstStyle/>
          <a:p>
            <a:r>
              <a:rPr lang="en-US" dirty="0" smtClean="0"/>
              <a:t>*Optional – What is your goal?</a:t>
            </a:r>
            <a:endParaRPr lang="en-US" dirty="0"/>
          </a:p>
        </p:txBody>
      </p:sp>
      <p:sp>
        <p:nvSpPr>
          <p:cNvPr id="26" name="TextBox 25"/>
          <p:cNvSpPr txBox="1"/>
          <p:nvPr/>
        </p:nvSpPr>
        <p:spPr>
          <a:xfrm>
            <a:off x="6438900" y="3352800"/>
            <a:ext cx="2590800" cy="369332"/>
          </a:xfrm>
          <a:prstGeom prst="rect">
            <a:avLst/>
          </a:prstGeom>
          <a:noFill/>
        </p:spPr>
        <p:txBody>
          <a:bodyPr wrap="square" rtlCol="0">
            <a:spAutoFit/>
          </a:bodyPr>
          <a:lstStyle/>
          <a:p>
            <a:r>
              <a:rPr lang="en-US" dirty="0" smtClean="0"/>
              <a:t>Your work experience</a:t>
            </a:r>
            <a:endParaRPr lang="en-US" dirty="0"/>
          </a:p>
        </p:txBody>
      </p:sp>
      <p:sp>
        <p:nvSpPr>
          <p:cNvPr id="27" name="TextBox 26"/>
          <p:cNvSpPr txBox="1"/>
          <p:nvPr/>
        </p:nvSpPr>
        <p:spPr>
          <a:xfrm>
            <a:off x="6278732" y="4311134"/>
            <a:ext cx="2819400" cy="369332"/>
          </a:xfrm>
          <a:prstGeom prst="rect">
            <a:avLst/>
          </a:prstGeom>
          <a:noFill/>
        </p:spPr>
        <p:txBody>
          <a:bodyPr wrap="square" rtlCol="0">
            <a:spAutoFit/>
          </a:bodyPr>
          <a:lstStyle/>
          <a:p>
            <a:r>
              <a:rPr lang="en-US" dirty="0" smtClean="0"/>
              <a:t>Your school</a:t>
            </a:r>
            <a:endParaRPr lang="en-US" dirty="0"/>
          </a:p>
        </p:txBody>
      </p:sp>
      <p:sp>
        <p:nvSpPr>
          <p:cNvPr id="29" name="Oval 28"/>
          <p:cNvSpPr/>
          <p:nvPr/>
        </p:nvSpPr>
        <p:spPr>
          <a:xfrm>
            <a:off x="457200" y="4800600"/>
            <a:ext cx="3276600" cy="9144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1" name="Straight Arrow Connector 30"/>
          <p:cNvCxnSpPr/>
          <p:nvPr/>
        </p:nvCxnSpPr>
        <p:spPr>
          <a:xfrm flipH="1">
            <a:off x="4038600" y="5334000"/>
            <a:ext cx="1790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3" name="Oval 3072"/>
          <p:cNvSpPr/>
          <p:nvPr/>
        </p:nvSpPr>
        <p:spPr>
          <a:xfrm>
            <a:off x="457200" y="5715000"/>
            <a:ext cx="2895600" cy="990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076" name="Straight Arrow Connector 3075"/>
          <p:cNvCxnSpPr/>
          <p:nvPr/>
        </p:nvCxnSpPr>
        <p:spPr>
          <a:xfrm flipH="1">
            <a:off x="3733800" y="6210300"/>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7" name="TextBox 3076"/>
          <p:cNvSpPr txBox="1"/>
          <p:nvPr/>
        </p:nvSpPr>
        <p:spPr>
          <a:xfrm>
            <a:off x="5715000" y="5943600"/>
            <a:ext cx="2743200" cy="369332"/>
          </a:xfrm>
          <a:prstGeom prst="rect">
            <a:avLst/>
          </a:prstGeom>
          <a:noFill/>
        </p:spPr>
        <p:txBody>
          <a:bodyPr wrap="square" rtlCol="0">
            <a:spAutoFit/>
          </a:bodyPr>
          <a:lstStyle/>
          <a:p>
            <a:r>
              <a:rPr lang="en-US" dirty="0" smtClean="0"/>
              <a:t>Awards, accomplishments </a:t>
            </a:r>
            <a:endParaRPr lang="en-US" dirty="0"/>
          </a:p>
        </p:txBody>
      </p:sp>
      <p:sp>
        <p:nvSpPr>
          <p:cNvPr id="3" name="TextBox 2"/>
          <p:cNvSpPr txBox="1"/>
          <p:nvPr/>
        </p:nvSpPr>
        <p:spPr>
          <a:xfrm>
            <a:off x="5943600" y="4944070"/>
            <a:ext cx="2514600" cy="923330"/>
          </a:xfrm>
          <a:prstGeom prst="rect">
            <a:avLst/>
          </a:prstGeom>
          <a:noFill/>
        </p:spPr>
        <p:txBody>
          <a:bodyPr wrap="square" rtlCol="0">
            <a:spAutoFit/>
          </a:bodyPr>
          <a:lstStyle/>
          <a:p>
            <a:r>
              <a:rPr lang="en-US" dirty="0" smtClean="0"/>
              <a:t>Other things you are involved in or interested in</a:t>
            </a:r>
            <a:endParaRPr lang="en-US" dirty="0"/>
          </a:p>
        </p:txBody>
      </p:sp>
    </p:spTree>
    <p:extLst>
      <p:ext uri="{BB962C8B-B14F-4D97-AF65-F5344CB8AC3E}">
        <p14:creationId xmlns:p14="http://schemas.microsoft.com/office/powerpoint/2010/main" val="3739082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sz="3200" dirty="0" smtClean="0"/>
              <a:t>Bad Resumes</a:t>
            </a:r>
            <a:endParaRPr lang="en-US" sz="3200" dirty="0"/>
          </a:p>
        </p:txBody>
      </p:sp>
      <p:pic>
        <p:nvPicPr>
          <p:cNvPr id="4"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pic>
        <p:nvPicPr>
          <p:cNvPr id="4100" name="Picture 4"/>
          <p:cNvPicPr>
            <a:picLocks noGrp="1" noChangeAspect="1" noChangeArrowheads="1"/>
          </p:cNvPicPr>
          <p:nvPr>
            <p:ph idx="1"/>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905000" y="571870"/>
            <a:ext cx="4293259" cy="6225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963445" y="609600"/>
            <a:ext cx="1143000" cy="3048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1963445" y="1373819"/>
            <a:ext cx="1752600" cy="3048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p:cNvSpPr/>
          <p:nvPr/>
        </p:nvSpPr>
        <p:spPr>
          <a:xfrm>
            <a:off x="1981200" y="2667000"/>
            <a:ext cx="1905000" cy="3048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Oval 20"/>
          <p:cNvSpPr/>
          <p:nvPr/>
        </p:nvSpPr>
        <p:spPr>
          <a:xfrm>
            <a:off x="3581400" y="4409243"/>
            <a:ext cx="5334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Oval 21"/>
          <p:cNvSpPr/>
          <p:nvPr/>
        </p:nvSpPr>
        <p:spPr>
          <a:xfrm>
            <a:off x="2362200" y="5181600"/>
            <a:ext cx="5715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Oval 22"/>
          <p:cNvSpPr/>
          <p:nvPr/>
        </p:nvSpPr>
        <p:spPr>
          <a:xfrm>
            <a:off x="1905001" y="5562600"/>
            <a:ext cx="533399" cy="3048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Oval 23"/>
          <p:cNvSpPr/>
          <p:nvPr/>
        </p:nvSpPr>
        <p:spPr>
          <a:xfrm>
            <a:off x="2268245" y="2836416"/>
            <a:ext cx="1676400" cy="5334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Oval 24"/>
          <p:cNvSpPr/>
          <p:nvPr/>
        </p:nvSpPr>
        <p:spPr>
          <a:xfrm>
            <a:off x="2534945" y="4114800"/>
            <a:ext cx="817855"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Oval 25"/>
          <p:cNvSpPr/>
          <p:nvPr/>
        </p:nvSpPr>
        <p:spPr>
          <a:xfrm>
            <a:off x="2362200" y="3378694"/>
            <a:ext cx="1066800" cy="28778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Oval 2"/>
          <p:cNvSpPr/>
          <p:nvPr/>
        </p:nvSpPr>
        <p:spPr>
          <a:xfrm>
            <a:off x="1981200" y="1905000"/>
            <a:ext cx="66675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5960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pic>
        <p:nvPicPr>
          <p:cNvPr id="5" name="Content Placeholder 4"/>
          <p:cNvPicPr>
            <a:picLocks noGrp="1"/>
          </p:cNvPicPr>
          <p:nvPr>
            <p:ph idx="1"/>
          </p:nvPr>
        </p:nvPicPr>
        <p:blipFill rotWithShape="1">
          <a:blip r:embed="rId4">
            <a:duotone>
              <a:prstClr val="black"/>
              <a:schemeClr val="accent5">
                <a:tint val="45000"/>
                <a:satMod val="400000"/>
              </a:schemeClr>
            </a:duotone>
          </a:blip>
          <a:srcRect t="3407" b="9664"/>
          <a:stretch/>
        </p:blipFill>
        <p:spPr bwMode="auto">
          <a:xfrm>
            <a:off x="2174501" y="304800"/>
            <a:ext cx="4426529" cy="452596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duotone>
              <a:prstClr val="black"/>
              <a:schemeClr val="accent5">
                <a:tint val="45000"/>
                <a:satMod val="400000"/>
              </a:schemeClr>
            </a:duotone>
          </a:blip>
          <a:srcRect t="6941" b="28330"/>
          <a:stretch/>
        </p:blipFill>
        <p:spPr bwMode="auto">
          <a:xfrm>
            <a:off x="2194727" y="4792226"/>
            <a:ext cx="3975798" cy="190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4895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TMain Horiz CMYK (1).jpg"/>
          <p:cNvPicPr>
            <a:picLocks noChangeAspect="1"/>
          </p:cNvPicPr>
          <p:nvPr/>
        </p:nvPicPr>
        <p:blipFill>
          <a:blip r:embed="rId3">
            <a:extLst/>
          </a:blip>
          <a:srcRect l="18608" t="30980" r="54785" b="41490"/>
          <a:stretch>
            <a:fillRect/>
          </a:stretch>
        </p:blipFill>
        <p:spPr>
          <a:xfrm>
            <a:off x="4114800" y="5045615"/>
            <a:ext cx="4928918" cy="2577762"/>
          </a:xfrm>
          <a:custGeom>
            <a:avLst/>
            <a:gdLst/>
            <a:ahLst/>
            <a:cxnLst>
              <a:cxn ang="0">
                <a:pos x="wd2" y="hd2"/>
              </a:cxn>
              <a:cxn ang="5400000">
                <a:pos x="wd2" y="hd2"/>
              </a:cxn>
              <a:cxn ang="10800000">
                <a:pos x="wd2" y="hd2"/>
              </a:cxn>
              <a:cxn ang="16200000">
                <a:pos x="wd2" y="hd2"/>
              </a:cxn>
            </a:cxnLst>
            <a:rect l="0" t="0" r="r" b="b"/>
            <a:pathLst>
              <a:path w="21561" h="21042" extrusionOk="0">
                <a:moveTo>
                  <a:pt x="20287" y="1"/>
                </a:moveTo>
                <a:cubicBezTo>
                  <a:pt x="19694" y="-24"/>
                  <a:pt x="19224" y="1084"/>
                  <a:pt x="16123" y="8647"/>
                </a:cubicBezTo>
                <a:cubicBezTo>
                  <a:pt x="12541" y="17385"/>
                  <a:pt x="12367" y="17842"/>
                  <a:pt x="12366" y="18538"/>
                </a:cubicBezTo>
                <a:cubicBezTo>
                  <a:pt x="12366" y="19397"/>
                  <a:pt x="12654" y="20317"/>
                  <a:pt x="13031" y="20663"/>
                </a:cubicBezTo>
                <a:cubicBezTo>
                  <a:pt x="14025" y="21576"/>
                  <a:pt x="14044" y="21541"/>
                  <a:pt x="17844" y="12292"/>
                </a:cubicBezTo>
                <a:cubicBezTo>
                  <a:pt x="19689" y="7800"/>
                  <a:pt x="21295" y="3778"/>
                  <a:pt x="21410" y="3354"/>
                </a:cubicBezTo>
                <a:cubicBezTo>
                  <a:pt x="21590" y="2687"/>
                  <a:pt x="21600" y="2472"/>
                  <a:pt x="21490" y="1786"/>
                </a:cubicBezTo>
                <a:cubicBezTo>
                  <a:pt x="21334" y="818"/>
                  <a:pt x="21013" y="225"/>
                  <a:pt x="20556" y="65"/>
                </a:cubicBezTo>
                <a:cubicBezTo>
                  <a:pt x="20458" y="31"/>
                  <a:pt x="20371" y="4"/>
                  <a:pt x="20287" y="1"/>
                </a:cubicBezTo>
                <a:close/>
                <a:moveTo>
                  <a:pt x="14151" y="46"/>
                </a:moveTo>
                <a:cubicBezTo>
                  <a:pt x="13950" y="23"/>
                  <a:pt x="13741" y="93"/>
                  <a:pt x="13543" y="273"/>
                </a:cubicBezTo>
                <a:cubicBezTo>
                  <a:pt x="13286" y="507"/>
                  <a:pt x="12613" y="1993"/>
                  <a:pt x="11227" y="5392"/>
                </a:cubicBezTo>
                <a:cubicBezTo>
                  <a:pt x="6018" y="18170"/>
                  <a:pt x="6182" y="17742"/>
                  <a:pt x="6182" y="18499"/>
                </a:cubicBezTo>
                <a:cubicBezTo>
                  <a:pt x="6182" y="19489"/>
                  <a:pt x="6460" y="20381"/>
                  <a:pt x="6868" y="20712"/>
                </a:cubicBezTo>
                <a:cubicBezTo>
                  <a:pt x="7853" y="21511"/>
                  <a:pt x="7822" y="21568"/>
                  <a:pt x="11635" y="12250"/>
                </a:cubicBezTo>
                <a:cubicBezTo>
                  <a:pt x="13510" y="7670"/>
                  <a:pt x="15101" y="3723"/>
                  <a:pt x="15170" y="3480"/>
                </a:cubicBezTo>
                <a:cubicBezTo>
                  <a:pt x="15239" y="3237"/>
                  <a:pt x="15295" y="2661"/>
                  <a:pt x="15295" y="2200"/>
                </a:cubicBezTo>
                <a:cubicBezTo>
                  <a:pt x="15295" y="1008"/>
                  <a:pt x="14755" y="115"/>
                  <a:pt x="14151" y="46"/>
                </a:cubicBezTo>
                <a:close/>
                <a:moveTo>
                  <a:pt x="7873" y="53"/>
                </a:moveTo>
                <a:cubicBezTo>
                  <a:pt x="7745" y="52"/>
                  <a:pt x="7611" y="86"/>
                  <a:pt x="7474" y="163"/>
                </a:cubicBezTo>
                <a:cubicBezTo>
                  <a:pt x="7094" y="375"/>
                  <a:pt x="6743" y="1164"/>
                  <a:pt x="3528" y="9033"/>
                </a:cubicBezTo>
                <a:cubicBezTo>
                  <a:pt x="95" y="17434"/>
                  <a:pt x="0" y="17695"/>
                  <a:pt x="0" y="18587"/>
                </a:cubicBezTo>
                <a:cubicBezTo>
                  <a:pt x="0" y="19663"/>
                  <a:pt x="217" y="20334"/>
                  <a:pt x="691" y="20718"/>
                </a:cubicBezTo>
                <a:cubicBezTo>
                  <a:pt x="1155" y="21095"/>
                  <a:pt x="1406" y="21072"/>
                  <a:pt x="1800" y="20625"/>
                </a:cubicBezTo>
                <a:cubicBezTo>
                  <a:pt x="2112" y="20270"/>
                  <a:pt x="8627" y="4635"/>
                  <a:pt x="8964" y="3435"/>
                </a:cubicBezTo>
                <a:cubicBezTo>
                  <a:pt x="9420" y="1803"/>
                  <a:pt x="8774" y="55"/>
                  <a:pt x="7873" y="53"/>
                </a:cubicBezTo>
                <a:close/>
              </a:path>
            </a:pathLst>
          </a:custGeom>
          <a:ln w="12700">
            <a:miter lim="400000"/>
          </a:ln>
        </p:spPr>
      </p:pic>
      <p:sp>
        <p:nvSpPr>
          <p:cNvPr id="2" name="Title 1"/>
          <p:cNvSpPr>
            <a:spLocks noGrp="1"/>
          </p:cNvSpPr>
          <p:nvPr>
            <p:ph type="title"/>
          </p:nvPr>
        </p:nvSpPr>
        <p:spPr/>
        <p:txBody>
          <a:bodyPr/>
          <a:lstStyle/>
          <a:p>
            <a:r>
              <a:rPr lang="en-US" dirty="0" smtClean="0"/>
              <a:t>Strong Resumes</a:t>
            </a:r>
            <a:endParaRPr lang="en-US" dirty="0"/>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r>
              <a:rPr lang="en-US" dirty="0" smtClean="0"/>
              <a:t>Don’t just say it, show it</a:t>
            </a:r>
          </a:p>
          <a:p>
            <a:r>
              <a:rPr lang="en-US" dirty="0" smtClean="0"/>
              <a:t>Include dates of accomplishment</a:t>
            </a:r>
          </a:p>
          <a:p>
            <a:r>
              <a:rPr lang="en-US" dirty="0" smtClean="0"/>
              <a:t>Be specific</a:t>
            </a:r>
          </a:p>
          <a:p>
            <a:pPr lvl="1"/>
            <a:r>
              <a:rPr lang="en-US" dirty="0" err="1" smtClean="0"/>
              <a:t>i.e</a:t>
            </a:r>
            <a:r>
              <a:rPr lang="en-US" dirty="0" smtClean="0"/>
              <a:t> Babysitting. Did you babysit a newborn, toddlers, or teenagers? Where did you babysit? What did you do when you were babysitting?</a:t>
            </a:r>
          </a:p>
          <a:p>
            <a:r>
              <a:rPr lang="en-US" dirty="0" smtClean="0"/>
              <a:t>Showcase your strengths by emphasizing contributions and results</a:t>
            </a:r>
          </a:p>
          <a:p>
            <a:r>
              <a:rPr lang="en-US" dirty="0" smtClean="0"/>
              <a:t>Strong resumes start with strong action verbs</a:t>
            </a:r>
          </a:p>
          <a:p>
            <a:pPr lvl="1"/>
            <a:r>
              <a:rPr lang="en-US" dirty="0" err="1" smtClean="0"/>
              <a:t>i.e</a:t>
            </a:r>
            <a:r>
              <a:rPr lang="en-US" dirty="0" smtClean="0"/>
              <a:t> Facilitated, managed, produced, etc.</a:t>
            </a:r>
          </a:p>
        </p:txBody>
      </p:sp>
    </p:spTree>
    <p:extLst>
      <p:ext uri="{BB962C8B-B14F-4D97-AF65-F5344CB8AC3E}">
        <p14:creationId xmlns:p14="http://schemas.microsoft.com/office/powerpoint/2010/main" val="1066343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637</Words>
  <Application>Microsoft Office PowerPoint</Application>
  <PresentationFormat>On-screen Show (4:3)</PresentationFormat>
  <Paragraphs>70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Resume Building 101</vt:lpstr>
      <vt:lpstr>Ice Breaker</vt:lpstr>
      <vt:lpstr>What can be on a Resume?</vt:lpstr>
      <vt:lpstr>What is it and why do I need it?</vt:lpstr>
      <vt:lpstr>PowerPoint Presentation</vt:lpstr>
      <vt:lpstr>Dissecting a Resume</vt:lpstr>
      <vt:lpstr>Bad Resumes</vt:lpstr>
      <vt:lpstr>PowerPoint Presentation</vt:lpstr>
      <vt:lpstr>Strong Resumes</vt:lpstr>
      <vt:lpstr>Target Audience</vt:lpstr>
      <vt:lpstr>PowerPoint Presentation</vt:lpstr>
      <vt:lpstr>My Resume Ideas</vt:lpstr>
      <vt:lpstr>Resume Builder</vt:lpstr>
      <vt:lpstr>Reflection</vt:lpstr>
    </vt:vector>
  </TitlesOfParts>
  <Company>City of Saint Paul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dc:title>
  <dc:creator>Udele Xiong</dc:creator>
  <cp:lastModifiedBy>Binta Kanteh</cp:lastModifiedBy>
  <cp:revision>31</cp:revision>
  <dcterms:created xsi:type="dcterms:W3CDTF">2017-01-05T17:40:46Z</dcterms:created>
  <dcterms:modified xsi:type="dcterms:W3CDTF">2017-11-01T16:13:21Z</dcterms:modified>
</cp:coreProperties>
</file>