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2" r:id="rId6"/>
    <p:sldId id="263"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94" autoAdjust="0"/>
  </p:normalViewPr>
  <p:slideViewPr>
    <p:cSldViewPr>
      <p:cViewPr varScale="1">
        <p:scale>
          <a:sx n="99" d="100"/>
          <a:sy n="99" d="100"/>
        </p:scale>
        <p:origin x="-133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351EC6-9A72-428C-85C0-FA70E8241CDA}" type="datetimeFigureOut">
              <a:rPr lang="en-US" smtClean="0"/>
              <a:t>3/15/2017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553572-94C8-4727-B3BA-E87575F8C557}" type="slidenum">
              <a:rPr lang="en-US" smtClean="0"/>
              <a:t>‹#›</a:t>
            </a:fld>
            <a:endParaRPr lang="en-US"/>
          </a:p>
        </p:txBody>
      </p:sp>
    </p:spTree>
    <p:extLst>
      <p:ext uri="{BB962C8B-B14F-4D97-AF65-F5344CB8AC3E}">
        <p14:creationId xmlns:p14="http://schemas.microsoft.com/office/powerpoint/2010/main" val="134824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best ways to identify which careers fit you is to analyze shinning moments in job related experiences. Shinning moments are moments in which you received awards, compliments, or were able to accomplish task that seemed impossible. While thinking about these shinning moments, try and remember how it made you feel. Shinning moments </a:t>
            </a:r>
            <a:r>
              <a:rPr lang="en-US" baseline="0" dirty="0" smtClean="0"/>
              <a:t>can help us understand what is important to us in a job and help us identify what job fits us best.</a:t>
            </a:r>
            <a:endParaRPr lang="en-US" dirty="0"/>
          </a:p>
        </p:txBody>
      </p:sp>
      <p:sp>
        <p:nvSpPr>
          <p:cNvPr id="4" name="Slide Number Placeholder 3"/>
          <p:cNvSpPr>
            <a:spLocks noGrp="1"/>
          </p:cNvSpPr>
          <p:nvPr>
            <p:ph type="sldNum" sz="quarter" idx="10"/>
          </p:nvPr>
        </p:nvSpPr>
        <p:spPr/>
        <p:txBody>
          <a:bodyPr/>
          <a:lstStyle/>
          <a:p>
            <a:fld id="{AF553572-94C8-4727-B3BA-E87575F8C557}" type="slidenum">
              <a:rPr lang="en-US" smtClean="0"/>
              <a:t>2</a:t>
            </a:fld>
            <a:endParaRPr lang="en-US"/>
          </a:p>
        </p:txBody>
      </p:sp>
    </p:spTree>
    <p:extLst>
      <p:ext uri="{BB962C8B-B14F-4D97-AF65-F5344CB8AC3E}">
        <p14:creationId xmlns:p14="http://schemas.microsoft.com/office/powerpoint/2010/main" val="173143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are wondering what careers are out there and which ones might match you, feel free to take this free career assessment. </a:t>
            </a:r>
            <a:endParaRPr lang="en-US" dirty="0" smtClean="0"/>
          </a:p>
          <a:p>
            <a:r>
              <a:rPr lang="en-US" dirty="0" smtClean="0"/>
              <a:t>https://www.careerinfonet.org/occ_rep.asp?next=occ_rep&amp;Level=&amp;optstatus=111111111&amp;jobfam=27&amp;id=1&amp;nodeid=2&amp;soccode=272011&amp;menuMode=&amp;stfips=27&amp;x=6&amp;y=3</a:t>
            </a:r>
          </a:p>
          <a:p>
            <a:endParaRPr lang="en-US" dirty="0" smtClean="0"/>
          </a:p>
          <a:p>
            <a:r>
              <a:rPr lang="en-US" dirty="0" smtClean="0"/>
              <a:t>This career assessment will ask you questions about</a:t>
            </a:r>
            <a:r>
              <a:rPr lang="en-US" baseline="0" dirty="0" smtClean="0"/>
              <a:t> your likes and dislikes, and find careers that match your interests. You can also click on the job title and learn more about it. It will explain how much the job makes, what kind of degree you will need to accomplish, what skills you will need to master to be successful in that job and much more. </a:t>
            </a:r>
          </a:p>
          <a:p>
            <a:endParaRPr lang="en-US" baseline="0" dirty="0" smtClean="0"/>
          </a:p>
          <a:p>
            <a:r>
              <a:rPr lang="en-US" baseline="0" dirty="0" smtClean="0"/>
              <a:t>There is a worksheet on our website that goes with the career assessment. https://righttrack.stpaul.gov/professional-development-training-material/  </a:t>
            </a:r>
          </a:p>
          <a:p>
            <a:r>
              <a:rPr lang="en-US" baseline="0" dirty="0" smtClean="0"/>
              <a:t>Feel free to use it to help keep track of all the important information. The worksheet is called “Career Assessment”.</a:t>
            </a:r>
            <a:endParaRPr lang="en-US" dirty="0"/>
          </a:p>
        </p:txBody>
      </p:sp>
      <p:sp>
        <p:nvSpPr>
          <p:cNvPr id="4" name="Slide Number Placeholder 3"/>
          <p:cNvSpPr>
            <a:spLocks noGrp="1"/>
          </p:cNvSpPr>
          <p:nvPr>
            <p:ph type="sldNum" sz="quarter" idx="10"/>
          </p:nvPr>
        </p:nvSpPr>
        <p:spPr/>
        <p:txBody>
          <a:bodyPr/>
          <a:lstStyle/>
          <a:p>
            <a:fld id="{AF553572-94C8-4727-B3BA-E87575F8C557}" type="slidenum">
              <a:rPr lang="en-US" smtClean="0"/>
              <a:t>3</a:t>
            </a:fld>
            <a:endParaRPr lang="en-US"/>
          </a:p>
        </p:txBody>
      </p:sp>
    </p:spTree>
    <p:extLst>
      <p:ext uri="{BB962C8B-B14F-4D97-AF65-F5344CB8AC3E}">
        <p14:creationId xmlns:p14="http://schemas.microsoft.com/office/powerpoint/2010/main" val="1622739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Doing</a:t>
            </a:r>
            <a:r>
              <a:rPr lang="en-US" baseline="0" dirty="0" smtClean="0"/>
              <a:t> internships and getting a summer job is another great way to learn more about what you enjoy doing and what career you might be interested in. Right Track offers amazing work opportunities for youth with or without past experience. If you are interested in getting a job or internship in the summer 2017, make sure to apply for our summer program. The application is open during February 1 – 28</a:t>
            </a:r>
            <a:r>
              <a:rPr lang="en-US" baseline="30000" dirty="0" smtClean="0"/>
              <a:t>th</a:t>
            </a:r>
            <a:r>
              <a:rPr lang="en-US" baseline="0" dirty="0" smtClean="0"/>
              <a:t>. You can learn more about Right Track jobs by visiting our website: https://righttrack.stpaul.gov/overview/</a:t>
            </a:r>
            <a:endParaRPr lang="en-US" dirty="0"/>
          </a:p>
        </p:txBody>
      </p:sp>
      <p:sp>
        <p:nvSpPr>
          <p:cNvPr id="4" name="Slide Number Placeholder 3"/>
          <p:cNvSpPr>
            <a:spLocks noGrp="1"/>
          </p:cNvSpPr>
          <p:nvPr>
            <p:ph type="sldNum" sz="quarter" idx="10"/>
          </p:nvPr>
        </p:nvSpPr>
        <p:spPr/>
        <p:txBody>
          <a:bodyPr/>
          <a:lstStyle/>
          <a:p>
            <a:fld id="{AF553572-94C8-4727-B3BA-E87575F8C557}" type="slidenum">
              <a:rPr lang="en-US" smtClean="0"/>
              <a:t>4</a:t>
            </a:fld>
            <a:endParaRPr lang="en-US"/>
          </a:p>
        </p:txBody>
      </p:sp>
    </p:spTree>
    <p:extLst>
      <p:ext uri="{BB962C8B-B14F-4D97-AF65-F5344CB8AC3E}">
        <p14:creationId xmlns:p14="http://schemas.microsoft.com/office/powerpoint/2010/main" val="2248199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have any ideas</a:t>
            </a:r>
            <a:r>
              <a:rPr lang="en-US" baseline="0" dirty="0" smtClean="0"/>
              <a:t> on how the City of Saint Paul can support youth better? If you do and want to share them with us, please email Righttrack@ci.stpaul.mn.us</a:t>
            </a:r>
            <a:endParaRPr lang="en-US" dirty="0"/>
          </a:p>
        </p:txBody>
      </p:sp>
      <p:sp>
        <p:nvSpPr>
          <p:cNvPr id="4" name="Slide Number Placeholder 3"/>
          <p:cNvSpPr>
            <a:spLocks noGrp="1"/>
          </p:cNvSpPr>
          <p:nvPr>
            <p:ph type="sldNum" sz="quarter" idx="10"/>
          </p:nvPr>
        </p:nvSpPr>
        <p:spPr/>
        <p:txBody>
          <a:bodyPr/>
          <a:lstStyle/>
          <a:p>
            <a:fld id="{AF553572-94C8-4727-B3BA-E87575F8C557}" type="slidenum">
              <a:rPr lang="en-US" smtClean="0"/>
              <a:t>5</a:t>
            </a:fld>
            <a:endParaRPr lang="en-US"/>
          </a:p>
        </p:txBody>
      </p:sp>
    </p:spTree>
    <p:extLst>
      <p:ext uri="{BB962C8B-B14F-4D97-AF65-F5344CB8AC3E}">
        <p14:creationId xmlns:p14="http://schemas.microsoft.com/office/powerpoint/2010/main" val="3540744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hope you learned about</a:t>
            </a:r>
            <a:r>
              <a:rPr lang="en-US" baseline="0" dirty="0" smtClean="0"/>
              <a:t> the different careers that are out there and which ones fit your interests. The best way to learn if a career is right for you is to experience different jobs and </a:t>
            </a:r>
            <a:endParaRPr lang="en-US" dirty="0"/>
          </a:p>
        </p:txBody>
      </p:sp>
      <p:sp>
        <p:nvSpPr>
          <p:cNvPr id="4" name="Slide Number Placeholder 3"/>
          <p:cNvSpPr>
            <a:spLocks noGrp="1"/>
          </p:cNvSpPr>
          <p:nvPr>
            <p:ph type="sldNum" sz="quarter" idx="10"/>
          </p:nvPr>
        </p:nvSpPr>
        <p:spPr/>
        <p:txBody>
          <a:bodyPr/>
          <a:lstStyle/>
          <a:p>
            <a:fld id="{AF553572-94C8-4727-B3BA-E87575F8C557}" type="slidenum">
              <a:rPr lang="en-US" smtClean="0"/>
              <a:t>6</a:t>
            </a:fld>
            <a:endParaRPr lang="en-US"/>
          </a:p>
        </p:txBody>
      </p:sp>
    </p:spTree>
    <p:extLst>
      <p:ext uri="{BB962C8B-B14F-4D97-AF65-F5344CB8AC3E}">
        <p14:creationId xmlns:p14="http://schemas.microsoft.com/office/powerpoint/2010/main" val="3017109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A9D471-BBB2-4AD4-8C7B-3B86B43A9E00}"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C71FA-31AA-43C4-825C-B976D61C4C37}" type="slidenum">
              <a:rPr lang="en-US" smtClean="0"/>
              <a:t>‹#›</a:t>
            </a:fld>
            <a:endParaRPr lang="en-US"/>
          </a:p>
        </p:txBody>
      </p:sp>
    </p:spTree>
    <p:extLst>
      <p:ext uri="{BB962C8B-B14F-4D97-AF65-F5344CB8AC3E}">
        <p14:creationId xmlns:p14="http://schemas.microsoft.com/office/powerpoint/2010/main" val="410817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9D471-BBB2-4AD4-8C7B-3B86B43A9E00}"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C71FA-31AA-43C4-825C-B976D61C4C37}" type="slidenum">
              <a:rPr lang="en-US" smtClean="0"/>
              <a:t>‹#›</a:t>
            </a:fld>
            <a:endParaRPr lang="en-US"/>
          </a:p>
        </p:txBody>
      </p:sp>
    </p:spTree>
    <p:extLst>
      <p:ext uri="{BB962C8B-B14F-4D97-AF65-F5344CB8AC3E}">
        <p14:creationId xmlns:p14="http://schemas.microsoft.com/office/powerpoint/2010/main" val="49599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9D471-BBB2-4AD4-8C7B-3B86B43A9E00}"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C71FA-31AA-43C4-825C-B976D61C4C37}" type="slidenum">
              <a:rPr lang="en-US" smtClean="0"/>
              <a:t>‹#›</a:t>
            </a:fld>
            <a:endParaRPr lang="en-US"/>
          </a:p>
        </p:txBody>
      </p:sp>
    </p:spTree>
    <p:extLst>
      <p:ext uri="{BB962C8B-B14F-4D97-AF65-F5344CB8AC3E}">
        <p14:creationId xmlns:p14="http://schemas.microsoft.com/office/powerpoint/2010/main" val="73599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9D471-BBB2-4AD4-8C7B-3B86B43A9E00}"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C71FA-31AA-43C4-825C-B976D61C4C37}" type="slidenum">
              <a:rPr lang="en-US" smtClean="0"/>
              <a:t>‹#›</a:t>
            </a:fld>
            <a:endParaRPr lang="en-US"/>
          </a:p>
        </p:txBody>
      </p:sp>
    </p:spTree>
    <p:extLst>
      <p:ext uri="{BB962C8B-B14F-4D97-AF65-F5344CB8AC3E}">
        <p14:creationId xmlns:p14="http://schemas.microsoft.com/office/powerpoint/2010/main" val="1356953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A9D471-BBB2-4AD4-8C7B-3B86B43A9E00}"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C71FA-31AA-43C4-825C-B976D61C4C37}" type="slidenum">
              <a:rPr lang="en-US" smtClean="0"/>
              <a:t>‹#›</a:t>
            </a:fld>
            <a:endParaRPr lang="en-US"/>
          </a:p>
        </p:txBody>
      </p:sp>
    </p:spTree>
    <p:extLst>
      <p:ext uri="{BB962C8B-B14F-4D97-AF65-F5344CB8AC3E}">
        <p14:creationId xmlns:p14="http://schemas.microsoft.com/office/powerpoint/2010/main" val="2670148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A9D471-BBB2-4AD4-8C7B-3B86B43A9E00}"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C71FA-31AA-43C4-825C-B976D61C4C37}" type="slidenum">
              <a:rPr lang="en-US" smtClean="0"/>
              <a:t>‹#›</a:t>
            </a:fld>
            <a:endParaRPr lang="en-US"/>
          </a:p>
        </p:txBody>
      </p:sp>
    </p:spTree>
    <p:extLst>
      <p:ext uri="{BB962C8B-B14F-4D97-AF65-F5344CB8AC3E}">
        <p14:creationId xmlns:p14="http://schemas.microsoft.com/office/powerpoint/2010/main" val="116112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A9D471-BBB2-4AD4-8C7B-3B86B43A9E00}" type="datetimeFigureOut">
              <a:rPr lang="en-US" smtClean="0"/>
              <a:t>3/15/2017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BC71FA-31AA-43C4-825C-B976D61C4C37}" type="slidenum">
              <a:rPr lang="en-US" smtClean="0"/>
              <a:t>‹#›</a:t>
            </a:fld>
            <a:endParaRPr lang="en-US"/>
          </a:p>
        </p:txBody>
      </p:sp>
    </p:spTree>
    <p:extLst>
      <p:ext uri="{BB962C8B-B14F-4D97-AF65-F5344CB8AC3E}">
        <p14:creationId xmlns:p14="http://schemas.microsoft.com/office/powerpoint/2010/main" val="80363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A9D471-BBB2-4AD4-8C7B-3B86B43A9E00}" type="datetimeFigureOut">
              <a:rPr lang="en-US" smtClean="0"/>
              <a:t>3/15/2017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BC71FA-31AA-43C4-825C-B976D61C4C37}" type="slidenum">
              <a:rPr lang="en-US" smtClean="0"/>
              <a:t>‹#›</a:t>
            </a:fld>
            <a:endParaRPr lang="en-US"/>
          </a:p>
        </p:txBody>
      </p:sp>
    </p:spTree>
    <p:extLst>
      <p:ext uri="{BB962C8B-B14F-4D97-AF65-F5344CB8AC3E}">
        <p14:creationId xmlns:p14="http://schemas.microsoft.com/office/powerpoint/2010/main" val="3258931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A9D471-BBB2-4AD4-8C7B-3B86B43A9E00}" type="datetimeFigureOut">
              <a:rPr lang="en-US" smtClean="0"/>
              <a:t>3/15/2017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BC71FA-31AA-43C4-825C-B976D61C4C37}" type="slidenum">
              <a:rPr lang="en-US" smtClean="0"/>
              <a:t>‹#›</a:t>
            </a:fld>
            <a:endParaRPr lang="en-US"/>
          </a:p>
        </p:txBody>
      </p:sp>
    </p:spTree>
    <p:extLst>
      <p:ext uri="{BB962C8B-B14F-4D97-AF65-F5344CB8AC3E}">
        <p14:creationId xmlns:p14="http://schemas.microsoft.com/office/powerpoint/2010/main" val="2661809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9D471-BBB2-4AD4-8C7B-3B86B43A9E00}"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C71FA-31AA-43C4-825C-B976D61C4C37}" type="slidenum">
              <a:rPr lang="en-US" smtClean="0"/>
              <a:t>‹#›</a:t>
            </a:fld>
            <a:endParaRPr lang="en-US"/>
          </a:p>
        </p:txBody>
      </p:sp>
    </p:spTree>
    <p:extLst>
      <p:ext uri="{BB962C8B-B14F-4D97-AF65-F5344CB8AC3E}">
        <p14:creationId xmlns:p14="http://schemas.microsoft.com/office/powerpoint/2010/main" val="2234738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9D471-BBB2-4AD4-8C7B-3B86B43A9E00}"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C71FA-31AA-43C4-825C-B976D61C4C37}" type="slidenum">
              <a:rPr lang="en-US" smtClean="0"/>
              <a:t>‹#›</a:t>
            </a:fld>
            <a:endParaRPr lang="en-US"/>
          </a:p>
        </p:txBody>
      </p:sp>
    </p:spTree>
    <p:extLst>
      <p:ext uri="{BB962C8B-B14F-4D97-AF65-F5344CB8AC3E}">
        <p14:creationId xmlns:p14="http://schemas.microsoft.com/office/powerpoint/2010/main" val="789970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9D471-BBB2-4AD4-8C7B-3B86B43A9E00}" type="datetimeFigureOut">
              <a:rPr lang="en-US" smtClean="0"/>
              <a:t>3/15/2017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C71FA-31AA-43C4-825C-B976D61C4C37}" type="slidenum">
              <a:rPr lang="en-US" smtClean="0"/>
              <a:t>‹#›</a:t>
            </a:fld>
            <a:endParaRPr lang="en-US"/>
          </a:p>
        </p:txBody>
      </p:sp>
    </p:spTree>
    <p:extLst>
      <p:ext uri="{BB962C8B-B14F-4D97-AF65-F5344CB8AC3E}">
        <p14:creationId xmlns:p14="http://schemas.microsoft.com/office/powerpoint/2010/main" val="235490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4130453"/>
            <a:ext cx="7772400" cy="1470025"/>
          </a:xfrm>
        </p:spPr>
        <p:txBody>
          <a:bodyPr/>
          <a:lstStyle/>
          <a:p>
            <a:r>
              <a:rPr lang="en-US" dirty="0" smtClean="0"/>
              <a:t>Right Track Training</a:t>
            </a:r>
            <a:endParaRPr lang="en-US" dirty="0"/>
          </a:p>
        </p:txBody>
      </p:sp>
      <p:pic>
        <p:nvPicPr>
          <p:cNvPr id="4" name="RTMain Horiz CMYK (1).jpg"/>
          <p:cNvPicPr>
            <a:picLocks noChangeAspect="1"/>
          </p:cNvPicPr>
          <p:nvPr/>
        </p:nvPicPr>
        <p:blipFill>
          <a:blip r:embed="rId2">
            <a:extLst/>
          </a:blip>
          <a:srcRect l="18608" t="30980" r="54785" b="41490"/>
          <a:stretch>
            <a:fillRect/>
          </a:stretch>
        </p:blipFill>
        <p:spPr>
          <a:xfrm>
            <a:off x="5334000" y="-990600"/>
            <a:ext cx="4928918" cy="2577762"/>
          </a:xfrm>
          <a:custGeom>
            <a:avLst/>
            <a:gdLst/>
            <a:ahLst/>
            <a:cxnLst>
              <a:cxn ang="0">
                <a:pos x="wd2" y="hd2"/>
              </a:cxn>
              <a:cxn ang="5400000">
                <a:pos x="wd2" y="hd2"/>
              </a:cxn>
              <a:cxn ang="10800000">
                <a:pos x="wd2" y="hd2"/>
              </a:cxn>
              <a:cxn ang="16200000">
                <a:pos x="wd2" y="hd2"/>
              </a:cxn>
            </a:cxnLst>
            <a:rect l="0" t="0" r="r" b="b"/>
            <a:pathLst>
              <a:path w="21561" h="21042" extrusionOk="0">
                <a:moveTo>
                  <a:pt x="20287" y="1"/>
                </a:moveTo>
                <a:cubicBezTo>
                  <a:pt x="19694" y="-24"/>
                  <a:pt x="19224" y="1084"/>
                  <a:pt x="16123" y="8647"/>
                </a:cubicBezTo>
                <a:cubicBezTo>
                  <a:pt x="12541" y="17385"/>
                  <a:pt x="12367" y="17842"/>
                  <a:pt x="12366" y="18538"/>
                </a:cubicBezTo>
                <a:cubicBezTo>
                  <a:pt x="12366" y="19397"/>
                  <a:pt x="12654" y="20317"/>
                  <a:pt x="13031" y="20663"/>
                </a:cubicBezTo>
                <a:cubicBezTo>
                  <a:pt x="14025" y="21576"/>
                  <a:pt x="14044" y="21541"/>
                  <a:pt x="17844" y="12292"/>
                </a:cubicBezTo>
                <a:cubicBezTo>
                  <a:pt x="19689" y="7800"/>
                  <a:pt x="21295" y="3778"/>
                  <a:pt x="21410" y="3354"/>
                </a:cubicBezTo>
                <a:cubicBezTo>
                  <a:pt x="21590" y="2687"/>
                  <a:pt x="21600" y="2472"/>
                  <a:pt x="21490" y="1786"/>
                </a:cubicBezTo>
                <a:cubicBezTo>
                  <a:pt x="21334" y="818"/>
                  <a:pt x="21013" y="225"/>
                  <a:pt x="20556" y="65"/>
                </a:cubicBezTo>
                <a:cubicBezTo>
                  <a:pt x="20458" y="31"/>
                  <a:pt x="20371" y="4"/>
                  <a:pt x="20287" y="1"/>
                </a:cubicBezTo>
                <a:close/>
                <a:moveTo>
                  <a:pt x="14151" y="46"/>
                </a:moveTo>
                <a:cubicBezTo>
                  <a:pt x="13950" y="23"/>
                  <a:pt x="13741" y="93"/>
                  <a:pt x="13543" y="273"/>
                </a:cubicBezTo>
                <a:cubicBezTo>
                  <a:pt x="13286" y="507"/>
                  <a:pt x="12613" y="1993"/>
                  <a:pt x="11227" y="5392"/>
                </a:cubicBezTo>
                <a:cubicBezTo>
                  <a:pt x="6018" y="18170"/>
                  <a:pt x="6182" y="17742"/>
                  <a:pt x="6182" y="18499"/>
                </a:cubicBezTo>
                <a:cubicBezTo>
                  <a:pt x="6182" y="19489"/>
                  <a:pt x="6460" y="20381"/>
                  <a:pt x="6868" y="20712"/>
                </a:cubicBezTo>
                <a:cubicBezTo>
                  <a:pt x="7853" y="21511"/>
                  <a:pt x="7822" y="21568"/>
                  <a:pt x="11635" y="12250"/>
                </a:cubicBezTo>
                <a:cubicBezTo>
                  <a:pt x="13510" y="7670"/>
                  <a:pt x="15101" y="3723"/>
                  <a:pt x="15170" y="3480"/>
                </a:cubicBezTo>
                <a:cubicBezTo>
                  <a:pt x="15239" y="3237"/>
                  <a:pt x="15295" y="2661"/>
                  <a:pt x="15295" y="2200"/>
                </a:cubicBezTo>
                <a:cubicBezTo>
                  <a:pt x="15295" y="1008"/>
                  <a:pt x="14755" y="115"/>
                  <a:pt x="14151" y="46"/>
                </a:cubicBezTo>
                <a:close/>
                <a:moveTo>
                  <a:pt x="7873" y="53"/>
                </a:moveTo>
                <a:cubicBezTo>
                  <a:pt x="7745" y="52"/>
                  <a:pt x="7611" y="86"/>
                  <a:pt x="7474" y="163"/>
                </a:cubicBezTo>
                <a:cubicBezTo>
                  <a:pt x="7094" y="375"/>
                  <a:pt x="6743" y="1164"/>
                  <a:pt x="3528" y="9033"/>
                </a:cubicBezTo>
                <a:cubicBezTo>
                  <a:pt x="95" y="17434"/>
                  <a:pt x="0" y="17695"/>
                  <a:pt x="0" y="18587"/>
                </a:cubicBezTo>
                <a:cubicBezTo>
                  <a:pt x="0" y="19663"/>
                  <a:pt x="217" y="20334"/>
                  <a:pt x="691" y="20718"/>
                </a:cubicBezTo>
                <a:cubicBezTo>
                  <a:pt x="1155" y="21095"/>
                  <a:pt x="1406" y="21072"/>
                  <a:pt x="1800" y="20625"/>
                </a:cubicBezTo>
                <a:cubicBezTo>
                  <a:pt x="2112" y="20270"/>
                  <a:pt x="8627" y="4635"/>
                  <a:pt x="8964" y="3435"/>
                </a:cubicBezTo>
                <a:cubicBezTo>
                  <a:pt x="9420" y="1803"/>
                  <a:pt x="8774" y="55"/>
                  <a:pt x="7873" y="53"/>
                </a:cubicBezTo>
                <a:close/>
              </a:path>
            </a:pathLst>
          </a:custGeom>
          <a:ln w="12700">
            <a:miter lim="400000"/>
          </a:ln>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6277" b="26945"/>
          <a:stretch/>
        </p:blipFill>
        <p:spPr>
          <a:xfrm>
            <a:off x="1229380" y="2362200"/>
            <a:ext cx="6717792" cy="1588363"/>
          </a:xfrm>
          <a:prstGeom prst="rect">
            <a:avLst/>
          </a:prstGeom>
        </p:spPr>
      </p:pic>
    </p:spTree>
    <p:extLst>
      <p:ext uri="{BB962C8B-B14F-4D97-AF65-F5344CB8AC3E}">
        <p14:creationId xmlns:p14="http://schemas.microsoft.com/office/powerpoint/2010/main" val="2791968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r>
              <a:rPr lang="en-US" dirty="0" smtClean="0"/>
              <a:t>Think of 3 shinning moments in your work lives. </a:t>
            </a:r>
          </a:p>
          <a:p>
            <a:pPr lvl="1"/>
            <a:r>
              <a:rPr lang="en-US" dirty="0" smtClean="0"/>
              <a:t>Awards, compliments, an impossible task achieved promotion, etc. </a:t>
            </a:r>
          </a:p>
          <a:p>
            <a:pPr lvl="1"/>
            <a:r>
              <a:rPr lang="en-US" dirty="0" smtClean="0"/>
              <a:t>Come up with 3 as a group to present</a:t>
            </a:r>
            <a:endParaRPr lang="en-US" dirty="0"/>
          </a:p>
        </p:txBody>
      </p:sp>
      <p:pic>
        <p:nvPicPr>
          <p:cNvPr id="4" name="RTMain Horiz CMYK (1).jpg"/>
          <p:cNvPicPr>
            <a:picLocks noChangeAspect="1"/>
          </p:cNvPicPr>
          <p:nvPr/>
        </p:nvPicPr>
        <p:blipFill>
          <a:blip r:embed="rId3">
            <a:extLst/>
          </a:blip>
          <a:srcRect l="18608" t="30980" r="54785" b="41490"/>
          <a:stretch>
            <a:fillRect/>
          </a:stretch>
        </p:blipFill>
        <p:spPr>
          <a:xfrm>
            <a:off x="4343400" y="5280734"/>
            <a:ext cx="4928918" cy="2577762"/>
          </a:xfrm>
          <a:custGeom>
            <a:avLst/>
            <a:gdLst/>
            <a:ahLst/>
            <a:cxnLst>
              <a:cxn ang="0">
                <a:pos x="wd2" y="hd2"/>
              </a:cxn>
              <a:cxn ang="5400000">
                <a:pos x="wd2" y="hd2"/>
              </a:cxn>
              <a:cxn ang="10800000">
                <a:pos x="wd2" y="hd2"/>
              </a:cxn>
              <a:cxn ang="16200000">
                <a:pos x="wd2" y="hd2"/>
              </a:cxn>
            </a:cxnLst>
            <a:rect l="0" t="0" r="r" b="b"/>
            <a:pathLst>
              <a:path w="21561" h="21042" extrusionOk="0">
                <a:moveTo>
                  <a:pt x="20287" y="1"/>
                </a:moveTo>
                <a:cubicBezTo>
                  <a:pt x="19694" y="-24"/>
                  <a:pt x="19224" y="1084"/>
                  <a:pt x="16123" y="8647"/>
                </a:cubicBezTo>
                <a:cubicBezTo>
                  <a:pt x="12541" y="17385"/>
                  <a:pt x="12367" y="17842"/>
                  <a:pt x="12366" y="18538"/>
                </a:cubicBezTo>
                <a:cubicBezTo>
                  <a:pt x="12366" y="19397"/>
                  <a:pt x="12654" y="20317"/>
                  <a:pt x="13031" y="20663"/>
                </a:cubicBezTo>
                <a:cubicBezTo>
                  <a:pt x="14025" y="21576"/>
                  <a:pt x="14044" y="21541"/>
                  <a:pt x="17844" y="12292"/>
                </a:cubicBezTo>
                <a:cubicBezTo>
                  <a:pt x="19689" y="7800"/>
                  <a:pt x="21295" y="3778"/>
                  <a:pt x="21410" y="3354"/>
                </a:cubicBezTo>
                <a:cubicBezTo>
                  <a:pt x="21590" y="2687"/>
                  <a:pt x="21600" y="2472"/>
                  <a:pt x="21490" y="1786"/>
                </a:cubicBezTo>
                <a:cubicBezTo>
                  <a:pt x="21334" y="818"/>
                  <a:pt x="21013" y="225"/>
                  <a:pt x="20556" y="65"/>
                </a:cubicBezTo>
                <a:cubicBezTo>
                  <a:pt x="20458" y="31"/>
                  <a:pt x="20371" y="4"/>
                  <a:pt x="20287" y="1"/>
                </a:cubicBezTo>
                <a:close/>
                <a:moveTo>
                  <a:pt x="14151" y="46"/>
                </a:moveTo>
                <a:cubicBezTo>
                  <a:pt x="13950" y="23"/>
                  <a:pt x="13741" y="93"/>
                  <a:pt x="13543" y="273"/>
                </a:cubicBezTo>
                <a:cubicBezTo>
                  <a:pt x="13286" y="507"/>
                  <a:pt x="12613" y="1993"/>
                  <a:pt x="11227" y="5392"/>
                </a:cubicBezTo>
                <a:cubicBezTo>
                  <a:pt x="6018" y="18170"/>
                  <a:pt x="6182" y="17742"/>
                  <a:pt x="6182" y="18499"/>
                </a:cubicBezTo>
                <a:cubicBezTo>
                  <a:pt x="6182" y="19489"/>
                  <a:pt x="6460" y="20381"/>
                  <a:pt x="6868" y="20712"/>
                </a:cubicBezTo>
                <a:cubicBezTo>
                  <a:pt x="7853" y="21511"/>
                  <a:pt x="7822" y="21568"/>
                  <a:pt x="11635" y="12250"/>
                </a:cubicBezTo>
                <a:cubicBezTo>
                  <a:pt x="13510" y="7670"/>
                  <a:pt x="15101" y="3723"/>
                  <a:pt x="15170" y="3480"/>
                </a:cubicBezTo>
                <a:cubicBezTo>
                  <a:pt x="15239" y="3237"/>
                  <a:pt x="15295" y="2661"/>
                  <a:pt x="15295" y="2200"/>
                </a:cubicBezTo>
                <a:cubicBezTo>
                  <a:pt x="15295" y="1008"/>
                  <a:pt x="14755" y="115"/>
                  <a:pt x="14151" y="46"/>
                </a:cubicBezTo>
                <a:close/>
                <a:moveTo>
                  <a:pt x="7873" y="53"/>
                </a:moveTo>
                <a:cubicBezTo>
                  <a:pt x="7745" y="52"/>
                  <a:pt x="7611" y="86"/>
                  <a:pt x="7474" y="163"/>
                </a:cubicBezTo>
                <a:cubicBezTo>
                  <a:pt x="7094" y="375"/>
                  <a:pt x="6743" y="1164"/>
                  <a:pt x="3528" y="9033"/>
                </a:cubicBezTo>
                <a:cubicBezTo>
                  <a:pt x="95" y="17434"/>
                  <a:pt x="0" y="17695"/>
                  <a:pt x="0" y="18587"/>
                </a:cubicBezTo>
                <a:cubicBezTo>
                  <a:pt x="0" y="19663"/>
                  <a:pt x="217" y="20334"/>
                  <a:pt x="691" y="20718"/>
                </a:cubicBezTo>
                <a:cubicBezTo>
                  <a:pt x="1155" y="21095"/>
                  <a:pt x="1406" y="21072"/>
                  <a:pt x="1800" y="20625"/>
                </a:cubicBezTo>
                <a:cubicBezTo>
                  <a:pt x="2112" y="20270"/>
                  <a:pt x="8627" y="4635"/>
                  <a:pt x="8964" y="3435"/>
                </a:cubicBezTo>
                <a:cubicBezTo>
                  <a:pt x="9420" y="1803"/>
                  <a:pt x="8774" y="55"/>
                  <a:pt x="7873" y="53"/>
                </a:cubicBezTo>
                <a:close/>
              </a:path>
            </a:pathLst>
          </a:custGeom>
          <a:ln w="12700">
            <a:miter lim="400000"/>
          </a:ln>
        </p:spPr>
      </p:pic>
    </p:spTree>
    <p:extLst>
      <p:ext uri="{BB962C8B-B14F-4D97-AF65-F5344CB8AC3E}">
        <p14:creationId xmlns:p14="http://schemas.microsoft.com/office/powerpoint/2010/main" val="2273136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about Careers…</a:t>
            </a:r>
            <a:endParaRPr lang="en-US" dirty="0"/>
          </a:p>
        </p:txBody>
      </p:sp>
      <p:sp>
        <p:nvSpPr>
          <p:cNvPr id="3" name="Content Placeholder 2"/>
          <p:cNvSpPr>
            <a:spLocks noGrp="1"/>
          </p:cNvSpPr>
          <p:nvPr>
            <p:ph idx="1"/>
          </p:nvPr>
        </p:nvSpPr>
        <p:spPr/>
        <p:txBody>
          <a:bodyPr/>
          <a:lstStyle/>
          <a:p>
            <a:r>
              <a:rPr lang="en-US" dirty="0" smtClean="0"/>
              <a:t>https://www.careeronestop.org/ExploreCareers/explore-careers.aspx</a:t>
            </a:r>
            <a:endParaRPr lang="en-US" dirty="0"/>
          </a:p>
        </p:txBody>
      </p:sp>
      <p:pic>
        <p:nvPicPr>
          <p:cNvPr id="5" name="RTMain Horiz CMYK (1).jpg"/>
          <p:cNvPicPr>
            <a:picLocks noChangeAspect="1"/>
          </p:cNvPicPr>
          <p:nvPr/>
        </p:nvPicPr>
        <p:blipFill>
          <a:blip r:embed="rId3">
            <a:extLst/>
          </a:blip>
          <a:srcRect l="18608" t="30980" r="54785" b="41490"/>
          <a:stretch>
            <a:fillRect/>
          </a:stretch>
        </p:blipFill>
        <p:spPr>
          <a:xfrm>
            <a:off x="4343400" y="5280734"/>
            <a:ext cx="4928918" cy="2577762"/>
          </a:xfrm>
          <a:custGeom>
            <a:avLst/>
            <a:gdLst/>
            <a:ahLst/>
            <a:cxnLst>
              <a:cxn ang="0">
                <a:pos x="wd2" y="hd2"/>
              </a:cxn>
              <a:cxn ang="5400000">
                <a:pos x="wd2" y="hd2"/>
              </a:cxn>
              <a:cxn ang="10800000">
                <a:pos x="wd2" y="hd2"/>
              </a:cxn>
              <a:cxn ang="16200000">
                <a:pos x="wd2" y="hd2"/>
              </a:cxn>
            </a:cxnLst>
            <a:rect l="0" t="0" r="r" b="b"/>
            <a:pathLst>
              <a:path w="21561" h="21042" extrusionOk="0">
                <a:moveTo>
                  <a:pt x="20287" y="1"/>
                </a:moveTo>
                <a:cubicBezTo>
                  <a:pt x="19694" y="-24"/>
                  <a:pt x="19224" y="1084"/>
                  <a:pt x="16123" y="8647"/>
                </a:cubicBezTo>
                <a:cubicBezTo>
                  <a:pt x="12541" y="17385"/>
                  <a:pt x="12367" y="17842"/>
                  <a:pt x="12366" y="18538"/>
                </a:cubicBezTo>
                <a:cubicBezTo>
                  <a:pt x="12366" y="19397"/>
                  <a:pt x="12654" y="20317"/>
                  <a:pt x="13031" y="20663"/>
                </a:cubicBezTo>
                <a:cubicBezTo>
                  <a:pt x="14025" y="21576"/>
                  <a:pt x="14044" y="21541"/>
                  <a:pt x="17844" y="12292"/>
                </a:cubicBezTo>
                <a:cubicBezTo>
                  <a:pt x="19689" y="7800"/>
                  <a:pt x="21295" y="3778"/>
                  <a:pt x="21410" y="3354"/>
                </a:cubicBezTo>
                <a:cubicBezTo>
                  <a:pt x="21590" y="2687"/>
                  <a:pt x="21600" y="2472"/>
                  <a:pt x="21490" y="1786"/>
                </a:cubicBezTo>
                <a:cubicBezTo>
                  <a:pt x="21334" y="818"/>
                  <a:pt x="21013" y="225"/>
                  <a:pt x="20556" y="65"/>
                </a:cubicBezTo>
                <a:cubicBezTo>
                  <a:pt x="20458" y="31"/>
                  <a:pt x="20371" y="4"/>
                  <a:pt x="20287" y="1"/>
                </a:cubicBezTo>
                <a:close/>
                <a:moveTo>
                  <a:pt x="14151" y="46"/>
                </a:moveTo>
                <a:cubicBezTo>
                  <a:pt x="13950" y="23"/>
                  <a:pt x="13741" y="93"/>
                  <a:pt x="13543" y="273"/>
                </a:cubicBezTo>
                <a:cubicBezTo>
                  <a:pt x="13286" y="507"/>
                  <a:pt x="12613" y="1993"/>
                  <a:pt x="11227" y="5392"/>
                </a:cubicBezTo>
                <a:cubicBezTo>
                  <a:pt x="6018" y="18170"/>
                  <a:pt x="6182" y="17742"/>
                  <a:pt x="6182" y="18499"/>
                </a:cubicBezTo>
                <a:cubicBezTo>
                  <a:pt x="6182" y="19489"/>
                  <a:pt x="6460" y="20381"/>
                  <a:pt x="6868" y="20712"/>
                </a:cubicBezTo>
                <a:cubicBezTo>
                  <a:pt x="7853" y="21511"/>
                  <a:pt x="7822" y="21568"/>
                  <a:pt x="11635" y="12250"/>
                </a:cubicBezTo>
                <a:cubicBezTo>
                  <a:pt x="13510" y="7670"/>
                  <a:pt x="15101" y="3723"/>
                  <a:pt x="15170" y="3480"/>
                </a:cubicBezTo>
                <a:cubicBezTo>
                  <a:pt x="15239" y="3237"/>
                  <a:pt x="15295" y="2661"/>
                  <a:pt x="15295" y="2200"/>
                </a:cubicBezTo>
                <a:cubicBezTo>
                  <a:pt x="15295" y="1008"/>
                  <a:pt x="14755" y="115"/>
                  <a:pt x="14151" y="46"/>
                </a:cubicBezTo>
                <a:close/>
                <a:moveTo>
                  <a:pt x="7873" y="53"/>
                </a:moveTo>
                <a:cubicBezTo>
                  <a:pt x="7745" y="52"/>
                  <a:pt x="7611" y="86"/>
                  <a:pt x="7474" y="163"/>
                </a:cubicBezTo>
                <a:cubicBezTo>
                  <a:pt x="7094" y="375"/>
                  <a:pt x="6743" y="1164"/>
                  <a:pt x="3528" y="9033"/>
                </a:cubicBezTo>
                <a:cubicBezTo>
                  <a:pt x="95" y="17434"/>
                  <a:pt x="0" y="17695"/>
                  <a:pt x="0" y="18587"/>
                </a:cubicBezTo>
                <a:cubicBezTo>
                  <a:pt x="0" y="19663"/>
                  <a:pt x="217" y="20334"/>
                  <a:pt x="691" y="20718"/>
                </a:cubicBezTo>
                <a:cubicBezTo>
                  <a:pt x="1155" y="21095"/>
                  <a:pt x="1406" y="21072"/>
                  <a:pt x="1800" y="20625"/>
                </a:cubicBezTo>
                <a:cubicBezTo>
                  <a:pt x="2112" y="20270"/>
                  <a:pt x="8627" y="4635"/>
                  <a:pt x="8964" y="3435"/>
                </a:cubicBezTo>
                <a:cubicBezTo>
                  <a:pt x="9420" y="1803"/>
                  <a:pt x="8774" y="55"/>
                  <a:pt x="7873" y="53"/>
                </a:cubicBezTo>
                <a:close/>
              </a:path>
            </a:pathLst>
          </a:custGeom>
          <a:ln w="12700">
            <a:miter lim="400000"/>
          </a:ln>
        </p:spPr>
      </p:pic>
    </p:spTree>
    <p:extLst>
      <p:ext uri="{BB962C8B-B14F-4D97-AF65-F5344CB8AC3E}">
        <p14:creationId xmlns:p14="http://schemas.microsoft.com/office/powerpoint/2010/main" val="3012157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Track Application</a:t>
            </a:r>
            <a:endParaRPr lang="en-US" dirty="0"/>
          </a:p>
        </p:txBody>
      </p:sp>
      <p:pic>
        <p:nvPicPr>
          <p:cNvPr id="4" name="RTMain Horiz CMYK (1).jpg"/>
          <p:cNvPicPr>
            <a:picLocks noChangeAspect="1"/>
          </p:cNvPicPr>
          <p:nvPr/>
        </p:nvPicPr>
        <p:blipFill>
          <a:blip r:embed="rId3">
            <a:extLst/>
          </a:blip>
          <a:srcRect l="18608" t="30980" r="54785" b="41490"/>
          <a:stretch>
            <a:fillRect/>
          </a:stretch>
        </p:blipFill>
        <p:spPr>
          <a:xfrm>
            <a:off x="4343400" y="5280734"/>
            <a:ext cx="4928918" cy="2577762"/>
          </a:xfrm>
          <a:custGeom>
            <a:avLst/>
            <a:gdLst/>
            <a:ahLst/>
            <a:cxnLst>
              <a:cxn ang="0">
                <a:pos x="wd2" y="hd2"/>
              </a:cxn>
              <a:cxn ang="5400000">
                <a:pos x="wd2" y="hd2"/>
              </a:cxn>
              <a:cxn ang="10800000">
                <a:pos x="wd2" y="hd2"/>
              </a:cxn>
              <a:cxn ang="16200000">
                <a:pos x="wd2" y="hd2"/>
              </a:cxn>
            </a:cxnLst>
            <a:rect l="0" t="0" r="r" b="b"/>
            <a:pathLst>
              <a:path w="21561" h="21042" extrusionOk="0">
                <a:moveTo>
                  <a:pt x="20287" y="1"/>
                </a:moveTo>
                <a:cubicBezTo>
                  <a:pt x="19694" y="-24"/>
                  <a:pt x="19224" y="1084"/>
                  <a:pt x="16123" y="8647"/>
                </a:cubicBezTo>
                <a:cubicBezTo>
                  <a:pt x="12541" y="17385"/>
                  <a:pt x="12367" y="17842"/>
                  <a:pt x="12366" y="18538"/>
                </a:cubicBezTo>
                <a:cubicBezTo>
                  <a:pt x="12366" y="19397"/>
                  <a:pt x="12654" y="20317"/>
                  <a:pt x="13031" y="20663"/>
                </a:cubicBezTo>
                <a:cubicBezTo>
                  <a:pt x="14025" y="21576"/>
                  <a:pt x="14044" y="21541"/>
                  <a:pt x="17844" y="12292"/>
                </a:cubicBezTo>
                <a:cubicBezTo>
                  <a:pt x="19689" y="7800"/>
                  <a:pt x="21295" y="3778"/>
                  <a:pt x="21410" y="3354"/>
                </a:cubicBezTo>
                <a:cubicBezTo>
                  <a:pt x="21590" y="2687"/>
                  <a:pt x="21600" y="2472"/>
                  <a:pt x="21490" y="1786"/>
                </a:cubicBezTo>
                <a:cubicBezTo>
                  <a:pt x="21334" y="818"/>
                  <a:pt x="21013" y="225"/>
                  <a:pt x="20556" y="65"/>
                </a:cubicBezTo>
                <a:cubicBezTo>
                  <a:pt x="20458" y="31"/>
                  <a:pt x="20371" y="4"/>
                  <a:pt x="20287" y="1"/>
                </a:cubicBezTo>
                <a:close/>
                <a:moveTo>
                  <a:pt x="14151" y="46"/>
                </a:moveTo>
                <a:cubicBezTo>
                  <a:pt x="13950" y="23"/>
                  <a:pt x="13741" y="93"/>
                  <a:pt x="13543" y="273"/>
                </a:cubicBezTo>
                <a:cubicBezTo>
                  <a:pt x="13286" y="507"/>
                  <a:pt x="12613" y="1993"/>
                  <a:pt x="11227" y="5392"/>
                </a:cubicBezTo>
                <a:cubicBezTo>
                  <a:pt x="6018" y="18170"/>
                  <a:pt x="6182" y="17742"/>
                  <a:pt x="6182" y="18499"/>
                </a:cubicBezTo>
                <a:cubicBezTo>
                  <a:pt x="6182" y="19489"/>
                  <a:pt x="6460" y="20381"/>
                  <a:pt x="6868" y="20712"/>
                </a:cubicBezTo>
                <a:cubicBezTo>
                  <a:pt x="7853" y="21511"/>
                  <a:pt x="7822" y="21568"/>
                  <a:pt x="11635" y="12250"/>
                </a:cubicBezTo>
                <a:cubicBezTo>
                  <a:pt x="13510" y="7670"/>
                  <a:pt x="15101" y="3723"/>
                  <a:pt x="15170" y="3480"/>
                </a:cubicBezTo>
                <a:cubicBezTo>
                  <a:pt x="15239" y="3237"/>
                  <a:pt x="15295" y="2661"/>
                  <a:pt x="15295" y="2200"/>
                </a:cubicBezTo>
                <a:cubicBezTo>
                  <a:pt x="15295" y="1008"/>
                  <a:pt x="14755" y="115"/>
                  <a:pt x="14151" y="46"/>
                </a:cubicBezTo>
                <a:close/>
                <a:moveTo>
                  <a:pt x="7873" y="53"/>
                </a:moveTo>
                <a:cubicBezTo>
                  <a:pt x="7745" y="52"/>
                  <a:pt x="7611" y="86"/>
                  <a:pt x="7474" y="163"/>
                </a:cubicBezTo>
                <a:cubicBezTo>
                  <a:pt x="7094" y="375"/>
                  <a:pt x="6743" y="1164"/>
                  <a:pt x="3528" y="9033"/>
                </a:cubicBezTo>
                <a:cubicBezTo>
                  <a:pt x="95" y="17434"/>
                  <a:pt x="0" y="17695"/>
                  <a:pt x="0" y="18587"/>
                </a:cubicBezTo>
                <a:cubicBezTo>
                  <a:pt x="0" y="19663"/>
                  <a:pt x="217" y="20334"/>
                  <a:pt x="691" y="20718"/>
                </a:cubicBezTo>
                <a:cubicBezTo>
                  <a:pt x="1155" y="21095"/>
                  <a:pt x="1406" y="21072"/>
                  <a:pt x="1800" y="20625"/>
                </a:cubicBezTo>
                <a:cubicBezTo>
                  <a:pt x="2112" y="20270"/>
                  <a:pt x="8627" y="4635"/>
                  <a:pt x="8964" y="3435"/>
                </a:cubicBezTo>
                <a:cubicBezTo>
                  <a:pt x="9420" y="1803"/>
                  <a:pt x="8774" y="55"/>
                  <a:pt x="7873" y="53"/>
                </a:cubicBezTo>
                <a:close/>
              </a:path>
            </a:pathLst>
          </a:custGeom>
          <a:ln w="12700">
            <a:miter lim="400000"/>
          </a:ln>
        </p:spPr>
      </p:pic>
      <p:pic>
        <p:nvPicPr>
          <p:cNvPr id="2050"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r="2359" b="3086"/>
          <a:stretch/>
        </p:blipFill>
        <p:spPr bwMode="auto">
          <a:xfrm>
            <a:off x="1153166" y="1600200"/>
            <a:ext cx="6676384" cy="438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1010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TMain Horiz CMYK (1).jpg"/>
          <p:cNvPicPr>
            <a:picLocks noChangeAspect="1"/>
          </p:cNvPicPr>
          <p:nvPr/>
        </p:nvPicPr>
        <p:blipFill>
          <a:blip r:embed="rId3">
            <a:extLst/>
          </a:blip>
          <a:srcRect l="18608" t="30980" r="54785" b="41490"/>
          <a:stretch>
            <a:fillRect/>
          </a:stretch>
        </p:blipFill>
        <p:spPr>
          <a:xfrm>
            <a:off x="5105400" y="-914400"/>
            <a:ext cx="4928918" cy="2577762"/>
          </a:xfrm>
          <a:custGeom>
            <a:avLst/>
            <a:gdLst/>
            <a:ahLst/>
            <a:cxnLst>
              <a:cxn ang="0">
                <a:pos x="wd2" y="hd2"/>
              </a:cxn>
              <a:cxn ang="5400000">
                <a:pos x="wd2" y="hd2"/>
              </a:cxn>
              <a:cxn ang="10800000">
                <a:pos x="wd2" y="hd2"/>
              </a:cxn>
              <a:cxn ang="16200000">
                <a:pos x="wd2" y="hd2"/>
              </a:cxn>
            </a:cxnLst>
            <a:rect l="0" t="0" r="r" b="b"/>
            <a:pathLst>
              <a:path w="21561" h="21042" extrusionOk="0">
                <a:moveTo>
                  <a:pt x="20287" y="1"/>
                </a:moveTo>
                <a:cubicBezTo>
                  <a:pt x="19694" y="-24"/>
                  <a:pt x="19224" y="1084"/>
                  <a:pt x="16123" y="8647"/>
                </a:cubicBezTo>
                <a:cubicBezTo>
                  <a:pt x="12541" y="17385"/>
                  <a:pt x="12367" y="17842"/>
                  <a:pt x="12366" y="18538"/>
                </a:cubicBezTo>
                <a:cubicBezTo>
                  <a:pt x="12366" y="19397"/>
                  <a:pt x="12654" y="20317"/>
                  <a:pt x="13031" y="20663"/>
                </a:cubicBezTo>
                <a:cubicBezTo>
                  <a:pt x="14025" y="21576"/>
                  <a:pt x="14044" y="21541"/>
                  <a:pt x="17844" y="12292"/>
                </a:cubicBezTo>
                <a:cubicBezTo>
                  <a:pt x="19689" y="7800"/>
                  <a:pt x="21295" y="3778"/>
                  <a:pt x="21410" y="3354"/>
                </a:cubicBezTo>
                <a:cubicBezTo>
                  <a:pt x="21590" y="2687"/>
                  <a:pt x="21600" y="2472"/>
                  <a:pt x="21490" y="1786"/>
                </a:cubicBezTo>
                <a:cubicBezTo>
                  <a:pt x="21334" y="818"/>
                  <a:pt x="21013" y="225"/>
                  <a:pt x="20556" y="65"/>
                </a:cubicBezTo>
                <a:cubicBezTo>
                  <a:pt x="20458" y="31"/>
                  <a:pt x="20371" y="4"/>
                  <a:pt x="20287" y="1"/>
                </a:cubicBezTo>
                <a:close/>
                <a:moveTo>
                  <a:pt x="14151" y="46"/>
                </a:moveTo>
                <a:cubicBezTo>
                  <a:pt x="13950" y="23"/>
                  <a:pt x="13741" y="93"/>
                  <a:pt x="13543" y="273"/>
                </a:cubicBezTo>
                <a:cubicBezTo>
                  <a:pt x="13286" y="507"/>
                  <a:pt x="12613" y="1993"/>
                  <a:pt x="11227" y="5392"/>
                </a:cubicBezTo>
                <a:cubicBezTo>
                  <a:pt x="6018" y="18170"/>
                  <a:pt x="6182" y="17742"/>
                  <a:pt x="6182" y="18499"/>
                </a:cubicBezTo>
                <a:cubicBezTo>
                  <a:pt x="6182" y="19489"/>
                  <a:pt x="6460" y="20381"/>
                  <a:pt x="6868" y="20712"/>
                </a:cubicBezTo>
                <a:cubicBezTo>
                  <a:pt x="7853" y="21511"/>
                  <a:pt x="7822" y="21568"/>
                  <a:pt x="11635" y="12250"/>
                </a:cubicBezTo>
                <a:cubicBezTo>
                  <a:pt x="13510" y="7670"/>
                  <a:pt x="15101" y="3723"/>
                  <a:pt x="15170" y="3480"/>
                </a:cubicBezTo>
                <a:cubicBezTo>
                  <a:pt x="15239" y="3237"/>
                  <a:pt x="15295" y="2661"/>
                  <a:pt x="15295" y="2200"/>
                </a:cubicBezTo>
                <a:cubicBezTo>
                  <a:pt x="15295" y="1008"/>
                  <a:pt x="14755" y="115"/>
                  <a:pt x="14151" y="46"/>
                </a:cubicBezTo>
                <a:close/>
                <a:moveTo>
                  <a:pt x="7873" y="53"/>
                </a:moveTo>
                <a:cubicBezTo>
                  <a:pt x="7745" y="52"/>
                  <a:pt x="7611" y="86"/>
                  <a:pt x="7474" y="163"/>
                </a:cubicBezTo>
                <a:cubicBezTo>
                  <a:pt x="7094" y="375"/>
                  <a:pt x="6743" y="1164"/>
                  <a:pt x="3528" y="9033"/>
                </a:cubicBezTo>
                <a:cubicBezTo>
                  <a:pt x="95" y="17434"/>
                  <a:pt x="0" y="17695"/>
                  <a:pt x="0" y="18587"/>
                </a:cubicBezTo>
                <a:cubicBezTo>
                  <a:pt x="0" y="19663"/>
                  <a:pt x="217" y="20334"/>
                  <a:pt x="691" y="20718"/>
                </a:cubicBezTo>
                <a:cubicBezTo>
                  <a:pt x="1155" y="21095"/>
                  <a:pt x="1406" y="21072"/>
                  <a:pt x="1800" y="20625"/>
                </a:cubicBezTo>
                <a:cubicBezTo>
                  <a:pt x="2112" y="20270"/>
                  <a:pt x="8627" y="4635"/>
                  <a:pt x="8964" y="3435"/>
                </a:cubicBezTo>
                <a:cubicBezTo>
                  <a:pt x="9420" y="1803"/>
                  <a:pt x="8774" y="55"/>
                  <a:pt x="7873" y="53"/>
                </a:cubicBezTo>
                <a:close/>
              </a:path>
            </a:pathLst>
          </a:custGeom>
          <a:ln w="12700">
            <a:miter lim="400000"/>
          </a:ln>
        </p:spPr>
      </p:pic>
      <p:sp>
        <p:nvSpPr>
          <p:cNvPr id="2" name="Title 1"/>
          <p:cNvSpPr>
            <a:spLocks noGrp="1"/>
          </p:cNvSpPr>
          <p:nvPr>
            <p:ph type="title"/>
          </p:nvPr>
        </p:nvSpPr>
        <p:spPr/>
        <p:txBody>
          <a:bodyPr/>
          <a:lstStyle/>
          <a:p>
            <a:r>
              <a:rPr lang="en-US" dirty="0" smtClean="0"/>
              <a:t>Group Discussion</a:t>
            </a:r>
            <a:endParaRPr lang="en-US" dirty="0"/>
          </a:p>
        </p:txBody>
      </p:sp>
      <p:pic>
        <p:nvPicPr>
          <p:cNvPr id="409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057400" y="3662515"/>
            <a:ext cx="5214937" cy="3195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3462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4" name="RTMain Horiz CMYK (1).jpg"/>
          <p:cNvPicPr>
            <a:picLocks noChangeAspect="1"/>
          </p:cNvPicPr>
          <p:nvPr/>
        </p:nvPicPr>
        <p:blipFill>
          <a:blip r:embed="rId3">
            <a:extLst/>
          </a:blip>
          <a:srcRect l="18608" t="30980" r="54785" b="41490"/>
          <a:stretch>
            <a:fillRect/>
          </a:stretch>
        </p:blipFill>
        <p:spPr>
          <a:xfrm>
            <a:off x="4343400" y="5280734"/>
            <a:ext cx="4928918" cy="2577762"/>
          </a:xfrm>
          <a:custGeom>
            <a:avLst/>
            <a:gdLst/>
            <a:ahLst/>
            <a:cxnLst>
              <a:cxn ang="0">
                <a:pos x="wd2" y="hd2"/>
              </a:cxn>
              <a:cxn ang="5400000">
                <a:pos x="wd2" y="hd2"/>
              </a:cxn>
              <a:cxn ang="10800000">
                <a:pos x="wd2" y="hd2"/>
              </a:cxn>
              <a:cxn ang="16200000">
                <a:pos x="wd2" y="hd2"/>
              </a:cxn>
            </a:cxnLst>
            <a:rect l="0" t="0" r="r" b="b"/>
            <a:pathLst>
              <a:path w="21561" h="21042" extrusionOk="0">
                <a:moveTo>
                  <a:pt x="20287" y="1"/>
                </a:moveTo>
                <a:cubicBezTo>
                  <a:pt x="19694" y="-24"/>
                  <a:pt x="19224" y="1084"/>
                  <a:pt x="16123" y="8647"/>
                </a:cubicBezTo>
                <a:cubicBezTo>
                  <a:pt x="12541" y="17385"/>
                  <a:pt x="12367" y="17842"/>
                  <a:pt x="12366" y="18538"/>
                </a:cubicBezTo>
                <a:cubicBezTo>
                  <a:pt x="12366" y="19397"/>
                  <a:pt x="12654" y="20317"/>
                  <a:pt x="13031" y="20663"/>
                </a:cubicBezTo>
                <a:cubicBezTo>
                  <a:pt x="14025" y="21576"/>
                  <a:pt x="14044" y="21541"/>
                  <a:pt x="17844" y="12292"/>
                </a:cubicBezTo>
                <a:cubicBezTo>
                  <a:pt x="19689" y="7800"/>
                  <a:pt x="21295" y="3778"/>
                  <a:pt x="21410" y="3354"/>
                </a:cubicBezTo>
                <a:cubicBezTo>
                  <a:pt x="21590" y="2687"/>
                  <a:pt x="21600" y="2472"/>
                  <a:pt x="21490" y="1786"/>
                </a:cubicBezTo>
                <a:cubicBezTo>
                  <a:pt x="21334" y="818"/>
                  <a:pt x="21013" y="225"/>
                  <a:pt x="20556" y="65"/>
                </a:cubicBezTo>
                <a:cubicBezTo>
                  <a:pt x="20458" y="31"/>
                  <a:pt x="20371" y="4"/>
                  <a:pt x="20287" y="1"/>
                </a:cubicBezTo>
                <a:close/>
                <a:moveTo>
                  <a:pt x="14151" y="46"/>
                </a:moveTo>
                <a:cubicBezTo>
                  <a:pt x="13950" y="23"/>
                  <a:pt x="13741" y="93"/>
                  <a:pt x="13543" y="273"/>
                </a:cubicBezTo>
                <a:cubicBezTo>
                  <a:pt x="13286" y="507"/>
                  <a:pt x="12613" y="1993"/>
                  <a:pt x="11227" y="5392"/>
                </a:cubicBezTo>
                <a:cubicBezTo>
                  <a:pt x="6018" y="18170"/>
                  <a:pt x="6182" y="17742"/>
                  <a:pt x="6182" y="18499"/>
                </a:cubicBezTo>
                <a:cubicBezTo>
                  <a:pt x="6182" y="19489"/>
                  <a:pt x="6460" y="20381"/>
                  <a:pt x="6868" y="20712"/>
                </a:cubicBezTo>
                <a:cubicBezTo>
                  <a:pt x="7853" y="21511"/>
                  <a:pt x="7822" y="21568"/>
                  <a:pt x="11635" y="12250"/>
                </a:cubicBezTo>
                <a:cubicBezTo>
                  <a:pt x="13510" y="7670"/>
                  <a:pt x="15101" y="3723"/>
                  <a:pt x="15170" y="3480"/>
                </a:cubicBezTo>
                <a:cubicBezTo>
                  <a:pt x="15239" y="3237"/>
                  <a:pt x="15295" y="2661"/>
                  <a:pt x="15295" y="2200"/>
                </a:cubicBezTo>
                <a:cubicBezTo>
                  <a:pt x="15295" y="1008"/>
                  <a:pt x="14755" y="115"/>
                  <a:pt x="14151" y="46"/>
                </a:cubicBezTo>
                <a:close/>
                <a:moveTo>
                  <a:pt x="7873" y="53"/>
                </a:moveTo>
                <a:cubicBezTo>
                  <a:pt x="7745" y="52"/>
                  <a:pt x="7611" y="86"/>
                  <a:pt x="7474" y="163"/>
                </a:cubicBezTo>
                <a:cubicBezTo>
                  <a:pt x="7094" y="375"/>
                  <a:pt x="6743" y="1164"/>
                  <a:pt x="3528" y="9033"/>
                </a:cubicBezTo>
                <a:cubicBezTo>
                  <a:pt x="95" y="17434"/>
                  <a:pt x="0" y="17695"/>
                  <a:pt x="0" y="18587"/>
                </a:cubicBezTo>
                <a:cubicBezTo>
                  <a:pt x="0" y="19663"/>
                  <a:pt x="217" y="20334"/>
                  <a:pt x="691" y="20718"/>
                </a:cubicBezTo>
                <a:cubicBezTo>
                  <a:pt x="1155" y="21095"/>
                  <a:pt x="1406" y="21072"/>
                  <a:pt x="1800" y="20625"/>
                </a:cubicBezTo>
                <a:cubicBezTo>
                  <a:pt x="2112" y="20270"/>
                  <a:pt x="8627" y="4635"/>
                  <a:pt x="8964" y="3435"/>
                </a:cubicBezTo>
                <a:cubicBezTo>
                  <a:pt x="9420" y="1803"/>
                  <a:pt x="8774" y="55"/>
                  <a:pt x="7873" y="53"/>
                </a:cubicBezTo>
                <a:close/>
              </a:path>
            </a:pathLst>
          </a:custGeom>
          <a:ln w="12700">
            <a:miter lim="400000"/>
          </a:ln>
        </p:spPr>
      </p:pic>
      <p:pic>
        <p:nvPicPr>
          <p:cNvPr id="1026" name="Picture 2" descr="G:\Div\A-ADMINISTRATION\Right Track\2017\Photos\YJ01\16-17 School Year\YJ01 School Year Training\5 - Networking 101\Best\IMG_3254.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1676400"/>
            <a:ext cx="67889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631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TotalTime>
  <Words>443</Words>
  <Application>Microsoft Office PowerPoint</Application>
  <PresentationFormat>On-screen Show (4:3)</PresentationFormat>
  <Paragraphs>26</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Right Track Training</vt:lpstr>
      <vt:lpstr>Welcome</vt:lpstr>
      <vt:lpstr>Thinking about Careers…</vt:lpstr>
      <vt:lpstr>Right Track Application</vt:lpstr>
      <vt:lpstr>Group Discussion</vt:lpstr>
      <vt:lpstr>Thank you!</vt:lpstr>
    </vt:vector>
  </TitlesOfParts>
  <Company>City of Saint Paul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Right Track Application</dc:title>
  <dc:creator>Udele Xiong</dc:creator>
  <cp:lastModifiedBy>Udele Xiong</cp:lastModifiedBy>
  <cp:revision>16</cp:revision>
  <dcterms:created xsi:type="dcterms:W3CDTF">2017-02-07T17:00:14Z</dcterms:created>
  <dcterms:modified xsi:type="dcterms:W3CDTF">2017-03-15T17:43:06Z</dcterms:modified>
</cp:coreProperties>
</file>