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21_DBA93D26.xml" ContentType="application/vnd.ms-powerpoint.comments+xml"/>
  <Override PartName="/ppt/comments/modernComment_151_B94D3E9E.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35_89C60279.xml" ContentType="application/vnd.ms-powerpoint.comment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4"/>
    <p:sldMasterId id="2147483688" r:id="rId5"/>
  </p:sldMasterIdLst>
  <p:notesMasterIdLst>
    <p:notesMasterId r:id="rId60"/>
  </p:notesMasterIdLst>
  <p:sldIdLst>
    <p:sldId id="292" r:id="rId6"/>
    <p:sldId id="288" r:id="rId7"/>
    <p:sldId id="341" r:id="rId8"/>
    <p:sldId id="313" r:id="rId9"/>
    <p:sldId id="354" r:id="rId10"/>
    <p:sldId id="289" r:id="rId11"/>
    <p:sldId id="343" r:id="rId12"/>
    <p:sldId id="342" r:id="rId13"/>
    <p:sldId id="345" r:id="rId14"/>
    <p:sldId id="344" r:id="rId15"/>
    <p:sldId id="346" r:id="rId16"/>
    <p:sldId id="347" r:id="rId17"/>
    <p:sldId id="334" r:id="rId18"/>
    <p:sldId id="335" r:id="rId19"/>
    <p:sldId id="336" r:id="rId20"/>
    <p:sldId id="337" r:id="rId21"/>
    <p:sldId id="322" r:id="rId22"/>
    <p:sldId id="323" r:id="rId23"/>
    <p:sldId id="329" r:id="rId24"/>
    <p:sldId id="330" r:id="rId25"/>
    <p:sldId id="331" r:id="rId26"/>
    <p:sldId id="325" r:id="rId27"/>
    <p:sldId id="316" r:id="rId28"/>
    <p:sldId id="267" r:id="rId29"/>
    <p:sldId id="299" r:id="rId30"/>
    <p:sldId id="314" r:id="rId31"/>
    <p:sldId id="269" r:id="rId32"/>
    <p:sldId id="309" r:id="rId33"/>
    <p:sldId id="310" r:id="rId34"/>
    <p:sldId id="311" r:id="rId35"/>
    <p:sldId id="300" r:id="rId36"/>
    <p:sldId id="272" r:id="rId37"/>
    <p:sldId id="317" r:id="rId38"/>
    <p:sldId id="318" r:id="rId39"/>
    <p:sldId id="274" r:id="rId40"/>
    <p:sldId id="319" r:id="rId41"/>
    <p:sldId id="320" r:id="rId42"/>
    <p:sldId id="276" r:id="rId43"/>
    <p:sldId id="315" r:id="rId44"/>
    <p:sldId id="355" r:id="rId45"/>
    <p:sldId id="356" r:id="rId46"/>
    <p:sldId id="348" r:id="rId47"/>
    <p:sldId id="339" r:id="rId48"/>
    <p:sldId id="358" r:id="rId49"/>
    <p:sldId id="359" r:id="rId50"/>
    <p:sldId id="349" r:id="rId51"/>
    <p:sldId id="340" r:id="rId52"/>
    <p:sldId id="350" r:id="rId53"/>
    <p:sldId id="352" r:id="rId54"/>
    <p:sldId id="351" r:id="rId55"/>
    <p:sldId id="266" r:id="rId56"/>
    <p:sldId id="287" r:id="rId57"/>
    <p:sldId id="353" r:id="rId58"/>
    <p:sldId id="268" r:id="rId59"/>
  </p:sldIdLst>
  <p:sldSz cx="9144000" cy="5143500" type="screen16x9"/>
  <p:notesSz cx="6858000" cy="9144000"/>
  <p:embeddedFontLst>
    <p:embeddedFont>
      <p:font typeface="Open Sans" panose="020B0606030504020204" pitchFamily="34" charset="0"/>
      <p:regular r:id="rId61"/>
      <p:bold r:id="rId62"/>
      <p:italic r:id="rId63"/>
      <p:boldItalic r:id="rId64"/>
    </p:embeddedFont>
    <p:embeddedFont>
      <p:font typeface="Red Hat Text" panose="02010503040201060303" pitchFamily="2" charset="0"/>
      <p:regular r:id="rId65"/>
      <p:bold r:id="rId66"/>
      <p:italic r:id="rId67"/>
      <p:boldItalic r:id="rId68"/>
    </p:embeddedFont>
    <p:embeddedFont>
      <p:font typeface="Red Hat Text bold" panose="02010803040201060303" pitchFamily="2" charset="0"/>
      <p:bold r:id="rId69"/>
    </p:embeddedFont>
    <p:embeddedFont>
      <p:font typeface="Red Hat Text Medium" panose="02010603030201060303" pitchFamily="2" charset="0"/>
      <p:regular r:id="rId70"/>
      <p:italic r:id="rId71"/>
    </p:embeddedFont>
    <p:embeddedFont>
      <p:font typeface="Segoe UI" panose="020B0502040204020203" pitchFamily="34" charset="0"/>
      <p:regular r:id="rId72"/>
      <p:bold r:id="rId73"/>
      <p:italic r:id="rId74"/>
      <p:boldItalic r:id="rId75"/>
    </p:embeddedFont>
    <p:embeddedFont>
      <p:font typeface="Verdana" panose="020B0604030504040204" pitchFamily="34" charset="0"/>
      <p:regular r:id="rId76"/>
      <p:bold r:id="rId77"/>
      <p:italic r:id="rId78"/>
      <p:boldItalic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5BF26E-5FC1-6D93-BD18-A2E58A910F70}" name="Nya Hardaman" initials="NH" userId="S::nya.hardaman@ci.stpaul.mn.us::334e476d-7450-4985-8026-1b02750290f1" providerId="AD"/>
  <p188:author id="{32D9498B-DAB2-80F7-7B50-136427743190}" name="Erin Lewis" initials="EL" userId="S::erin.lewis@ci.stpaul.mn.us::09e47233-c873-43b1-8ab7-a199a973765a" providerId="AD"/>
  <p188:author id="{B0955CF5-BF9B-6091-D835-F33966AB6A3B}" name="Grace Bubel" initials="GB" userId="S::grace.bubel@ci.stpaul.mn.us::255fcaad-1e70-4ac4-887f-3c89d405513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C"/>
    <a:srgbClr val="0505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font" Target="fonts/font3.fntdata"/><Relationship Id="rId68" Type="http://schemas.openxmlformats.org/officeDocument/2006/relationships/font" Target="fonts/font8.fntdata"/><Relationship Id="rId76" Type="http://schemas.openxmlformats.org/officeDocument/2006/relationships/font" Target="fonts/font16.fntdata"/><Relationship Id="rId84" Type="http://schemas.microsoft.com/office/2018/10/relationships/authors" Target="authors.xml"/><Relationship Id="rId7" Type="http://schemas.openxmlformats.org/officeDocument/2006/relationships/slide" Target="slides/slide2.xml"/><Relationship Id="rId71"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font" Target="fonts/font6.fntdata"/><Relationship Id="rId74" Type="http://schemas.openxmlformats.org/officeDocument/2006/relationships/font" Target="fonts/font14.fntdata"/><Relationship Id="rId79" Type="http://schemas.openxmlformats.org/officeDocument/2006/relationships/font" Target="fonts/font19.fntdata"/><Relationship Id="rId5" Type="http://schemas.openxmlformats.org/officeDocument/2006/relationships/slideMaster" Target="slideMasters/slideMaster2.xml"/><Relationship Id="rId61" Type="http://schemas.openxmlformats.org/officeDocument/2006/relationships/font" Target="fonts/font1.fntdata"/><Relationship Id="rId82"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2.fntdata"/><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7.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comments/modernComment_121_DBA93D26.xml><?xml version="1.0" encoding="utf-8"?>
<p188:cmLst xmlns:a="http://schemas.openxmlformats.org/drawingml/2006/main" xmlns:r="http://schemas.openxmlformats.org/officeDocument/2006/relationships" xmlns:p188="http://schemas.microsoft.com/office/powerpoint/2018/8/main">
  <p188:cm id="{3C31DE23-E564-4432-A847-E38DBBFF1F3D}" authorId="{C35BF26E-5FC1-6D93-BD18-A2E58A910F70}" status="resolved" created="2023-11-09T17:40:41.597" complete="100000">
    <ac:txMkLst xmlns:ac="http://schemas.microsoft.com/office/drawing/2013/main/command">
      <pc:docMk xmlns:pc="http://schemas.microsoft.com/office/powerpoint/2013/main/command"/>
      <pc:sldMk xmlns:pc="http://schemas.microsoft.com/office/powerpoint/2013/main/command" cId="3685301542" sldId="289"/>
      <ac:spMk id="6" creationId="{869AC89D-B573-14E6-5C1D-3364FAE1F822}"/>
      <ac:txMk cp="48" len="14">
        <ac:context len="1462" hash="1501777388"/>
      </ac:txMk>
    </ac:txMkLst>
    <p188:pos x="5589739" y="626301"/>
    <p188:txBody>
      <a:bodyPr/>
      <a:lstStyle/>
      <a:p>
        <a:r>
          <a:rPr lang="en-US"/>
          <a:t>Do we have an exact date?</a:t>
        </a:r>
      </a:p>
    </p188:txBody>
  </p188:cm>
  <p188:cm id="{F7DF7FAC-8273-473D-8CF8-A97CCC8977A2}" authorId="{C35BF26E-5FC1-6D93-BD18-A2E58A910F70}" status="resolved" created="2023-11-09T17:45:32.163" complete="100000">
    <ac:txMkLst xmlns:ac="http://schemas.microsoft.com/office/drawing/2013/main/command">
      <pc:docMk xmlns:pc="http://schemas.microsoft.com/office/powerpoint/2013/main/command"/>
      <pc:sldMk xmlns:pc="http://schemas.microsoft.com/office/powerpoint/2013/main/command" cId="3685301542" sldId="289"/>
      <ac:spMk id="6" creationId="{869AC89D-B573-14E6-5C1D-3364FAE1F822}"/>
      <ac:txMk cp="87" len="184">
        <ac:context len="1462" hash="1501777388"/>
      </ac:txMk>
    </ac:txMkLst>
    <p188:pos x="4650287" y="1009910"/>
    <p188:replyLst>
      <p188:reply id="{751697D1-E3A0-4518-93FB-7742D3B6DE05}" authorId="{32D9498B-DAB2-80F7-7B50-136427743190}" created="2023-11-13T16:36:48.295">
        <p188:txBody>
          <a:bodyPr/>
          <a:lstStyle/>
          <a:p>
            <a:r>
              <a:rPr lang="en-US"/>
              <a:t>Yeah, agree. We'll have those deadlines once the council approves funding and then once contracts are drawn up, so I'll keep this comment here for now and we can update as we go. It is super confusing and at some point I think we need to change this, btw</a:t>
            </a:r>
          </a:p>
        </p188:txBody>
      </p188:reply>
    </p188:replyLst>
    <p188:txBody>
      <a:bodyPr/>
      <a:lstStyle/>
      <a:p>
        <a:r>
          <a:rPr lang="en-US"/>
          <a:t>This wording is confusing. Can we say something like "at least one draw must be made by..."? 
Also is this a year to date or end of the calendar year? I think hard deadlines if available would be helpful to keep projects moving.</a:t>
        </a:r>
      </a:p>
    </p188:txBody>
  </p188:cm>
</p188:cmLst>
</file>

<file path=ppt/comments/modernComment_135_89C60279.xml><?xml version="1.0" encoding="utf-8"?>
<p188:cmLst xmlns:a="http://schemas.openxmlformats.org/drawingml/2006/main" xmlns:r="http://schemas.openxmlformats.org/officeDocument/2006/relationships" xmlns:p188="http://schemas.microsoft.com/office/powerpoint/2018/8/main">
  <p188:cm id="{D2D920B2-1E90-4B3B-B44E-C21E176AEF56}" authorId="{B0955CF5-BF9B-6091-D835-F33966AB6A3B}" status="resolved" created="2025-10-02T19:30:30.372" complete="100000">
    <ac:txMkLst xmlns:ac="http://schemas.microsoft.com/office/drawing/2013/main/command">
      <pc:docMk xmlns:pc="http://schemas.microsoft.com/office/powerpoint/2013/main/command"/>
      <pc:sldMk xmlns:pc="http://schemas.microsoft.com/office/powerpoint/2013/main/command" cId="2311455353" sldId="309"/>
      <ac:spMk id="4" creationId="{5A3C98F7-D719-439C-A4F2-A5378E3DAB21}"/>
      <ac:txMk cp="26" len="9">
        <ac:context len="317" hash="3744577687"/>
      </ac:txMk>
    </ac:txMkLst>
    <p188:pos x="4407595" y="305321"/>
    <p188:replyLst>
      <p188:reply id="{C083F2DB-F952-4A27-861F-6FF4B40F9F7F}" authorId="{32D9498B-DAB2-80F7-7B50-136427743190}" created="2025-10-07T20:39:28.043">
        <p188:txBody>
          <a:bodyPr/>
          <a:lstStyle/>
          <a:p>
            <a:r>
              <a:rPr lang="en-US"/>
              <a:t>Good catch, thanks! </a:t>
            </a:r>
          </a:p>
        </p188:txBody>
      </p188:reply>
    </p188:replyLst>
    <p188:txBody>
      <a:bodyPr/>
      <a:lstStyle/>
      <a:p>
        <a:r>
          <a:rPr lang="en-US"/>
          <a:t>VOP is triggered if the STAR award is over $50k</a:t>
        </a:r>
      </a:p>
    </p188:txBody>
  </p188:cm>
</p188:cmLst>
</file>

<file path=ppt/comments/modernComment_151_B94D3E9E.xml><?xml version="1.0" encoding="utf-8"?>
<p188:cmLst xmlns:a="http://schemas.openxmlformats.org/drawingml/2006/main" xmlns:r="http://schemas.openxmlformats.org/officeDocument/2006/relationships" xmlns:p188="http://schemas.microsoft.com/office/powerpoint/2018/8/main">
  <p188:cm id="{CD587927-B53D-4A45-8342-539E0DA5AFBB}" authorId="{B0955CF5-BF9B-6091-D835-F33966AB6A3B}" status="resolved" created="2025-10-02T19:26:22.526" complete="100000">
    <ac:txMkLst xmlns:ac="http://schemas.microsoft.com/office/drawing/2013/main/command">
      <pc:docMk xmlns:pc="http://schemas.microsoft.com/office/powerpoint/2013/main/command"/>
      <pc:sldMk xmlns:pc="http://schemas.microsoft.com/office/powerpoint/2013/main/command" cId="3108847262" sldId="337"/>
      <ac:spMk id="3" creationId="{00A66E7D-D72C-E118-E0F0-CDF743151E3D}"/>
      <ac:txMk cp="321">
        <ac:context len="743" hash="997753937"/>
      </ac:txMk>
    </ac:txMkLst>
    <p188:pos x="8768219" y="2058965"/>
    <p188:txBody>
      <a:bodyPr/>
      <a:lstStyle/>
      <a:p>
        <a:r>
          <a:rPr lang="en-US"/>
          <a:t>I think WC is required for businesses with any # of employees, excluding if they're family. Annie had posted this on the Teams Bulletin Board earlier this year after checking with MC.</a:t>
        </a:r>
      </a:p>
    </p188:txBody>
    <p188:extLst>
      <p:ext xmlns:p="http://schemas.openxmlformats.org/presentationml/2006/main" uri="{57CB4572-C831-44C2-8A1C-0ADB6CCDFE69}">
        <p223:reactions xmlns:p223="http://schemas.microsoft.com/office/powerpoint/2022/03/main">
          <p223:rxn type="👍">
            <p223:instance time="2025-10-07T20:40:54.388" authorId="{32D9498B-DAB2-80F7-7B50-136427743190}"/>
          </p223:rxn>
        </p223:reactions>
      </p:ext>
    </p188:extLst>
  </p188:cm>
</p188:cmLst>
</file>

<file path=ppt/diagrams/_rels/data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hyperlink" Target="http://www.cert.smwbe.com/" TargetMode="Externa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s>
</file>

<file path=ppt/diagrams/_rels/data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4" Type="http://schemas.openxmlformats.org/officeDocument/2006/relationships/image" Target="../media/image3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www.cert.smwbe.com/" TargetMode="External"/><Relationship Id="rId7" Type="http://schemas.openxmlformats.org/officeDocument/2006/relationships/image" Target="../media/image29.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0F5A23-F60A-47AE-BCCD-59D12B651182}"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8752E1B9-6D13-45AA-BC3D-11E6EA2E86A7}">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Access the CERT directory </a:t>
          </a:r>
          <a:r>
            <a:rPr lang="en-US">
              <a:latin typeface="Open Sans" panose="020B0606030504020204" pitchFamily="34" charset="0"/>
              <a:ea typeface="Open Sans" panose="020B0606030504020204" pitchFamily="34" charset="0"/>
              <a:cs typeface="Open Sans" panose="020B0606030504020204" pitchFamily="34" charset="0"/>
              <a:hlinkClick xmlns:r="http://schemas.openxmlformats.org/officeDocument/2006/relationships" r:id="rId1"/>
            </a:rPr>
            <a:t>https://cert.smwbe.com/</a:t>
          </a:r>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EB7569FB-6BD5-4E67-82F3-3604A4049D00}" type="parTrans" cxnId="{D9A9C5BF-A3DE-4B16-A126-7AB525FF70DB}">
      <dgm:prSet/>
      <dgm:spPr/>
      <dgm:t>
        <a:bodyPr/>
        <a:lstStyle/>
        <a:p>
          <a:endParaRPr lang="en-US"/>
        </a:p>
      </dgm:t>
    </dgm:pt>
    <dgm:pt modelId="{4F489B02-265B-4A9C-B033-A29D3A5FD6DC}" type="sibTrans" cxnId="{D9A9C5BF-A3DE-4B16-A126-7AB525FF70DB}">
      <dgm:prSet/>
      <dgm:spPr/>
      <dgm:t>
        <a:bodyPr/>
        <a:lstStyle/>
        <a:p>
          <a:endParaRPr lang="en-US"/>
        </a:p>
      </dgm:t>
    </dgm:pt>
    <dgm:pt modelId="{4DBC4BB2-267C-4EC7-90B7-2FB2771EF59D}">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Reach out to CERT certified businesses for each scope of work, supply, service</a:t>
          </a:r>
        </a:p>
      </dgm:t>
    </dgm:pt>
    <dgm:pt modelId="{CEB21CA1-ABA4-45B4-A360-AD32A42F7CA5}" type="parTrans" cxnId="{873027CC-DE18-453A-A815-B44E62F28A1D}">
      <dgm:prSet/>
      <dgm:spPr/>
      <dgm:t>
        <a:bodyPr/>
        <a:lstStyle/>
        <a:p>
          <a:endParaRPr lang="en-US"/>
        </a:p>
      </dgm:t>
    </dgm:pt>
    <dgm:pt modelId="{12EDBE13-6A75-4036-9B53-35DAA1832A6F}" type="sibTrans" cxnId="{873027CC-DE18-453A-A815-B44E62F28A1D}">
      <dgm:prSet/>
      <dgm:spPr/>
      <dgm:t>
        <a:bodyPr/>
        <a:lstStyle/>
        <a:p>
          <a:endParaRPr lang="en-US"/>
        </a:p>
      </dgm:t>
    </dgm:pt>
    <dgm:pt modelId="{831692C4-F39B-431A-8494-9ECE519FE2E9}">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Keep records of vendors solicited for bids and responses received  </a:t>
          </a:r>
        </a:p>
      </dgm:t>
    </dgm:pt>
    <dgm:pt modelId="{278A9861-448E-42EA-BAEE-EC29FBA9C180}" type="parTrans" cxnId="{7F751845-8BDA-4BAE-926B-DA4995A70DBD}">
      <dgm:prSet/>
      <dgm:spPr/>
      <dgm:t>
        <a:bodyPr/>
        <a:lstStyle/>
        <a:p>
          <a:endParaRPr lang="en-US"/>
        </a:p>
      </dgm:t>
    </dgm:pt>
    <dgm:pt modelId="{A7E4B23E-E15E-4EE5-A088-DA1733626874}" type="sibTrans" cxnId="{7F751845-8BDA-4BAE-926B-DA4995A70DBD}">
      <dgm:prSet/>
      <dgm:spPr/>
      <dgm:t>
        <a:bodyPr/>
        <a:lstStyle/>
        <a:p>
          <a:endParaRPr lang="en-US"/>
        </a:p>
      </dgm:t>
    </dgm:pt>
    <dgm:pt modelId="{BC368FE3-5A9E-4884-B931-BE635FF8DBC4}">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Include VOP specs with subcontracts</a:t>
          </a:r>
        </a:p>
      </dgm:t>
    </dgm:pt>
    <dgm:pt modelId="{E211BE21-5278-405A-849A-0221A05854D7}" type="parTrans" cxnId="{0E8BBF5A-A023-49AA-BDB4-8C3EE1A98C2F}">
      <dgm:prSet/>
      <dgm:spPr/>
      <dgm:t>
        <a:bodyPr/>
        <a:lstStyle/>
        <a:p>
          <a:endParaRPr lang="en-US"/>
        </a:p>
      </dgm:t>
    </dgm:pt>
    <dgm:pt modelId="{F973A8B1-B14B-4845-B5BE-691A8C6F6CC6}" type="sibTrans" cxnId="{0E8BBF5A-A023-49AA-BDB4-8C3EE1A98C2F}">
      <dgm:prSet/>
      <dgm:spPr/>
      <dgm:t>
        <a:bodyPr/>
        <a:lstStyle/>
        <a:p>
          <a:endParaRPr lang="en-US"/>
        </a:p>
      </dgm:t>
    </dgm:pt>
    <dgm:pt modelId="{A93D6F5B-4F01-43A9-AC16-310E02B31F83}">
      <dgm:prSet custT="1"/>
      <dgm:spPr/>
      <dgm:t>
        <a:bodyPr/>
        <a:lstStyle/>
        <a:p>
          <a:pPr>
            <a:lnSpc>
              <a:spcPct val="100000"/>
            </a:lnSpc>
          </a:pPr>
          <a:r>
            <a:rPr lang="en-US" sz="1500">
              <a:latin typeface="Open Sans" panose="020B0606030504020204" pitchFamily="34" charset="0"/>
              <a:ea typeface="Open Sans" panose="020B0606030504020204" pitchFamily="34" charset="0"/>
              <a:cs typeface="Open Sans" panose="020B0606030504020204" pitchFamily="34" charset="0"/>
            </a:rPr>
            <a:t>Payment reporting</a:t>
          </a:r>
          <a:br>
            <a:rPr lang="en-US" sz="1500">
              <a:latin typeface="Open Sans" panose="020B0606030504020204" pitchFamily="34" charset="0"/>
              <a:ea typeface="Open Sans" panose="020B0606030504020204" pitchFamily="34" charset="0"/>
              <a:cs typeface="Open Sans" panose="020B0606030504020204" pitchFamily="34" charset="0"/>
            </a:rPr>
          </a:br>
          <a:r>
            <a:rPr lang="en-US" sz="1200">
              <a:latin typeface="Open Sans" panose="020B0606030504020204" pitchFamily="34" charset="0"/>
              <a:ea typeface="Open Sans" panose="020B0606030504020204" pitchFamily="34" charset="0"/>
              <a:cs typeface="Open Sans" panose="020B0606030504020204" pitchFamily="34" charset="0"/>
            </a:rPr>
            <a:t>https://stpaul.diversitycompliance.com/</a:t>
          </a:r>
        </a:p>
      </dgm:t>
    </dgm:pt>
    <dgm:pt modelId="{7D58249E-BF4E-4033-AC4C-743379E18EA7}" type="parTrans" cxnId="{1E8A5AC6-0636-4525-AC08-6744563136BB}">
      <dgm:prSet/>
      <dgm:spPr/>
      <dgm:t>
        <a:bodyPr/>
        <a:lstStyle/>
        <a:p>
          <a:endParaRPr lang="en-US"/>
        </a:p>
      </dgm:t>
    </dgm:pt>
    <dgm:pt modelId="{B86BED3E-5862-4414-A375-528F612E9BE6}" type="sibTrans" cxnId="{1E8A5AC6-0636-4525-AC08-6744563136BB}">
      <dgm:prSet/>
      <dgm:spPr/>
      <dgm:t>
        <a:bodyPr/>
        <a:lstStyle/>
        <a:p>
          <a:endParaRPr lang="en-US"/>
        </a:p>
      </dgm:t>
    </dgm:pt>
    <dgm:pt modelId="{0D2ABB6E-12E2-4248-B131-624B7DB928DB}" type="pres">
      <dgm:prSet presAssocID="{9D0F5A23-F60A-47AE-BCCD-59D12B651182}" presName="root" presStyleCnt="0">
        <dgm:presLayoutVars>
          <dgm:dir/>
          <dgm:resizeHandles val="exact"/>
        </dgm:presLayoutVars>
      </dgm:prSet>
      <dgm:spPr/>
    </dgm:pt>
    <dgm:pt modelId="{D031EEA2-48D6-42AA-8D4D-9AF0172EE13B}" type="pres">
      <dgm:prSet presAssocID="{8752E1B9-6D13-45AA-BC3D-11E6EA2E86A7}" presName="compNode" presStyleCnt="0"/>
      <dgm:spPr/>
    </dgm:pt>
    <dgm:pt modelId="{22103C7E-5A95-4527-B45E-B8C8B814D4B7}" type="pres">
      <dgm:prSet presAssocID="{8752E1B9-6D13-45AA-BC3D-11E6EA2E86A7}" presName="bgRect" presStyleLbl="bgShp" presStyleIdx="0" presStyleCnt="5"/>
      <dgm:spPr/>
    </dgm:pt>
    <dgm:pt modelId="{7FA9F30E-EB31-4936-B40D-43C87CE2368D}" type="pres">
      <dgm:prSet presAssocID="{8752E1B9-6D13-45AA-BC3D-11E6EA2E86A7}"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ker"/>
        </a:ext>
      </dgm:extLst>
    </dgm:pt>
    <dgm:pt modelId="{620F7437-291F-4718-85E0-0EB7ADB09D21}" type="pres">
      <dgm:prSet presAssocID="{8752E1B9-6D13-45AA-BC3D-11E6EA2E86A7}" presName="spaceRect" presStyleCnt="0"/>
      <dgm:spPr/>
    </dgm:pt>
    <dgm:pt modelId="{3E8B44C9-C639-4879-B9AD-D2FAF0A79F77}" type="pres">
      <dgm:prSet presAssocID="{8752E1B9-6D13-45AA-BC3D-11E6EA2E86A7}" presName="parTx" presStyleLbl="revTx" presStyleIdx="0" presStyleCnt="5">
        <dgm:presLayoutVars>
          <dgm:chMax val="0"/>
          <dgm:chPref val="0"/>
        </dgm:presLayoutVars>
      </dgm:prSet>
      <dgm:spPr/>
    </dgm:pt>
    <dgm:pt modelId="{FC46F398-B0CE-4E23-B43B-DE6D6D12CFC2}" type="pres">
      <dgm:prSet presAssocID="{4F489B02-265B-4A9C-B033-A29D3A5FD6DC}" presName="sibTrans" presStyleCnt="0"/>
      <dgm:spPr/>
    </dgm:pt>
    <dgm:pt modelId="{2DEF30A8-BA5E-4644-B4EA-C314053BE6FF}" type="pres">
      <dgm:prSet presAssocID="{4DBC4BB2-267C-4EC7-90B7-2FB2771EF59D}" presName="compNode" presStyleCnt="0"/>
      <dgm:spPr/>
    </dgm:pt>
    <dgm:pt modelId="{3B8699D2-8DDD-4AF6-8D28-8B3728CD1594}" type="pres">
      <dgm:prSet presAssocID="{4DBC4BB2-267C-4EC7-90B7-2FB2771EF59D}" presName="bgRect" presStyleLbl="bgShp" presStyleIdx="1" presStyleCnt="5"/>
      <dgm:spPr/>
    </dgm:pt>
    <dgm:pt modelId="{778EB59F-34F8-4230-A8F7-43B7E8140023}" type="pres">
      <dgm:prSet presAssocID="{4DBC4BB2-267C-4EC7-90B7-2FB2771EF59D}"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Ribbon"/>
        </a:ext>
      </dgm:extLst>
    </dgm:pt>
    <dgm:pt modelId="{771EE793-756B-4B28-A1CA-1ECAB95D7503}" type="pres">
      <dgm:prSet presAssocID="{4DBC4BB2-267C-4EC7-90B7-2FB2771EF59D}" presName="spaceRect" presStyleCnt="0"/>
      <dgm:spPr/>
    </dgm:pt>
    <dgm:pt modelId="{72218937-98DD-4AB5-A5A5-7E09DB7D4177}" type="pres">
      <dgm:prSet presAssocID="{4DBC4BB2-267C-4EC7-90B7-2FB2771EF59D}" presName="parTx" presStyleLbl="revTx" presStyleIdx="1" presStyleCnt="5">
        <dgm:presLayoutVars>
          <dgm:chMax val="0"/>
          <dgm:chPref val="0"/>
        </dgm:presLayoutVars>
      </dgm:prSet>
      <dgm:spPr/>
    </dgm:pt>
    <dgm:pt modelId="{DE8456AA-8A53-411B-9644-5640D52F559C}" type="pres">
      <dgm:prSet presAssocID="{12EDBE13-6A75-4036-9B53-35DAA1832A6F}" presName="sibTrans" presStyleCnt="0"/>
      <dgm:spPr/>
    </dgm:pt>
    <dgm:pt modelId="{14BA5177-ACBA-418E-A898-F0112C0B1BFC}" type="pres">
      <dgm:prSet presAssocID="{831692C4-F39B-431A-8494-9ECE519FE2E9}" presName="compNode" presStyleCnt="0"/>
      <dgm:spPr/>
    </dgm:pt>
    <dgm:pt modelId="{29DA838B-2036-47DF-8CC5-442540080F36}" type="pres">
      <dgm:prSet presAssocID="{831692C4-F39B-431A-8494-9ECE519FE2E9}" presName="bgRect" presStyleLbl="bgShp" presStyleIdx="2" presStyleCnt="5"/>
      <dgm:spPr/>
    </dgm:pt>
    <dgm:pt modelId="{12BEA73F-F4A4-4C8A-A63D-99693E31B342}" type="pres">
      <dgm:prSet presAssocID="{831692C4-F39B-431A-8494-9ECE519FE2E9}"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Document"/>
        </a:ext>
      </dgm:extLst>
    </dgm:pt>
    <dgm:pt modelId="{D1886A6D-5D3F-4444-9CEE-3AE2CCA8DFD1}" type="pres">
      <dgm:prSet presAssocID="{831692C4-F39B-431A-8494-9ECE519FE2E9}" presName="spaceRect" presStyleCnt="0"/>
      <dgm:spPr/>
    </dgm:pt>
    <dgm:pt modelId="{DF5F13BA-3B5D-4763-974F-CC82973E104B}" type="pres">
      <dgm:prSet presAssocID="{831692C4-F39B-431A-8494-9ECE519FE2E9}" presName="parTx" presStyleLbl="revTx" presStyleIdx="2" presStyleCnt="5">
        <dgm:presLayoutVars>
          <dgm:chMax val="0"/>
          <dgm:chPref val="0"/>
        </dgm:presLayoutVars>
      </dgm:prSet>
      <dgm:spPr/>
    </dgm:pt>
    <dgm:pt modelId="{7057CAAC-984D-4D9B-B303-02E16EF2AE39}" type="pres">
      <dgm:prSet presAssocID="{A7E4B23E-E15E-4EE5-A088-DA1733626874}" presName="sibTrans" presStyleCnt="0"/>
      <dgm:spPr/>
    </dgm:pt>
    <dgm:pt modelId="{DA65DF46-353E-4577-8281-F307A1FBB24C}" type="pres">
      <dgm:prSet presAssocID="{BC368FE3-5A9E-4884-B931-BE635FF8DBC4}" presName="compNode" presStyleCnt="0"/>
      <dgm:spPr/>
    </dgm:pt>
    <dgm:pt modelId="{28112E55-E136-40FA-8720-4796A0003A12}" type="pres">
      <dgm:prSet presAssocID="{BC368FE3-5A9E-4884-B931-BE635FF8DBC4}" presName="bgRect" presStyleLbl="bgShp" presStyleIdx="3" presStyleCnt="5"/>
      <dgm:spPr/>
    </dgm:pt>
    <dgm:pt modelId="{3E3DF22A-9B9F-466B-81A1-53BFB7D48564}" type="pres">
      <dgm:prSet presAssocID="{BC368FE3-5A9E-4884-B931-BE635FF8DBC4}"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Paper"/>
        </a:ext>
      </dgm:extLst>
    </dgm:pt>
    <dgm:pt modelId="{7152D4A9-CAAC-46BC-9C4C-A257465B9C4B}" type="pres">
      <dgm:prSet presAssocID="{BC368FE3-5A9E-4884-B931-BE635FF8DBC4}" presName="spaceRect" presStyleCnt="0"/>
      <dgm:spPr/>
    </dgm:pt>
    <dgm:pt modelId="{1E0312FB-0D53-46A1-A4DA-502AA18B547D}" type="pres">
      <dgm:prSet presAssocID="{BC368FE3-5A9E-4884-B931-BE635FF8DBC4}" presName="parTx" presStyleLbl="revTx" presStyleIdx="3" presStyleCnt="5">
        <dgm:presLayoutVars>
          <dgm:chMax val="0"/>
          <dgm:chPref val="0"/>
        </dgm:presLayoutVars>
      </dgm:prSet>
      <dgm:spPr/>
    </dgm:pt>
    <dgm:pt modelId="{042E164C-607F-4023-9AE1-C208122CE832}" type="pres">
      <dgm:prSet presAssocID="{F973A8B1-B14B-4845-B5BE-691A8C6F6CC6}" presName="sibTrans" presStyleCnt="0"/>
      <dgm:spPr/>
    </dgm:pt>
    <dgm:pt modelId="{87501C0C-50AE-458C-90F4-40855087325F}" type="pres">
      <dgm:prSet presAssocID="{A93D6F5B-4F01-43A9-AC16-310E02B31F83}" presName="compNode" presStyleCnt="0"/>
      <dgm:spPr/>
    </dgm:pt>
    <dgm:pt modelId="{AF033C94-2949-46AA-9041-A2F1DB41AAC7}" type="pres">
      <dgm:prSet presAssocID="{A93D6F5B-4F01-43A9-AC16-310E02B31F83}" presName="bgRect" presStyleLbl="bgShp" presStyleIdx="4" presStyleCnt="5"/>
      <dgm:spPr/>
    </dgm:pt>
    <dgm:pt modelId="{D0EF4997-307F-428C-B77C-B3FFC9C1A4DF}" type="pres">
      <dgm:prSet presAssocID="{A93D6F5B-4F01-43A9-AC16-310E02B31F83}"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dgm:spPr>
      <dgm:extLst>
        <a:ext uri="{E40237B7-FDA0-4F09-8148-C483321AD2D9}">
          <dgm14:cNvPr xmlns:dgm14="http://schemas.microsoft.com/office/drawing/2010/diagram" id="0" name="" descr="Internet with solid fill"/>
        </a:ext>
      </dgm:extLst>
    </dgm:pt>
    <dgm:pt modelId="{731E4D05-BACD-4E72-89C4-EBD06AAAD598}" type="pres">
      <dgm:prSet presAssocID="{A93D6F5B-4F01-43A9-AC16-310E02B31F83}" presName="spaceRect" presStyleCnt="0"/>
      <dgm:spPr/>
    </dgm:pt>
    <dgm:pt modelId="{E52111E7-7847-433A-AA33-09AD7DE348BA}" type="pres">
      <dgm:prSet presAssocID="{A93D6F5B-4F01-43A9-AC16-310E02B31F83}" presName="parTx" presStyleLbl="revTx" presStyleIdx="4" presStyleCnt="5">
        <dgm:presLayoutVars>
          <dgm:chMax val="0"/>
          <dgm:chPref val="0"/>
        </dgm:presLayoutVars>
      </dgm:prSet>
      <dgm:spPr/>
    </dgm:pt>
  </dgm:ptLst>
  <dgm:cxnLst>
    <dgm:cxn modelId="{7E970E06-69AD-4994-A1B7-33C11128927F}" type="presOf" srcId="{831692C4-F39B-431A-8494-9ECE519FE2E9}" destId="{DF5F13BA-3B5D-4763-974F-CC82973E104B}" srcOrd="0" destOrd="0" presId="urn:microsoft.com/office/officeart/2018/2/layout/IconVerticalSolidList"/>
    <dgm:cxn modelId="{0BFAC80F-B99D-430B-8543-1527D9EEF2CC}" type="presOf" srcId="{4DBC4BB2-267C-4EC7-90B7-2FB2771EF59D}" destId="{72218937-98DD-4AB5-A5A5-7E09DB7D4177}" srcOrd="0" destOrd="0" presId="urn:microsoft.com/office/officeart/2018/2/layout/IconVerticalSolidList"/>
    <dgm:cxn modelId="{7F751845-8BDA-4BAE-926B-DA4995A70DBD}" srcId="{9D0F5A23-F60A-47AE-BCCD-59D12B651182}" destId="{831692C4-F39B-431A-8494-9ECE519FE2E9}" srcOrd="2" destOrd="0" parTransId="{278A9861-448E-42EA-BAEE-EC29FBA9C180}" sibTransId="{A7E4B23E-E15E-4EE5-A088-DA1733626874}"/>
    <dgm:cxn modelId="{0E8BBF5A-A023-49AA-BDB4-8C3EE1A98C2F}" srcId="{9D0F5A23-F60A-47AE-BCCD-59D12B651182}" destId="{BC368FE3-5A9E-4884-B931-BE635FF8DBC4}" srcOrd="3" destOrd="0" parTransId="{E211BE21-5278-405A-849A-0221A05854D7}" sibTransId="{F973A8B1-B14B-4845-B5BE-691A8C6F6CC6}"/>
    <dgm:cxn modelId="{80B2C99A-5629-45C4-A42A-6360E878BC94}" type="presOf" srcId="{A93D6F5B-4F01-43A9-AC16-310E02B31F83}" destId="{E52111E7-7847-433A-AA33-09AD7DE348BA}" srcOrd="0" destOrd="0" presId="urn:microsoft.com/office/officeart/2018/2/layout/IconVerticalSolidList"/>
    <dgm:cxn modelId="{0CFDE2A2-01C7-4179-9714-059457B53224}" type="presOf" srcId="{BC368FE3-5A9E-4884-B931-BE635FF8DBC4}" destId="{1E0312FB-0D53-46A1-A4DA-502AA18B547D}" srcOrd="0" destOrd="0" presId="urn:microsoft.com/office/officeart/2018/2/layout/IconVerticalSolidList"/>
    <dgm:cxn modelId="{F0D4C3A9-F310-4352-B89B-4A7F451EBBC4}" type="presOf" srcId="{9D0F5A23-F60A-47AE-BCCD-59D12B651182}" destId="{0D2ABB6E-12E2-4248-B131-624B7DB928DB}" srcOrd="0" destOrd="0" presId="urn:microsoft.com/office/officeart/2018/2/layout/IconVerticalSolidList"/>
    <dgm:cxn modelId="{D9A9C5BF-A3DE-4B16-A126-7AB525FF70DB}" srcId="{9D0F5A23-F60A-47AE-BCCD-59D12B651182}" destId="{8752E1B9-6D13-45AA-BC3D-11E6EA2E86A7}" srcOrd="0" destOrd="0" parTransId="{EB7569FB-6BD5-4E67-82F3-3604A4049D00}" sibTransId="{4F489B02-265B-4A9C-B033-A29D3A5FD6DC}"/>
    <dgm:cxn modelId="{1E8A5AC6-0636-4525-AC08-6744563136BB}" srcId="{9D0F5A23-F60A-47AE-BCCD-59D12B651182}" destId="{A93D6F5B-4F01-43A9-AC16-310E02B31F83}" srcOrd="4" destOrd="0" parTransId="{7D58249E-BF4E-4033-AC4C-743379E18EA7}" sibTransId="{B86BED3E-5862-4414-A375-528F612E9BE6}"/>
    <dgm:cxn modelId="{873027CC-DE18-453A-A815-B44E62F28A1D}" srcId="{9D0F5A23-F60A-47AE-BCCD-59D12B651182}" destId="{4DBC4BB2-267C-4EC7-90B7-2FB2771EF59D}" srcOrd="1" destOrd="0" parTransId="{CEB21CA1-ABA4-45B4-A360-AD32A42F7CA5}" sibTransId="{12EDBE13-6A75-4036-9B53-35DAA1832A6F}"/>
    <dgm:cxn modelId="{1A76C7D7-86F4-498A-A67C-02621ECBF21E}" type="presOf" srcId="{8752E1B9-6D13-45AA-BC3D-11E6EA2E86A7}" destId="{3E8B44C9-C639-4879-B9AD-D2FAF0A79F77}" srcOrd="0" destOrd="0" presId="urn:microsoft.com/office/officeart/2018/2/layout/IconVerticalSolidList"/>
    <dgm:cxn modelId="{4C86070A-F4C3-417D-907A-B9A206DD779E}" type="presParOf" srcId="{0D2ABB6E-12E2-4248-B131-624B7DB928DB}" destId="{D031EEA2-48D6-42AA-8D4D-9AF0172EE13B}" srcOrd="0" destOrd="0" presId="urn:microsoft.com/office/officeart/2018/2/layout/IconVerticalSolidList"/>
    <dgm:cxn modelId="{C614C587-84B7-4491-826D-969BAF601FF3}" type="presParOf" srcId="{D031EEA2-48D6-42AA-8D4D-9AF0172EE13B}" destId="{22103C7E-5A95-4527-B45E-B8C8B814D4B7}" srcOrd="0" destOrd="0" presId="urn:microsoft.com/office/officeart/2018/2/layout/IconVerticalSolidList"/>
    <dgm:cxn modelId="{48505420-EC5D-4EB1-BAD9-74FCEB4FC96D}" type="presParOf" srcId="{D031EEA2-48D6-42AA-8D4D-9AF0172EE13B}" destId="{7FA9F30E-EB31-4936-B40D-43C87CE2368D}" srcOrd="1" destOrd="0" presId="urn:microsoft.com/office/officeart/2018/2/layout/IconVerticalSolidList"/>
    <dgm:cxn modelId="{E98F4009-A84B-4D96-86F7-4141594F39A9}" type="presParOf" srcId="{D031EEA2-48D6-42AA-8D4D-9AF0172EE13B}" destId="{620F7437-291F-4718-85E0-0EB7ADB09D21}" srcOrd="2" destOrd="0" presId="urn:microsoft.com/office/officeart/2018/2/layout/IconVerticalSolidList"/>
    <dgm:cxn modelId="{B3D14FEE-73BE-40A9-A383-F078079043DE}" type="presParOf" srcId="{D031EEA2-48D6-42AA-8D4D-9AF0172EE13B}" destId="{3E8B44C9-C639-4879-B9AD-D2FAF0A79F77}" srcOrd="3" destOrd="0" presId="urn:microsoft.com/office/officeart/2018/2/layout/IconVerticalSolidList"/>
    <dgm:cxn modelId="{8D71F1A5-D3C4-4067-AF06-8543B55B7B80}" type="presParOf" srcId="{0D2ABB6E-12E2-4248-B131-624B7DB928DB}" destId="{FC46F398-B0CE-4E23-B43B-DE6D6D12CFC2}" srcOrd="1" destOrd="0" presId="urn:microsoft.com/office/officeart/2018/2/layout/IconVerticalSolidList"/>
    <dgm:cxn modelId="{295B1115-C10C-47F1-9D27-F5BCF0F0828C}" type="presParOf" srcId="{0D2ABB6E-12E2-4248-B131-624B7DB928DB}" destId="{2DEF30A8-BA5E-4644-B4EA-C314053BE6FF}" srcOrd="2" destOrd="0" presId="urn:microsoft.com/office/officeart/2018/2/layout/IconVerticalSolidList"/>
    <dgm:cxn modelId="{1E2D0DFF-22A8-4934-BB97-36279B4CEDF7}" type="presParOf" srcId="{2DEF30A8-BA5E-4644-B4EA-C314053BE6FF}" destId="{3B8699D2-8DDD-4AF6-8D28-8B3728CD1594}" srcOrd="0" destOrd="0" presId="urn:microsoft.com/office/officeart/2018/2/layout/IconVerticalSolidList"/>
    <dgm:cxn modelId="{51494778-3CCE-4F4D-A2CF-5C3A8AE3DD2C}" type="presParOf" srcId="{2DEF30A8-BA5E-4644-B4EA-C314053BE6FF}" destId="{778EB59F-34F8-4230-A8F7-43B7E8140023}" srcOrd="1" destOrd="0" presId="urn:microsoft.com/office/officeart/2018/2/layout/IconVerticalSolidList"/>
    <dgm:cxn modelId="{B56CE850-0386-4632-B607-199B5BA6B922}" type="presParOf" srcId="{2DEF30A8-BA5E-4644-B4EA-C314053BE6FF}" destId="{771EE793-756B-4B28-A1CA-1ECAB95D7503}" srcOrd="2" destOrd="0" presId="urn:microsoft.com/office/officeart/2018/2/layout/IconVerticalSolidList"/>
    <dgm:cxn modelId="{302E8528-5AD4-4026-AA7E-A8E0FE1A56BE}" type="presParOf" srcId="{2DEF30A8-BA5E-4644-B4EA-C314053BE6FF}" destId="{72218937-98DD-4AB5-A5A5-7E09DB7D4177}" srcOrd="3" destOrd="0" presId="urn:microsoft.com/office/officeart/2018/2/layout/IconVerticalSolidList"/>
    <dgm:cxn modelId="{D816FBAB-79D0-4EA2-9A77-3FBF8E1CE1D4}" type="presParOf" srcId="{0D2ABB6E-12E2-4248-B131-624B7DB928DB}" destId="{DE8456AA-8A53-411B-9644-5640D52F559C}" srcOrd="3" destOrd="0" presId="urn:microsoft.com/office/officeart/2018/2/layout/IconVerticalSolidList"/>
    <dgm:cxn modelId="{30C540BC-F332-45D6-AF84-8F3550CA06A2}" type="presParOf" srcId="{0D2ABB6E-12E2-4248-B131-624B7DB928DB}" destId="{14BA5177-ACBA-418E-A898-F0112C0B1BFC}" srcOrd="4" destOrd="0" presId="urn:microsoft.com/office/officeart/2018/2/layout/IconVerticalSolidList"/>
    <dgm:cxn modelId="{7865C2D1-07AF-463C-AA16-8168A2FCDA61}" type="presParOf" srcId="{14BA5177-ACBA-418E-A898-F0112C0B1BFC}" destId="{29DA838B-2036-47DF-8CC5-442540080F36}" srcOrd="0" destOrd="0" presId="urn:microsoft.com/office/officeart/2018/2/layout/IconVerticalSolidList"/>
    <dgm:cxn modelId="{43D3A771-5092-4B72-8377-F1804C6AAD87}" type="presParOf" srcId="{14BA5177-ACBA-418E-A898-F0112C0B1BFC}" destId="{12BEA73F-F4A4-4C8A-A63D-99693E31B342}" srcOrd="1" destOrd="0" presId="urn:microsoft.com/office/officeart/2018/2/layout/IconVerticalSolidList"/>
    <dgm:cxn modelId="{115FD657-B00B-44A7-8409-2661C6915221}" type="presParOf" srcId="{14BA5177-ACBA-418E-A898-F0112C0B1BFC}" destId="{D1886A6D-5D3F-4444-9CEE-3AE2CCA8DFD1}" srcOrd="2" destOrd="0" presId="urn:microsoft.com/office/officeart/2018/2/layout/IconVerticalSolidList"/>
    <dgm:cxn modelId="{C69EC252-FC8D-4FDA-B4C1-49B74169C13E}" type="presParOf" srcId="{14BA5177-ACBA-418E-A898-F0112C0B1BFC}" destId="{DF5F13BA-3B5D-4763-974F-CC82973E104B}" srcOrd="3" destOrd="0" presId="urn:microsoft.com/office/officeart/2018/2/layout/IconVerticalSolidList"/>
    <dgm:cxn modelId="{AF637AF1-8F65-4CD8-93B6-F111FD7754F6}" type="presParOf" srcId="{0D2ABB6E-12E2-4248-B131-624B7DB928DB}" destId="{7057CAAC-984D-4D9B-B303-02E16EF2AE39}" srcOrd="5" destOrd="0" presId="urn:microsoft.com/office/officeart/2018/2/layout/IconVerticalSolidList"/>
    <dgm:cxn modelId="{A892229F-EDBE-42BA-8506-3FDFFD25BB6E}" type="presParOf" srcId="{0D2ABB6E-12E2-4248-B131-624B7DB928DB}" destId="{DA65DF46-353E-4577-8281-F307A1FBB24C}" srcOrd="6" destOrd="0" presId="urn:microsoft.com/office/officeart/2018/2/layout/IconVerticalSolidList"/>
    <dgm:cxn modelId="{02A9B943-2A9B-4CA4-971D-F739D2AA6991}" type="presParOf" srcId="{DA65DF46-353E-4577-8281-F307A1FBB24C}" destId="{28112E55-E136-40FA-8720-4796A0003A12}" srcOrd="0" destOrd="0" presId="urn:microsoft.com/office/officeart/2018/2/layout/IconVerticalSolidList"/>
    <dgm:cxn modelId="{EEEF16B7-8125-4F97-8A72-86DC5DD58FC9}" type="presParOf" srcId="{DA65DF46-353E-4577-8281-F307A1FBB24C}" destId="{3E3DF22A-9B9F-466B-81A1-53BFB7D48564}" srcOrd="1" destOrd="0" presId="urn:microsoft.com/office/officeart/2018/2/layout/IconVerticalSolidList"/>
    <dgm:cxn modelId="{5CC40A97-9316-48D9-888C-7F65E4C1F333}" type="presParOf" srcId="{DA65DF46-353E-4577-8281-F307A1FBB24C}" destId="{7152D4A9-CAAC-46BC-9C4C-A257465B9C4B}" srcOrd="2" destOrd="0" presId="urn:microsoft.com/office/officeart/2018/2/layout/IconVerticalSolidList"/>
    <dgm:cxn modelId="{AE012FEE-3200-4569-9FE0-92451B4DAC64}" type="presParOf" srcId="{DA65DF46-353E-4577-8281-F307A1FBB24C}" destId="{1E0312FB-0D53-46A1-A4DA-502AA18B547D}" srcOrd="3" destOrd="0" presId="urn:microsoft.com/office/officeart/2018/2/layout/IconVerticalSolidList"/>
    <dgm:cxn modelId="{FD160B65-CB3B-4D2A-9EE9-6F11A6186528}" type="presParOf" srcId="{0D2ABB6E-12E2-4248-B131-624B7DB928DB}" destId="{042E164C-607F-4023-9AE1-C208122CE832}" srcOrd="7" destOrd="0" presId="urn:microsoft.com/office/officeart/2018/2/layout/IconVerticalSolidList"/>
    <dgm:cxn modelId="{0DA0D7FB-8D46-4221-8C18-C1437CECBE6F}" type="presParOf" srcId="{0D2ABB6E-12E2-4248-B131-624B7DB928DB}" destId="{87501C0C-50AE-458C-90F4-40855087325F}" srcOrd="8" destOrd="0" presId="urn:microsoft.com/office/officeart/2018/2/layout/IconVerticalSolidList"/>
    <dgm:cxn modelId="{DB831329-FB68-4A70-AF49-B2C2F3434464}" type="presParOf" srcId="{87501C0C-50AE-458C-90F4-40855087325F}" destId="{AF033C94-2949-46AA-9041-A2F1DB41AAC7}" srcOrd="0" destOrd="0" presId="urn:microsoft.com/office/officeart/2018/2/layout/IconVerticalSolidList"/>
    <dgm:cxn modelId="{E7613AF5-70ED-4D32-B4AB-B8CD229AA7E5}" type="presParOf" srcId="{87501C0C-50AE-458C-90F4-40855087325F}" destId="{D0EF4997-307F-428C-B77C-B3FFC9C1A4DF}" srcOrd="1" destOrd="0" presId="urn:microsoft.com/office/officeart/2018/2/layout/IconVerticalSolidList"/>
    <dgm:cxn modelId="{085704FE-B654-4D5E-AD1C-4D355FEC415D}" type="presParOf" srcId="{87501C0C-50AE-458C-90F4-40855087325F}" destId="{731E4D05-BACD-4E72-89C4-EBD06AAAD598}" srcOrd="2" destOrd="0" presId="urn:microsoft.com/office/officeart/2018/2/layout/IconVerticalSolidList"/>
    <dgm:cxn modelId="{81A4165D-1D82-4692-9215-2D01F77BC415}" type="presParOf" srcId="{87501C0C-50AE-458C-90F4-40855087325F}" destId="{E52111E7-7847-433A-AA33-09AD7DE348B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E0D05F-23ED-4CF3-8CFD-3E90CE76BDF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F135315-4CBB-4712-AFCB-BEAA19F13FF6}">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Can use the CERT list/directory to find small local vendors, even if VOP is not a requirement on your project</a:t>
          </a:r>
        </a:p>
      </dgm:t>
    </dgm:pt>
    <dgm:pt modelId="{582A9237-DAF2-419B-8DBD-574064DE8E8E}" type="parTrans" cxnId="{037F22AF-38E5-4D85-897B-FC1BE0AB2A98}">
      <dgm:prSet/>
      <dgm:spPr/>
      <dgm:t>
        <a:bodyPr/>
        <a:lstStyle/>
        <a:p>
          <a:endParaRPr lang="en-US"/>
        </a:p>
      </dgm:t>
    </dgm:pt>
    <dgm:pt modelId="{AB548AD8-B865-4A28-88C6-D775E6B91294}" type="sibTrans" cxnId="{037F22AF-38E5-4D85-897B-FC1BE0AB2A98}">
      <dgm:prSet/>
      <dgm:spPr/>
      <dgm:t>
        <a:bodyPr/>
        <a:lstStyle/>
        <a:p>
          <a:endParaRPr lang="en-US"/>
        </a:p>
      </dgm:t>
    </dgm:pt>
    <dgm:pt modelId="{650ABFCE-C69B-4254-88B2-A47B50F568B6}">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Encourage small local businesses to become CERT certified </a:t>
          </a:r>
        </a:p>
      </dgm:t>
    </dgm:pt>
    <dgm:pt modelId="{8CEE74D4-BE09-437E-8E86-73527D3C3832}" type="parTrans" cxnId="{6DAABC1B-2699-4691-8713-A8544836C602}">
      <dgm:prSet/>
      <dgm:spPr/>
      <dgm:t>
        <a:bodyPr/>
        <a:lstStyle/>
        <a:p>
          <a:endParaRPr lang="en-US"/>
        </a:p>
      </dgm:t>
    </dgm:pt>
    <dgm:pt modelId="{70F55A93-A5A1-47A9-BA94-D17A1F824018}" type="sibTrans" cxnId="{6DAABC1B-2699-4691-8713-A8544836C602}">
      <dgm:prSet/>
      <dgm:spPr/>
      <dgm:t>
        <a:bodyPr/>
        <a:lstStyle/>
        <a:p>
          <a:endParaRPr lang="en-US"/>
        </a:p>
      </dgm:t>
    </dgm:pt>
    <dgm:pt modelId="{DFCD3CCF-1E0D-469A-83DD-F36600EFDA49}">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Certification is free and lasts for 3 years</a:t>
          </a:r>
        </a:p>
      </dgm:t>
    </dgm:pt>
    <dgm:pt modelId="{58A12BC5-618A-42EE-B61C-7DA44EF4CFA5}" type="parTrans" cxnId="{4BACD040-D29E-4E50-BB0F-E71AF790BCB6}">
      <dgm:prSet/>
      <dgm:spPr/>
      <dgm:t>
        <a:bodyPr/>
        <a:lstStyle/>
        <a:p>
          <a:endParaRPr lang="en-US"/>
        </a:p>
      </dgm:t>
    </dgm:pt>
    <dgm:pt modelId="{027123A2-DEDE-4978-982C-4BE734520069}" type="sibTrans" cxnId="{4BACD040-D29E-4E50-BB0F-E71AF790BCB6}">
      <dgm:prSet/>
      <dgm:spPr/>
      <dgm:t>
        <a:bodyPr/>
        <a:lstStyle/>
        <a:p>
          <a:endParaRPr lang="en-US"/>
        </a:p>
      </dgm:t>
    </dgm:pt>
    <dgm:pt modelId="{E79E8111-0C76-49ED-8C30-18F300480D7B}">
      <dgm:prSet/>
      <dgm:spPr/>
      <dgm:t>
        <a:bodyPr/>
        <a:lstStyle/>
        <a:p>
          <a:pPr>
            <a:lnSpc>
              <a:spcPct val="100000"/>
            </a:lnSpc>
          </a:pPr>
          <a:r>
            <a:rPr lang="en-US">
              <a:latin typeface="Open Sans" panose="020B0606030504020204" pitchFamily="34" charset="0"/>
              <a:ea typeface="Open Sans" panose="020B0606030504020204" pitchFamily="34" charset="0"/>
              <a:cs typeface="Open Sans" panose="020B0606030504020204" pitchFamily="34" charset="0"/>
            </a:rPr>
            <a:t>Contact the CERT program directly </a:t>
          </a:r>
        </a:p>
      </dgm:t>
    </dgm:pt>
    <dgm:pt modelId="{32BDF85E-C4AB-4940-8EBB-31C82B64F054}" type="parTrans" cxnId="{9E4C6E59-350F-46B4-B3F5-C3A1E042E4ED}">
      <dgm:prSet/>
      <dgm:spPr/>
      <dgm:t>
        <a:bodyPr/>
        <a:lstStyle/>
        <a:p>
          <a:endParaRPr lang="en-US"/>
        </a:p>
      </dgm:t>
    </dgm:pt>
    <dgm:pt modelId="{55073D2B-F5DE-4CB8-B909-29E7B52B4D6C}" type="sibTrans" cxnId="{9E4C6E59-350F-46B4-B3F5-C3A1E042E4ED}">
      <dgm:prSet/>
      <dgm:spPr/>
      <dgm:t>
        <a:bodyPr/>
        <a:lstStyle/>
        <a:p>
          <a:endParaRPr lang="en-US"/>
        </a:p>
      </dgm:t>
    </dgm:pt>
    <dgm:pt modelId="{559A9FB9-8C32-40B8-A712-64E21840114D}" type="pres">
      <dgm:prSet presAssocID="{18E0D05F-23ED-4CF3-8CFD-3E90CE76BDF6}" presName="root" presStyleCnt="0">
        <dgm:presLayoutVars>
          <dgm:dir/>
          <dgm:resizeHandles val="exact"/>
        </dgm:presLayoutVars>
      </dgm:prSet>
      <dgm:spPr/>
    </dgm:pt>
    <dgm:pt modelId="{9154D52D-647C-44AB-AC81-F1D4508483F1}" type="pres">
      <dgm:prSet presAssocID="{FF135315-4CBB-4712-AFCB-BEAA19F13FF6}" presName="compNode" presStyleCnt="0"/>
      <dgm:spPr/>
    </dgm:pt>
    <dgm:pt modelId="{BB42D3FA-2FA7-485E-9F3E-F21C06E98E07}" type="pres">
      <dgm:prSet presAssocID="{FF135315-4CBB-4712-AFCB-BEAA19F13FF6}" presName="bgRect" presStyleLbl="bgShp" presStyleIdx="0" presStyleCnt="2" custLinFactNeighborX="14365"/>
      <dgm:spPr/>
    </dgm:pt>
    <dgm:pt modelId="{9EF665A0-5ACB-432B-9CA3-EE0DB9132F58}" type="pres">
      <dgm:prSet presAssocID="{FF135315-4CBB-4712-AFCB-BEAA19F13FF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0BAADC1C-75EE-452F-8D86-B1333D5883E4}" type="pres">
      <dgm:prSet presAssocID="{FF135315-4CBB-4712-AFCB-BEAA19F13FF6}" presName="spaceRect" presStyleCnt="0"/>
      <dgm:spPr/>
    </dgm:pt>
    <dgm:pt modelId="{A9AD9F50-48C5-4DA5-8A23-332AEA292019}" type="pres">
      <dgm:prSet presAssocID="{FF135315-4CBB-4712-AFCB-BEAA19F13FF6}" presName="parTx" presStyleLbl="revTx" presStyleIdx="0" presStyleCnt="3">
        <dgm:presLayoutVars>
          <dgm:chMax val="0"/>
          <dgm:chPref val="0"/>
        </dgm:presLayoutVars>
      </dgm:prSet>
      <dgm:spPr/>
    </dgm:pt>
    <dgm:pt modelId="{F9B8C9D9-A6EA-4A2C-8AA9-97D7BBA72D5B}" type="pres">
      <dgm:prSet presAssocID="{AB548AD8-B865-4A28-88C6-D775E6B91294}" presName="sibTrans" presStyleCnt="0"/>
      <dgm:spPr/>
    </dgm:pt>
    <dgm:pt modelId="{35A68FBA-6F11-4A6F-84AF-1C1EFF57FAAE}" type="pres">
      <dgm:prSet presAssocID="{650ABFCE-C69B-4254-88B2-A47B50F568B6}" presName="compNode" presStyleCnt="0"/>
      <dgm:spPr/>
    </dgm:pt>
    <dgm:pt modelId="{98173F2C-B9D0-4E2E-BA20-1C8E30E1E64E}" type="pres">
      <dgm:prSet presAssocID="{650ABFCE-C69B-4254-88B2-A47B50F568B6}" presName="bgRect" presStyleLbl="bgShp" presStyleIdx="1" presStyleCnt="2"/>
      <dgm:spPr/>
    </dgm:pt>
    <dgm:pt modelId="{EFF35756-419C-45B4-B492-B0D90E00AB64}" type="pres">
      <dgm:prSet presAssocID="{650ABFCE-C69B-4254-88B2-A47B50F568B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a:ext>
      </dgm:extLst>
    </dgm:pt>
    <dgm:pt modelId="{313B23DF-66C9-494C-96ED-89BCB9015EC1}" type="pres">
      <dgm:prSet presAssocID="{650ABFCE-C69B-4254-88B2-A47B50F568B6}" presName="spaceRect" presStyleCnt="0"/>
      <dgm:spPr/>
    </dgm:pt>
    <dgm:pt modelId="{B3245619-7074-4BF9-9DD1-6F1EDD4BC3C4}" type="pres">
      <dgm:prSet presAssocID="{650ABFCE-C69B-4254-88B2-A47B50F568B6}" presName="parTx" presStyleLbl="revTx" presStyleIdx="1" presStyleCnt="3">
        <dgm:presLayoutVars>
          <dgm:chMax val="0"/>
          <dgm:chPref val="0"/>
        </dgm:presLayoutVars>
      </dgm:prSet>
      <dgm:spPr/>
    </dgm:pt>
    <dgm:pt modelId="{AFB08824-821F-4C94-AC93-E6D4E275689D}" type="pres">
      <dgm:prSet presAssocID="{650ABFCE-C69B-4254-88B2-A47B50F568B6}" presName="desTx" presStyleLbl="revTx" presStyleIdx="2" presStyleCnt="3">
        <dgm:presLayoutVars/>
      </dgm:prSet>
      <dgm:spPr/>
    </dgm:pt>
  </dgm:ptLst>
  <dgm:cxnLst>
    <dgm:cxn modelId="{18E5B50B-8E9E-401A-8625-23E06619EE9A}" type="presOf" srcId="{DFCD3CCF-1E0D-469A-83DD-F36600EFDA49}" destId="{AFB08824-821F-4C94-AC93-E6D4E275689D}" srcOrd="0" destOrd="0" presId="urn:microsoft.com/office/officeart/2018/2/layout/IconVerticalSolidList"/>
    <dgm:cxn modelId="{6DAABC1B-2699-4691-8713-A8544836C602}" srcId="{18E0D05F-23ED-4CF3-8CFD-3E90CE76BDF6}" destId="{650ABFCE-C69B-4254-88B2-A47B50F568B6}" srcOrd="1" destOrd="0" parTransId="{8CEE74D4-BE09-437E-8E86-73527D3C3832}" sibTransId="{70F55A93-A5A1-47A9-BA94-D17A1F824018}"/>
    <dgm:cxn modelId="{FBF1153C-9CD2-4DC0-ABCA-2BF09F22028C}" type="presOf" srcId="{650ABFCE-C69B-4254-88B2-A47B50F568B6}" destId="{B3245619-7074-4BF9-9DD1-6F1EDD4BC3C4}" srcOrd="0" destOrd="0" presId="urn:microsoft.com/office/officeart/2018/2/layout/IconVerticalSolidList"/>
    <dgm:cxn modelId="{4BACD040-D29E-4E50-BB0F-E71AF790BCB6}" srcId="{650ABFCE-C69B-4254-88B2-A47B50F568B6}" destId="{DFCD3CCF-1E0D-469A-83DD-F36600EFDA49}" srcOrd="0" destOrd="0" parTransId="{58A12BC5-618A-42EE-B61C-7DA44EF4CFA5}" sibTransId="{027123A2-DEDE-4978-982C-4BE734520069}"/>
    <dgm:cxn modelId="{067EB56F-5B1B-4305-B4FD-3F031993BF82}" type="presOf" srcId="{18E0D05F-23ED-4CF3-8CFD-3E90CE76BDF6}" destId="{559A9FB9-8C32-40B8-A712-64E21840114D}" srcOrd="0" destOrd="0" presId="urn:microsoft.com/office/officeart/2018/2/layout/IconVerticalSolidList"/>
    <dgm:cxn modelId="{9E4C6E59-350F-46B4-B3F5-C3A1E042E4ED}" srcId="{650ABFCE-C69B-4254-88B2-A47B50F568B6}" destId="{E79E8111-0C76-49ED-8C30-18F300480D7B}" srcOrd="1" destOrd="0" parTransId="{32BDF85E-C4AB-4940-8EBB-31C82B64F054}" sibTransId="{55073D2B-F5DE-4CB8-B909-29E7B52B4D6C}"/>
    <dgm:cxn modelId="{037F22AF-38E5-4D85-897B-FC1BE0AB2A98}" srcId="{18E0D05F-23ED-4CF3-8CFD-3E90CE76BDF6}" destId="{FF135315-4CBB-4712-AFCB-BEAA19F13FF6}" srcOrd="0" destOrd="0" parTransId="{582A9237-DAF2-419B-8DBD-574064DE8E8E}" sibTransId="{AB548AD8-B865-4A28-88C6-D775E6B91294}"/>
    <dgm:cxn modelId="{0BF788D7-3DB9-4277-B297-961C7E8E41B2}" type="presOf" srcId="{E79E8111-0C76-49ED-8C30-18F300480D7B}" destId="{AFB08824-821F-4C94-AC93-E6D4E275689D}" srcOrd="0" destOrd="1" presId="urn:microsoft.com/office/officeart/2018/2/layout/IconVerticalSolidList"/>
    <dgm:cxn modelId="{A41C08F8-1E5B-4A76-892C-ADC60CD7DA19}" type="presOf" srcId="{FF135315-4CBB-4712-AFCB-BEAA19F13FF6}" destId="{A9AD9F50-48C5-4DA5-8A23-332AEA292019}" srcOrd="0" destOrd="0" presId="urn:microsoft.com/office/officeart/2018/2/layout/IconVerticalSolidList"/>
    <dgm:cxn modelId="{C46EEB59-1813-489B-AF36-981A2F111BA5}" type="presParOf" srcId="{559A9FB9-8C32-40B8-A712-64E21840114D}" destId="{9154D52D-647C-44AB-AC81-F1D4508483F1}" srcOrd="0" destOrd="0" presId="urn:microsoft.com/office/officeart/2018/2/layout/IconVerticalSolidList"/>
    <dgm:cxn modelId="{07E96A0E-572F-405B-97AD-1B4F2C6B930D}" type="presParOf" srcId="{9154D52D-647C-44AB-AC81-F1D4508483F1}" destId="{BB42D3FA-2FA7-485E-9F3E-F21C06E98E07}" srcOrd="0" destOrd="0" presId="urn:microsoft.com/office/officeart/2018/2/layout/IconVerticalSolidList"/>
    <dgm:cxn modelId="{FA666EF9-972B-4E74-992E-158F93F6873D}" type="presParOf" srcId="{9154D52D-647C-44AB-AC81-F1D4508483F1}" destId="{9EF665A0-5ACB-432B-9CA3-EE0DB9132F58}" srcOrd="1" destOrd="0" presId="urn:microsoft.com/office/officeart/2018/2/layout/IconVerticalSolidList"/>
    <dgm:cxn modelId="{F5A883F0-A1FE-4BDB-BBB6-2F6BB44D2180}" type="presParOf" srcId="{9154D52D-647C-44AB-AC81-F1D4508483F1}" destId="{0BAADC1C-75EE-452F-8D86-B1333D5883E4}" srcOrd="2" destOrd="0" presId="urn:microsoft.com/office/officeart/2018/2/layout/IconVerticalSolidList"/>
    <dgm:cxn modelId="{CD3553C1-FD9B-418E-A15C-33C9368F593C}" type="presParOf" srcId="{9154D52D-647C-44AB-AC81-F1D4508483F1}" destId="{A9AD9F50-48C5-4DA5-8A23-332AEA292019}" srcOrd="3" destOrd="0" presId="urn:microsoft.com/office/officeart/2018/2/layout/IconVerticalSolidList"/>
    <dgm:cxn modelId="{B965CFAE-F283-4D10-B84A-DCB7AF9F93CF}" type="presParOf" srcId="{559A9FB9-8C32-40B8-A712-64E21840114D}" destId="{F9B8C9D9-A6EA-4A2C-8AA9-97D7BBA72D5B}" srcOrd="1" destOrd="0" presId="urn:microsoft.com/office/officeart/2018/2/layout/IconVerticalSolidList"/>
    <dgm:cxn modelId="{616A4B0D-EEF4-49D0-9864-02BF5CE25FF0}" type="presParOf" srcId="{559A9FB9-8C32-40B8-A712-64E21840114D}" destId="{35A68FBA-6F11-4A6F-84AF-1C1EFF57FAAE}" srcOrd="2" destOrd="0" presId="urn:microsoft.com/office/officeart/2018/2/layout/IconVerticalSolidList"/>
    <dgm:cxn modelId="{140E2D16-4E3B-4061-AE74-B1FD7180E4E2}" type="presParOf" srcId="{35A68FBA-6F11-4A6F-84AF-1C1EFF57FAAE}" destId="{98173F2C-B9D0-4E2E-BA20-1C8E30E1E64E}" srcOrd="0" destOrd="0" presId="urn:microsoft.com/office/officeart/2018/2/layout/IconVerticalSolidList"/>
    <dgm:cxn modelId="{2FC21925-EA26-4640-BC34-EC2821CE5D9D}" type="presParOf" srcId="{35A68FBA-6F11-4A6F-84AF-1C1EFF57FAAE}" destId="{EFF35756-419C-45B4-B492-B0D90E00AB64}" srcOrd="1" destOrd="0" presId="urn:microsoft.com/office/officeart/2018/2/layout/IconVerticalSolidList"/>
    <dgm:cxn modelId="{7D97FF1A-6949-426A-ACB1-BC24795D7519}" type="presParOf" srcId="{35A68FBA-6F11-4A6F-84AF-1C1EFF57FAAE}" destId="{313B23DF-66C9-494C-96ED-89BCB9015EC1}" srcOrd="2" destOrd="0" presId="urn:microsoft.com/office/officeart/2018/2/layout/IconVerticalSolidList"/>
    <dgm:cxn modelId="{A9F7F4FB-A375-4F6D-BFC3-158AA6ED3A0F}" type="presParOf" srcId="{35A68FBA-6F11-4A6F-84AF-1C1EFF57FAAE}" destId="{B3245619-7074-4BF9-9DD1-6F1EDD4BC3C4}" srcOrd="3" destOrd="0" presId="urn:microsoft.com/office/officeart/2018/2/layout/IconVerticalSolidList"/>
    <dgm:cxn modelId="{577DB717-A169-4C56-B077-B60838DF044D}" type="presParOf" srcId="{35A68FBA-6F11-4A6F-84AF-1C1EFF57FAAE}" destId="{AFB08824-821F-4C94-AC93-E6D4E275689D}"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C065F7-0462-4A42-91E2-8993A40154C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491D853-486F-4EC2-B73E-460495BA465E}">
      <dgm:prSet phldrT="[Text]" phldr="0"/>
      <dgm:spPr/>
      <dgm:t>
        <a:bodyPr/>
        <a:lstStyle/>
        <a:p>
          <a:pPr rtl="0"/>
          <a:r>
            <a:rPr lang="en-US" b="0">
              <a:latin typeface="Red Hat Text Medium"/>
            </a:rPr>
            <a:t>Draw Requests  </a:t>
          </a:r>
          <a:endParaRPr lang="en-US" b="0"/>
        </a:p>
      </dgm:t>
    </dgm:pt>
    <dgm:pt modelId="{BDFC789C-E1FC-42BF-B8F6-A27C7FC3859F}" type="parTrans" cxnId="{12DFB5DF-2EE3-4AF7-B3BC-9C27AFE32422}">
      <dgm:prSet/>
      <dgm:spPr/>
      <dgm:t>
        <a:bodyPr/>
        <a:lstStyle/>
        <a:p>
          <a:endParaRPr lang="en-US"/>
        </a:p>
      </dgm:t>
    </dgm:pt>
    <dgm:pt modelId="{7BA42F82-2A88-4F7E-B388-2791E1BD03C3}" type="sibTrans" cxnId="{12DFB5DF-2EE3-4AF7-B3BC-9C27AFE32422}">
      <dgm:prSet/>
      <dgm:spPr/>
      <dgm:t>
        <a:bodyPr/>
        <a:lstStyle/>
        <a:p>
          <a:endParaRPr lang="en-US"/>
        </a:p>
      </dgm:t>
    </dgm:pt>
    <dgm:pt modelId="{D33B3EDB-C85F-4186-B5EA-9639FFC1A7EE}">
      <dgm:prSet phldrT="[Text]"/>
      <dgm:spPr/>
      <dgm:t>
        <a:bodyPr/>
        <a:lstStyle/>
        <a:p>
          <a:pPr rtl="0"/>
          <a:r>
            <a:rPr lang="en-US">
              <a:latin typeface="Red Hat Text Medium"/>
            </a:rPr>
            <a:t>Work with your PM to request funds. All requests must include proof of work performed or costs incurred (payment, invoices, etc.)</a:t>
          </a:r>
          <a:endParaRPr lang="en-US"/>
        </a:p>
      </dgm:t>
    </dgm:pt>
    <dgm:pt modelId="{E2AF6C09-46F2-4707-ABE1-92C46E87818C}" type="parTrans" cxnId="{192B2887-4E46-4B2A-8B4D-9E329E94F11F}">
      <dgm:prSet/>
      <dgm:spPr/>
      <dgm:t>
        <a:bodyPr/>
        <a:lstStyle/>
        <a:p>
          <a:endParaRPr lang="en-US"/>
        </a:p>
      </dgm:t>
    </dgm:pt>
    <dgm:pt modelId="{1B389A58-582D-4521-9B39-9198E89FB77E}" type="sibTrans" cxnId="{192B2887-4E46-4B2A-8B4D-9E329E94F11F}">
      <dgm:prSet/>
      <dgm:spPr/>
      <dgm:t>
        <a:bodyPr/>
        <a:lstStyle/>
        <a:p>
          <a:endParaRPr lang="en-US"/>
        </a:p>
      </dgm:t>
    </dgm:pt>
    <dgm:pt modelId="{4053169E-6BBC-4A46-8A85-6B128C68CEE5}">
      <dgm:prSet phldrT="[Text]" phldr="0"/>
      <dgm:spPr/>
      <dgm:t>
        <a:bodyPr/>
        <a:lstStyle/>
        <a:p>
          <a:pPr rtl="0"/>
          <a:r>
            <a:rPr lang="en-US">
              <a:latin typeface="Red Hat Text Medium"/>
            </a:rPr>
            <a:t>Reporting </a:t>
          </a:r>
          <a:endParaRPr lang="en-US"/>
        </a:p>
      </dgm:t>
    </dgm:pt>
    <dgm:pt modelId="{94C31239-4763-4A2F-8269-4BF2BAC7DE3B}" type="parTrans" cxnId="{CAE7A942-6DC0-42A8-A2AE-32DF5366F1BC}">
      <dgm:prSet/>
      <dgm:spPr/>
      <dgm:t>
        <a:bodyPr/>
        <a:lstStyle/>
        <a:p>
          <a:endParaRPr lang="en-US"/>
        </a:p>
      </dgm:t>
    </dgm:pt>
    <dgm:pt modelId="{87881F66-FFD1-41C7-BF39-A0F60D776D89}" type="sibTrans" cxnId="{CAE7A942-6DC0-42A8-A2AE-32DF5366F1BC}">
      <dgm:prSet/>
      <dgm:spPr/>
      <dgm:t>
        <a:bodyPr/>
        <a:lstStyle/>
        <a:p>
          <a:endParaRPr lang="en-US"/>
        </a:p>
      </dgm:t>
    </dgm:pt>
    <dgm:pt modelId="{8C4E55EE-8861-4EB4-A900-ABCD2B938821}">
      <dgm:prSet phldrT="[Text]" phldr="0"/>
      <dgm:spPr/>
      <dgm:t>
        <a:bodyPr/>
        <a:lstStyle/>
        <a:p>
          <a:pPr rtl="0"/>
          <a:r>
            <a:rPr lang="en-US">
              <a:latin typeface="Red Hat Text Medium"/>
            </a:rPr>
            <a:t>A final report will be required of all grantees</a:t>
          </a:r>
          <a:endParaRPr lang="en-US"/>
        </a:p>
      </dgm:t>
    </dgm:pt>
    <dgm:pt modelId="{A50D0555-82E7-478E-AC90-EB8CA1154DD7}" type="parTrans" cxnId="{57532DA6-CF50-401D-B604-B08C9EC2C349}">
      <dgm:prSet/>
      <dgm:spPr/>
      <dgm:t>
        <a:bodyPr/>
        <a:lstStyle/>
        <a:p>
          <a:endParaRPr lang="en-US"/>
        </a:p>
      </dgm:t>
    </dgm:pt>
    <dgm:pt modelId="{72BA1135-EC49-484C-A10E-5BCDF095EA4C}" type="sibTrans" cxnId="{57532DA6-CF50-401D-B604-B08C9EC2C349}">
      <dgm:prSet/>
      <dgm:spPr/>
      <dgm:t>
        <a:bodyPr/>
        <a:lstStyle/>
        <a:p>
          <a:endParaRPr lang="en-US"/>
        </a:p>
      </dgm:t>
    </dgm:pt>
    <dgm:pt modelId="{4CE779FD-0898-4441-A54B-5ACF67649BC1}">
      <dgm:prSet phldrT="[Text]" phldr="0"/>
      <dgm:spPr/>
      <dgm:t>
        <a:bodyPr/>
        <a:lstStyle/>
        <a:p>
          <a:pPr rtl="0"/>
          <a:r>
            <a:rPr lang="en-US">
              <a:latin typeface="Red Hat Text Medium"/>
            </a:rPr>
            <a:t>Payments must be approved by  Compliance and PED Leadership – please allow 2-4 weeks</a:t>
          </a:r>
          <a:endParaRPr lang="en-US"/>
        </a:p>
      </dgm:t>
    </dgm:pt>
    <dgm:pt modelId="{62C00066-1E49-4DE7-B180-389B510AA223}" type="parTrans" cxnId="{0E756C0D-60AF-41BF-AEED-B5E31C9FD9DC}">
      <dgm:prSet/>
      <dgm:spPr/>
      <dgm:t>
        <a:bodyPr/>
        <a:lstStyle/>
        <a:p>
          <a:endParaRPr lang="en-US"/>
        </a:p>
      </dgm:t>
    </dgm:pt>
    <dgm:pt modelId="{F260C951-7FAF-40A9-B5CB-005EF3B2EFA5}" type="sibTrans" cxnId="{0E756C0D-60AF-41BF-AEED-B5E31C9FD9DC}">
      <dgm:prSet/>
      <dgm:spPr/>
      <dgm:t>
        <a:bodyPr/>
        <a:lstStyle/>
        <a:p>
          <a:endParaRPr lang="en-US"/>
        </a:p>
      </dgm:t>
    </dgm:pt>
    <dgm:pt modelId="{9C3479C2-820D-476B-87EC-5E3E805FC86B}">
      <dgm:prSet phldrT="[Text]" phldr="0"/>
      <dgm:spPr/>
      <dgm:t>
        <a:bodyPr/>
        <a:lstStyle/>
        <a:p>
          <a:pPr rtl="0"/>
          <a:r>
            <a:rPr lang="en-US">
              <a:latin typeface="Red Hat Text Medium"/>
            </a:rPr>
            <a:t>Proof of payment of all STAR funds must be submitted within 15 days of fund disbursement.</a:t>
          </a:r>
          <a:endParaRPr lang="en-US"/>
        </a:p>
      </dgm:t>
    </dgm:pt>
    <dgm:pt modelId="{26F4915C-943C-48B9-BCA4-1B902261CCF4}" type="parTrans" cxnId="{E3D2AF32-363A-4D7F-905A-C1C1B6E036EC}">
      <dgm:prSet/>
      <dgm:spPr/>
      <dgm:t>
        <a:bodyPr/>
        <a:lstStyle/>
        <a:p>
          <a:endParaRPr lang="en-US"/>
        </a:p>
      </dgm:t>
    </dgm:pt>
    <dgm:pt modelId="{B025A17F-7518-477C-9E78-BF4F792DB8AA}" type="sibTrans" cxnId="{E3D2AF32-363A-4D7F-905A-C1C1B6E036EC}">
      <dgm:prSet/>
      <dgm:spPr/>
      <dgm:t>
        <a:bodyPr/>
        <a:lstStyle/>
        <a:p>
          <a:endParaRPr lang="en-US"/>
        </a:p>
      </dgm:t>
    </dgm:pt>
    <dgm:pt modelId="{374F4EE7-2478-452B-BA50-B6E771971140}">
      <dgm:prSet phldrT="[Text]" phldr="0"/>
      <dgm:spPr/>
      <dgm:t>
        <a:bodyPr/>
        <a:lstStyle/>
        <a:p>
          <a:pPr rtl="0"/>
          <a:r>
            <a:rPr lang="en-US">
              <a:latin typeface="Red Hat Text Medium"/>
            </a:rPr>
            <a:t>5% of constructions costs retained until proof of project completion (lien waiver, inspection report, etc.)</a:t>
          </a:r>
          <a:endParaRPr lang="en-US"/>
        </a:p>
      </dgm:t>
    </dgm:pt>
    <dgm:pt modelId="{44FD3BB9-FF67-488F-B49B-3F400124A664}" type="parTrans" cxnId="{BBF47A9E-AA13-4321-98EC-FAA995A2A469}">
      <dgm:prSet/>
      <dgm:spPr/>
      <dgm:t>
        <a:bodyPr/>
        <a:lstStyle/>
        <a:p>
          <a:endParaRPr lang="en-US"/>
        </a:p>
      </dgm:t>
    </dgm:pt>
    <dgm:pt modelId="{C93EF2A5-DE37-4DC3-9AEA-594BF9C678DF}" type="sibTrans" cxnId="{BBF47A9E-AA13-4321-98EC-FAA995A2A469}">
      <dgm:prSet/>
      <dgm:spPr/>
      <dgm:t>
        <a:bodyPr/>
        <a:lstStyle/>
        <a:p>
          <a:endParaRPr lang="en-US"/>
        </a:p>
      </dgm:t>
    </dgm:pt>
    <dgm:pt modelId="{66B54666-EDFF-4079-B489-FB7DC085374F}">
      <dgm:prSet phldrT="[Text]" phldr="0"/>
      <dgm:spPr/>
      <dgm:t>
        <a:bodyPr/>
        <a:lstStyle/>
        <a:p>
          <a:pPr rtl="0"/>
          <a:r>
            <a:rPr lang="en-US">
              <a:latin typeface="Red Hat Text Medium"/>
              <a:ea typeface="Calibri Light"/>
              <a:cs typeface="Calibri Light"/>
            </a:rPr>
            <a:t>A link to an online reporting form will be emailed to you at the close of your project, prior to disbursing all funds</a:t>
          </a:r>
        </a:p>
      </dgm:t>
    </dgm:pt>
    <dgm:pt modelId="{877B1B10-3087-4336-AA59-F3970B9585C3}" type="parTrans" cxnId="{03F95CED-B7A2-4233-8F0C-DC87FEA50188}">
      <dgm:prSet/>
      <dgm:spPr/>
      <dgm:t>
        <a:bodyPr/>
        <a:lstStyle/>
        <a:p>
          <a:endParaRPr lang="en-US"/>
        </a:p>
      </dgm:t>
    </dgm:pt>
    <dgm:pt modelId="{AEC2685B-A892-4325-BB68-E76022067C32}" type="sibTrans" cxnId="{03F95CED-B7A2-4233-8F0C-DC87FEA50188}">
      <dgm:prSet/>
      <dgm:spPr/>
      <dgm:t>
        <a:bodyPr/>
        <a:lstStyle/>
        <a:p>
          <a:endParaRPr lang="en-US"/>
        </a:p>
      </dgm:t>
    </dgm:pt>
    <dgm:pt modelId="{4B651D4A-7F5A-4A85-9BB7-776D48FFB4BA}">
      <dgm:prSet phldr="0"/>
      <dgm:spPr/>
      <dgm:t>
        <a:bodyPr/>
        <a:lstStyle/>
        <a:p>
          <a:pPr rtl="0"/>
          <a:r>
            <a:rPr lang="en-US">
              <a:latin typeface="Red Hat Text Medium"/>
              <a:ea typeface="Calibri Light"/>
              <a:cs typeface="Calibri Light"/>
            </a:rPr>
            <a:t>Reporting questions are about length of project, goals, before and after pics, and other comments about your experience.</a:t>
          </a:r>
        </a:p>
      </dgm:t>
    </dgm:pt>
    <dgm:pt modelId="{D1434A07-A04D-428F-B1F2-14EFB56BCD69}" type="parTrans" cxnId="{D713A609-D149-456C-9907-D8A6674DD11A}">
      <dgm:prSet/>
      <dgm:spPr/>
    </dgm:pt>
    <dgm:pt modelId="{0FDDD816-2A79-41B2-94F9-5B391F887544}" type="sibTrans" cxnId="{D713A609-D149-456C-9907-D8A6674DD11A}">
      <dgm:prSet/>
      <dgm:spPr/>
    </dgm:pt>
    <dgm:pt modelId="{8068DB91-C81E-40FB-AD7A-002CE268B9B3}">
      <dgm:prSet phldr="0"/>
      <dgm:spPr/>
      <dgm:t>
        <a:bodyPr/>
        <a:lstStyle/>
        <a:p>
          <a:pPr rtl="0"/>
          <a:endParaRPr lang="en-US">
            <a:latin typeface="Red Hat Text Medium"/>
          </a:endParaRPr>
        </a:p>
      </dgm:t>
    </dgm:pt>
    <dgm:pt modelId="{DE15A407-70D3-45EE-B176-4B5C6E379F12}" type="parTrans" cxnId="{73EF844E-A269-4048-A9EA-A24B4B57AF14}">
      <dgm:prSet/>
      <dgm:spPr/>
    </dgm:pt>
    <dgm:pt modelId="{AF98F7B5-1344-49F6-A426-A85FCF82FD8A}" type="sibTrans" cxnId="{73EF844E-A269-4048-A9EA-A24B4B57AF14}">
      <dgm:prSet/>
      <dgm:spPr/>
    </dgm:pt>
    <dgm:pt modelId="{C78DC6DA-B0E6-4EDA-9147-2170BDC810AB}" type="pres">
      <dgm:prSet presAssocID="{75C065F7-0462-4A42-91E2-8993A40154CF}" presName="Name0" presStyleCnt="0">
        <dgm:presLayoutVars>
          <dgm:dir/>
          <dgm:animLvl val="lvl"/>
          <dgm:resizeHandles val="exact"/>
        </dgm:presLayoutVars>
      </dgm:prSet>
      <dgm:spPr/>
    </dgm:pt>
    <dgm:pt modelId="{E329EEFF-837B-4B9C-B211-A38CB9836497}" type="pres">
      <dgm:prSet presAssocID="{3491D853-486F-4EC2-B73E-460495BA465E}" presName="composite" presStyleCnt="0"/>
      <dgm:spPr/>
    </dgm:pt>
    <dgm:pt modelId="{349F787E-1CFC-49C0-94F3-2F918355F009}" type="pres">
      <dgm:prSet presAssocID="{3491D853-486F-4EC2-B73E-460495BA465E}" presName="parTx" presStyleLbl="alignNode1" presStyleIdx="0" presStyleCnt="2">
        <dgm:presLayoutVars>
          <dgm:chMax val="0"/>
          <dgm:chPref val="0"/>
          <dgm:bulletEnabled val="1"/>
        </dgm:presLayoutVars>
      </dgm:prSet>
      <dgm:spPr/>
    </dgm:pt>
    <dgm:pt modelId="{C86E9D1B-D195-41B0-8864-B5EF17677A28}" type="pres">
      <dgm:prSet presAssocID="{3491D853-486F-4EC2-B73E-460495BA465E}" presName="desTx" presStyleLbl="alignAccFollowNode1" presStyleIdx="0" presStyleCnt="2">
        <dgm:presLayoutVars>
          <dgm:bulletEnabled val="1"/>
        </dgm:presLayoutVars>
      </dgm:prSet>
      <dgm:spPr/>
    </dgm:pt>
    <dgm:pt modelId="{1557CA99-65E1-4305-9E36-1EFC34ACB6FF}" type="pres">
      <dgm:prSet presAssocID="{7BA42F82-2A88-4F7E-B388-2791E1BD03C3}" presName="space" presStyleCnt="0"/>
      <dgm:spPr/>
    </dgm:pt>
    <dgm:pt modelId="{9B8675E8-B985-4370-BD6C-0C4F1C86F53A}" type="pres">
      <dgm:prSet presAssocID="{4053169E-6BBC-4A46-8A85-6B128C68CEE5}" presName="composite" presStyleCnt="0"/>
      <dgm:spPr/>
    </dgm:pt>
    <dgm:pt modelId="{F51E9CFA-3EEB-4BCA-88F1-E0E5EC260173}" type="pres">
      <dgm:prSet presAssocID="{4053169E-6BBC-4A46-8A85-6B128C68CEE5}" presName="parTx" presStyleLbl="alignNode1" presStyleIdx="1" presStyleCnt="2">
        <dgm:presLayoutVars>
          <dgm:chMax val="0"/>
          <dgm:chPref val="0"/>
          <dgm:bulletEnabled val="1"/>
        </dgm:presLayoutVars>
      </dgm:prSet>
      <dgm:spPr/>
    </dgm:pt>
    <dgm:pt modelId="{4059D587-E27C-42B2-BD12-89711A6B7453}" type="pres">
      <dgm:prSet presAssocID="{4053169E-6BBC-4A46-8A85-6B128C68CEE5}" presName="desTx" presStyleLbl="alignAccFollowNode1" presStyleIdx="1" presStyleCnt="2">
        <dgm:presLayoutVars>
          <dgm:bulletEnabled val="1"/>
        </dgm:presLayoutVars>
      </dgm:prSet>
      <dgm:spPr/>
    </dgm:pt>
  </dgm:ptLst>
  <dgm:cxnLst>
    <dgm:cxn modelId="{B5879607-96B4-44C6-A0BE-6C2B224CE115}" type="presOf" srcId="{4053169E-6BBC-4A46-8A85-6B128C68CEE5}" destId="{F51E9CFA-3EEB-4BCA-88F1-E0E5EC260173}" srcOrd="0" destOrd="0" presId="urn:microsoft.com/office/officeart/2005/8/layout/hList1"/>
    <dgm:cxn modelId="{D713A609-D149-456C-9907-D8A6674DD11A}" srcId="{4053169E-6BBC-4A46-8A85-6B128C68CEE5}" destId="{4B651D4A-7F5A-4A85-9BB7-776D48FFB4BA}" srcOrd="2" destOrd="0" parTransId="{D1434A07-A04D-428F-B1F2-14EFB56BCD69}" sibTransId="{0FDDD816-2A79-41B2-94F9-5B391F887544}"/>
    <dgm:cxn modelId="{0E756C0D-60AF-41BF-AEED-B5E31C9FD9DC}" srcId="{3491D853-486F-4EC2-B73E-460495BA465E}" destId="{4CE779FD-0898-4441-A54B-5ACF67649BC1}" srcOrd="3" destOrd="0" parTransId="{62C00066-1E49-4DE7-B180-389B510AA223}" sibTransId="{F260C951-7FAF-40A9-B5CB-005EF3B2EFA5}"/>
    <dgm:cxn modelId="{47CD880F-5923-4E98-873F-8EB1D49536EC}" type="presOf" srcId="{8C4E55EE-8861-4EB4-A900-ABCD2B938821}" destId="{4059D587-E27C-42B2-BD12-89711A6B7453}" srcOrd="0" destOrd="0" presId="urn:microsoft.com/office/officeart/2005/8/layout/hList1"/>
    <dgm:cxn modelId="{71D37A13-C771-44DA-A6DA-48641AF572A7}" type="presOf" srcId="{4CE779FD-0898-4441-A54B-5ACF67649BC1}" destId="{C86E9D1B-D195-41B0-8864-B5EF17677A28}" srcOrd="0" destOrd="3" presId="urn:microsoft.com/office/officeart/2005/8/layout/hList1"/>
    <dgm:cxn modelId="{0C498A15-BABA-4083-A530-7F55D24FA325}" type="presOf" srcId="{4B651D4A-7F5A-4A85-9BB7-776D48FFB4BA}" destId="{4059D587-E27C-42B2-BD12-89711A6B7453}" srcOrd="0" destOrd="2" presId="urn:microsoft.com/office/officeart/2005/8/layout/hList1"/>
    <dgm:cxn modelId="{6E5F8727-D7A8-422E-B901-9575903505B8}" type="presOf" srcId="{75C065F7-0462-4A42-91E2-8993A40154CF}" destId="{C78DC6DA-B0E6-4EDA-9147-2170BDC810AB}" srcOrd="0" destOrd="0" presId="urn:microsoft.com/office/officeart/2005/8/layout/hList1"/>
    <dgm:cxn modelId="{E3D2AF32-363A-4D7F-905A-C1C1B6E036EC}" srcId="{3491D853-486F-4EC2-B73E-460495BA465E}" destId="{9C3479C2-820D-476B-87EC-5E3E805FC86B}" srcOrd="1" destOrd="0" parTransId="{26F4915C-943C-48B9-BCA4-1B902261CCF4}" sibTransId="{B025A17F-7518-477C-9E78-BF4F792DB8AA}"/>
    <dgm:cxn modelId="{52931036-9E3A-4B03-AA4B-EB605D0C71F4}" type="presOf" srcId="{8068DB91-C81E-40FB-AD7A-002CE268B9B3}" destId="{C86E9D1B-D195-41B0-8864-B5EF17677A28}" srcOrd="0" destOrd="4" presId="urn:microsoft.com/office/officeart/2005/8/layout/hList1"/>
    <dgm:cxn modelId="{B2814F40-EE8E-4F98-828B-A6AABF502B8A}" type="presOf" srcId="{D33B3EDB-C85F-4186-B5EA-9639FFC1A7EE}" destId="{C86E9D1B-D195-41B0-8864-B5EF17677A28}" srcOrd="0" destOrd="0" presId="urn:microsoft.com/office/officeart/2005/8/layout/hList1"/>
    <dgm:cxn modelId="{CAE7A942-6DC0-42A8-A2AE-32DF5366F1BC}" srcId="{75C065F7-0462-4A42-91E2-8993A40154CF}" destId="{4053169E-6BBC-4A46-8A85-6B128C68CEE5}" srcOrd="1" destOrd="0" parTransId="{94C31239-4763-4A2F-8269-4BF2BAC7DE3B}" sibTransId="{87881F66-FFD1-41C7-BF39-A0F60D776D89}"/>
    <dgm:cxn modelId="{73EF844E-A269-4048-A9EA-A24B4B57AF14}" srcId="{3491D853-486F-4EC2-B73E-460495BA465E}" destId="{8068DB91-C81E-40FB-AD7A-002CE268B9B3}" srcOrd="4" destOrd="0" parTransId="{DE15A407-70D3-45EE-B176-4B5C6E379F12}" sibTransId="{AF98F7B5-1344-49F6-A426-A85FCF82FD8A}"/>
    <dgm:cxn modelId="{192B2887-4E46-4B2A-8B4D-9E329E94F11F}" srcId="{3491D853-486F-4EC2-B73E-460495BA465E}" destId="{D33B3EDB-C85F-4186-B5EA-9639FFC1A7EE}" srcOrd="0" destOrd="0" parTransId="{E2AF6C09-46F2-4707-ABE1-92C46E87818C}" sibTransId="{1B389A58-582D-4521-9B39-9198E89FB77E}"/>
    <dgm:cxn modelId="{BBF47A9E-AA13-4321-98EC-FAA995A2A469}" srcId="{3491D853-486F-4EC2-B73E-460495BA465E}" destId="{374F4EE7-2478-452B-BA50-B6E771971140}" srcOrd="2" destOrd="0" parTransId="{44FD3BB9-FF67-488F-B49B-3F400124A664}" sibTransId="{C93EF2A5-DE37-4DC3-9AEA-594BF9C678DF}"/>
    <dgm:cxn modelId="{57532DA6-CF50-401D-B604-B08C9EC2C349}" srcId="{4053169E-6BBC-4A46-8A85-6B128C68CEE5}" destId="{8C4E55EE-8861-4EB4-A900-ABCD2B938821}" srcOrd="0" destOrd="0" parTransId="{A50D0555-82E7-478E-AC90-EB8CA1154DD7}" sibTransId="{72BA1135-EC49-484C-A10E-5BCDF095EA4C}"/>
    <dgm:cxn modelId="{94227EA9-DFC8-46C5-8C4B-A0A97DE39E6F}" type="presOf" srcId="{9C3479C2-820D-476B-87EC-5E3E805FC86B}" destId="{C86E9D1B-D195-41B0-8864-B5EF17677A28}" srcOrd="0" destOrd="1" presId="urn:microsoft.com/office/officeart/2005/8/layout/hList1"/>
    <dgm:cxn modelId="{369DD4BC-32B5-4DFF-8A1D-22997DCAD939}" type="presOf" srcId="{374F4EE7-2478-452B-BA50-B6E771971140}" destId="{C86E9D1B-D195-41B0-8864-B5EF17677A28}" srcOrd="0" destOrd="2" presId="urn:microsoft.com/office/officeart/2005/8/layout/hList1"/>
    <dgm:cxn modelId="{952684C6-2A07-4872-A7FB-EC29632E3D1C}" type="presOf" srcId="{66B54666-EDFF-4079-B489-FB7DC085374F}" destId="{4059D587-E27C-42B2-BD12-89711A6B7453}" srcOrd="0" destOrd="1" presId="urn:microsoft.com/office/officeart/2005/8/layout/hList1"/>
    <dgm:cxn modelId="{12DFB5DF-2EE3-4AF7-B3BC-9C27AFE32422}" srcId="{75C065F7-0462-4A42-91E2-8993A40154CF}" destId="{3491D853-486F-4EC2-B73E-460495BA465E}" srcOrd="0" destOrd="0" parTransId="{BDFC789C-E1FC-42BF-B8F6-A27C7FC3859F}" sibTransId="{7BA42F82-2A88-4F7E-B388-2791E1BD03C3}"/>
    <dgm:cxn modelId="{6DCE13EA-1F2D-41C9-AFC9-14543E1A3D3D}" type="presOf" srcId="{3491D853-486F-4EC2-B73E-460495BA465E}" destId="{349F787E-1CFC-49C0-94F3-2F918355F009}" srcOrd="0" destOrd="0" presId="urn:microsoft.com/office/officeart/2005/8/layout/hList1"/>
    <dgm:cxn modelId="{03F95CED-B7A2-4233-8F0C-DC87FEA50188}" srcId="{4053169E-6BBC-4A46-8A85-6B128C68CEE5}" destId="{66B54666-EDFF-4079-B489-FB7DC085374F}" srcOrd="1" destOrd="0" parTransId="{877B1B10-3087-4336-AA59-F3970B9585C3}" sibTransId="{AEC2685B-A892-4325-BB68-E76022067C32}"/>
    <dgm:cxn modelId="{EC228EC8-750D-40BB-A1A3-AB3AC1025D17}" type="presParOf" srcId="{C78DC6DA-B0E6-4EDA-9147-2170BDC810AB}" destId="{E329EEFF-837B-4B9C-B211-A38CB9836497}" srcOrd="0" destOrd="0" presId="urn:microsoft.com/office/officeart/2005/8/layout/hList1"/>
    <dgm:cxn modelId="{74354C3A-16F6-4989-B2D4-999FB5690297}" type="presParOf" srcId="{E329EEFF-837B-4B9C-B211-A38CB9836497}" destId="{349F787E-1CFC-49C0-94F3-2F918355F009}" srcOrd="0" destOrd="0" presId="urn:microsoft.com/office/officeart/2005/8/layout/hList1"/>
    <dgm:cxn modelId="{FEBF6014-C916-41E5-B056-907E32D523A3}" type="presParOf" srcId="{E329EEFF-837B-4B9C-B211-A38CB9836497}" destId="{C86E9D1B-D195-41B0-8864-B5EF17677A28}" srcOrd="1" destOrd="0" presId="urn:microsoft.com/office/officeart/2005/8/layout/hList1"/>
    <dgm:cxn modelId="{F8CF9B4B-F13E-4A73-8D8D-E47CF8B7FBD8}" type="presParOf" srcId="{C78DC6DA-B0E6-4EDA-9147-2170BDC810AB}" destId="{1557CA99-65E1-4305-9E36-1EFC34ACB6FF}" srcOrd="1" destOrd="0" presId="urn:microsoft.com/office/officeart/2005/8/layout/hList1"/>
    <dgm:cxn modelId="{0D343C44-4E2F-483F-864D-B521F3015103}" type="presParOf" srcId="{C78DC6DA-B0E6-4EDA-9147-2170BDC810AB}" destId="{9B8675E8-B985-4370-BD6C-0C4F1C86F53A}" srcOrd="2" destOrd="0" presId="urn:microsoft.com/office/officeart/2005/8/layout/hList1"/>
    <dgm:cxn modelId="{C417E6C5-6F06-46F5-BF38-261536F7CCD2}" type="presParOf" srcId="{9B8675E8-B985-4370-BD6C-0C4F1C86F53A}" destId="{F51E9CFA-3EEB-4BCA-88F1-E0E5EC260173}" srcOrd="0" destOrd="0" presId="urn:microsoft.com/office/officeart/2005/8/layout/hList1"/>
    <dgm:cxn modelId="{43D30B16-256D-40F2-8F04-2296AAAE54BA}" type="presParOf" srcId="{9B8675E8-B985-4370-BD6C-0C4F1C86F53A}" destId="{4059D587-E27C-42B2-BD12-89711A6B745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03C7E-5A95-4527-B45E-B8C8B814D4B7}">
      <dsp:nvSpPr>
        <dsp:cNvPr id="0" name=""/>
        <dsp:cNvSpPr/>
      </dsp:nvSpPr>
      <dsp:spPr>
        <a:xfrm>
          <a:off x="0" y="3225"/>
          <a:ext cx="4697730" cy="6870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A9F30E-EB31-4936-B40D-43C87CE2368D}">
      <dsp:nvSpPr>
        <dsp:cNvPr id="0" name=""/>
        <dsp:cNvSpPr/>
      </dsp:nvSpPr>
      <dsp:spPr>
        <a:xfrm>
          <a:off x="207820" y="157802"/>
          <a:ext cx="377855" cy="3778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8B44C9-C639-4879-B9AD-D2FAF0A79F77}">
      <dsp:nvSpPr>
        <dsp:cNvPr id="0" name=""/>
        <dsp:cNvSpPr/>
      </dsp:nvSpPr>
      <dsp:spPr>
        <a:xfrm>
          <a:off x="793497" y="3225"/>
          <a:ext cx="3904232" cy="68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09" tIns="72709" rIns="72709" bIns="72709" numCol="1" spcCol="1270" anchor="ctr" anchorCtr="0">
          <a:noAutofit/>
        </a:bodyPr>
        <a:lstStyle/>
        <a:p>
          <a:pPr marL="0" lvl="0" indent="0" algn="l" defTabSz="666750">
            <a:lnSpc>
              <a:spcPct val="100000"/>
            </a:lnSpc>
            <a:spcBef>
              <a:spcPct val="0"/>
            </a:spcBef>
            <a:spcAft>
              <a:spcPct val="35000"/>
            </a:spcAft>
            <a:buNone/>
          </a:pPr>
          <a:r>
            <a:rPr lang="en-US" sz="1500" kern="1200">
              <a:latin typeface="Open Sans" panose="020B0606030504020204" pitchFamily="34" charset="0"/>
              <a:ea typeface="Open Sans" panose="020B0606030504020204" pitchFamily="34" charset="0"/>
              <a:cs typeface="Open Sans" panose="020B0606030504020204" pitchFamily="34" charset="0"/>
            </a:rPr>
            <a:t>Access the CERT directory </a:t>
          </a:r>
          <a:r>
            <a:rPr lang="en-US" sz="1500" kern="1200">
              <a:latin typeface="Open Sans" panose="020B0606030504020204" pitchFamily="34" charset="0"/>
              <a:ea typeface="Open Sans" panose="020B0606030504020204" pitchFamily="34" charset="0"/>
              <a:cs typeface="Open Sans" panose="020B0606030504020204" pitchFamily="34" charset="0"/>
              <a:hlinkClick xmlns:r="http://schemas.openxmlformats.org/officeDocument/2006/relationships" r:id="rId3"/>
            </a:rPr>
            <a:t>https://cert.smwbe.com/</a:t>
          </a:r>
          <a:endParaRPr lang="en-US" sz="1500" kern="1200">
            <a:latin typeface="Open Sans" panose="020B0606030504020204" pitchFamily="34" charset="0"/>
            <a:ea typeface="Open Sans" panose="020B0606030504020204" pitchFamily="34" charset="0"/>
            <a:cs typeface="Open Sans" panose="020B0606030504020204" pitchFamily="34" charset="0"/>
          </a:endParaRPr>
        </a:p>
      </dsp:txBody>
      <dsp:txXfrm>
        <a:off x="793497" y="3225"/>
        <a:ext cx="3904232" cy="687010"/>
      </dsp:txXfrm>
    </dsp:sp>
    <dsp:sp modelId="{3B8699D2-8DDD-4AF6-8D28-8B3728CD1594}">
      <dsp:nvSpPr>
        <dsp:cNvPr id="0" name=""/>
        <dsp:cNvSpPr/>
      </dsp:nvSpPr>
      <dsp:spPr>
        <a:xfrm>
          <a:off x="0" y="861988"/>
          <a:ext cx="4697730" cy="6870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8EB59F-34F8-4230-A8F7-43B7E8140023}">
      <dsp:nvSpPr>
        <dsp:cNvPr id="0" name=""/>
        <dsp:cNvSpPr/>
      </dsp:nvSpPr>
      <dsp:spPr>
        <a:xfrm>
          <a:off x="207820" y="1016566"/>
          <a:ext cx="377855" cy="377855"/>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2218937-98DD-4AB5-A5A5-7E09DB7D4177}">
      <dsp:nvSpPr>
        <dsp:cNvPr id="0" name=""/>
        <dsp:cNvSpPr/>
      </dsp:nvSpPr>
      <dsp:spPr>
        <a:xfrm>
          <a:off x="793497" y="861988"/>
          <a:ext cx="3904232" cy="68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09" tIns="72709" rIns="72709" bIns="72709" numCol="1" spcCol="1270" anchor="ctr" anchorCtr="0">
          <a:noAutofit/>
        </a:bodyPr>
        <a:lstStyle/>
        <a:p>
          <a:pPr marL="0" lvl="0" indent="0" algn="l" defTabSz="666750">
            <a:lnSpc>
              <a:spcPct val="100000"/>
            </a:lnSpc>
            <a:spcBef>
              <a:spcPct val="0"/>
            </a:spcBef>
            <a:spcAft>
              <a:spcPct val="35000"/>
            </a:spcAft>
            <a:buNone/>
          </a:pPr>
          <a:r>
            <a:rPr lang="en-US" sz="1500" kern="1200">
              <a:latin typeface="Open Sans" panose="020B0606030504020204" pitchFamily="34" charset="0"/>
              <a:ea typeface="Open Sans" panose="020B0606030504020204" pitchFamily="34" charset="0"/>
              <a:cs typeface="Open Sans" panose="020B0606030504020204" pitchFamily="34" charset="0"/>
            </a:rPr>
            <a:t>Reach out to CERT certified businesses for each scope of work, supply, service</a:t>
          </a:r>
        </a:p>
      </dsp:txBody>
      <dsp:txXfrm>
        <a:off x="793497" y="861988"/>
        <a:ext cx="3904232" cy="687010"/>
      </dsp:txXfrm>
    </dsp:sp>
    <dsp:sp modelId="{29DA838B-2036-47DF-8CC5-442540080F36}">
      <dsp:nvSpPr>
        <dsp:cNvPr id="0" name=""/>
        <dsp:cNvSpPr/>
      </dsp:nvSpPr>
      <dsp:spPr>
        <a:xfrm>
          <a:off x="0" y="1720752"/>
          <a:ext cx="4697730" cy="6870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BEA73F-F4A4-4C8A-A63D-99693E31B342}">
      <dsp:nvSpPr>
        <dsp:cNvPr id="0" name=""/>
        <dsp:cNvSpPr/>
      </dsp:nvSpPr>
      <dsp:spPr>
        <a:xfrm>
          <a:off x="207820" y="1875330"/>
          <a:ext cx="377855" cy="377855"/>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5F13BA-3B5D-4763-974F-CC82973E104B}">
      <dsp:nvSpPr>
        <dsp:cNvPr id="0" name=""/>
        <dsp:cNvSpPr/>
      </dsp:nvSpPr>
      <dsp:spPr>
        <a:xfrm>
          <a:off x="793497" y="1720752"/>
          <a:ext cx="3904232" cy="68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09" tIns="72709" rIns="72709" bIns="72709" numCol="1" spcCol="1270" anchor="ctr" anchorCtr="0">
          <a:noAutofit/>
        </a:bodyPr>
        <a:lstStyle/>
        <a:p>
          <a:pPr marL="0" lvl="0" indent="0" algn="l" defTabSz="666750">
            <a:lnSpc>
              <a:spcPct val="100000"/>
            </a:lnSpc>
            <a:spcBef>
              <a:spcPct val="0"/>
            </a:spcBef>
            <a:spcAft>
              <a:spcPct val="35000"/>
            </a:spcAft>
            <a:buNone/>
          </a:pPr>
          <a:r>
            <a:rPr lang="en-US" sz="1500" kern="1200">
              <a:latin typeface="Open Sans" panose="020B0606030504020204" pitchFamily="34" charset="0"/>
              <a:ea typeface="Open Sans" panose="020B0606030504020204" pitchFamily="34" charset="0"/>
              <a:cs typeface="Open Sans" panose="020B0606030504020204" pitchFamily="34" charset="0"/>
            </a:rPr>
            <a:t>Keep records of vendors solicited for bids and responses received  </a:t>
          </a:r>
        </a:p>
      </dsp:txBody>
      <dsp:txXfrm>
        <a:off x="793497" y="1720752"/>
        <a:ext cx="3904232" cy="687010"/>
      </dsp:txXfrm>
    </dsp:sp>
    <dsp:sp modelId="{28112E55-E136-40FA-8720-4796A0003A12}">
      <dsp:nvSpPr>
        <dsp:cNvPr id="0" name=""/>
        <dsp:cNvSpPr/>
      </dsp:nvSpPr>
      <dsp:spPr>
        <a:xfrm>
          <a:off x="0" y="2579516"/>
          <a:ext cx="4697730" cy="6870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3DF22A-9B9F-466B-81A1-53BFB7D48564}">
      <dsp:nvSpPr>
        <dsp:cNvPr id="0" name=""/>
        <dsp:cNvSpPr/>
      </dsp:nvSpPr>
      <dsp:spPr>
        <a:xfrm>
          <a:off x="207820" y="2734093"/>
          <a:ext cx="377855" cy="377855"/>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0312FB-0D53-46A1-A4DA-502AA18B547D}">
      <dsp:nvSpPr>
        <dsp:cNvPr id="0" name=""/>
        <dsp:cNvSpPr/>
      </dsp:nvSpPr>
      <dsp:spPr>
        <a:xfrm>
          <a:off x="793497" y="2579516"/>
          <a:ext cx="3904232" cy="68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09" tIns="72709" rIns="72709" bIns="72709" numCol="1" spcCol="1270" anchor="ctr" anchorCtr="0">
          <a:noAutofit/>
        </a:bodyPr>
        <a:lstStyle/>
        <a:p>
          <a:pPr marL="0" lvl="0" indent="0" algn="l" defTabSz="666750">
            <a:lnSpc>
              <a:spcPct val="100000"/>
            </a:lnSpc>
            <a:spcBef>
              <a:spcPct val="0"/>
            </a:spcBef>
            <a:spcAft>
              <a:spcPct val="35000"/>
            </a:spcAft>
            <a:buNone/>
          </a:pPr>
          <a:r>
            <a:rPr lang="en-US" sz="1500" kern="1200">
              <a:latin typeface="Open Sans" panose="020B0606030504020204" pitchFamily="34" charset="0"/>
              <a:ea typeface="Open Sans" panose="020B0606030504020204" pitchFamily="34" charset="0"/>
              <a:cs typeface="Open Sans" panose="020B0606030504020204" pitchFamily="34" charset="0"/>
            </a:rPr>
            <a:t>Include VOP specs with subcontracts</a:t>
          </a:r>
        </a:p>
      </dsp:txBody>
      <dsp:txXfrm>
        <a:off x="793497" y="2579516"/>
        <a:ext cx="3904232" cy="687010"/>
      </dsp:txXfrm>
    </dsp:sp>
    <dsp:sp modelId="{AF033C94-2949-46AA-9041-A2F1DB41AAC7}">
      <dsp:nvSpPr>
        <dsp:cNvPr id="0" name=""/>
        <dsp:cNvSpPr/>
      </dsp:nvSpPr>
      <dsp:spPr>
        <a:xfrm>
          <a:off x="0" y="3438279"/>
          <a:ext cx="4697730" cy="6870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EF4997-307F-428C-B77C-B3FFC9C1A4DF}">
      <dsp:nvSpPr>
        <dsp:cNvPr id="0" name=""/>
        <dsp:cNvSpPr/>
      </dsp:nvSpPr>
      <dsp:spPr>
        <a:xfrm>
          <a:off x="207820" y="3592857"/>
          <a:ext cx="377855" cy="377855"/>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2111E7-7847-433A-AA33-09AD7DE348BA}">
      <dsp:nvSpPr>
        <dsp:cNvPr id="0" name=""/>
        <dsp:cNvSpPr/>
      </dsp:nvSpPr>
      <dsp:spPr>
        <a:xfrm>
          <a:off x="793497" y="3438279"/>
          <a:ext cx="3904232" cy="68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709" tIns="72709" rIns="72709" bIns="72709" numCol="1" spcCol="1270" anchor="ctr" anchorCtr="0">
          <a:noAutofit/>
        </a:bodyPr>
        <a:lstStyle/>
        <a:p>
          <a:pPr marL="0" lvl="0" indent="0" algn="l" defTabSz="666750">
            <a:lnSpc>
              <a:spcPct val="100000"/>
            </a:lnSpc>
            <a:spcBef>
              <a:spcPct val="0"/>
            </a:spcBef>
            <a:spcAft>
              <a:spcPct val="35000"/>
            </a:spcAft>
            <a:buNone/>
          </a:pPr>
          <a:r>
            <a:rPr lang="en-US" sz="1500" kern="1200">
              <a:latin typeface="Open Sans" panose="020B0606030504020204" pitchFamily="34" charset="0"/>
              <a:ea typeface="Open Sans" panose="020B0606030504020204" pitchFamily="34" charset="0"/>
              <a:cs typeface="Open Sans" panose="020B0606030504020204" pitchFamily="34" charset="0"/>
            </a:rPr>
            <a:t>Payment reporting</a:t>
          </a:r>
          <a:br>
            <a:rPr lang="en-US" sz="1500" kern="1200">
              <a:latin typeface="Open Sans" panose="020B0606030504020204" pitchFamily="34" charset="0"/>
              <a:ea typeface="Open Sans" panose="020B0606030504020204" pitchFamily="34" charset="0"/>
              <a:cs typeface="Open Sans" panose="020B0606030504020204" pitchFamily="34" charset="0"/>
            </a:rPr>
          </a:br>
          <a:r>
            <a:rPr lang="en-US" sz="1200" kern="1200">
              <a:latin typeface="Open Sans" panose="020B0606030504020204" pitchFamily="34" charset="0"/>
              <a:ea typeface="Open Sans" panose="020B0606030504020204" pitchFamily="34" charset="0"/>
              <a:cs typeface="Open Sans" panose="020B0606030504020204" pitchFamily="34" charset="0"/>
            </a:rPr>
            <a:t>https://stpaul.diversitycompliance.com/</a:t>
          </a:r>
        </a:p>
      </dsp:txBody>
      <dsp:txXfrm>
        <a:off x="793497" y="3438279"/>
        <a:ext cx="3904232" cy="687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2D3FA-2FA7-485E-9F3E-F21C06E98E07}">
      <dsp:nvSpPr>
        <dsp:cNvPr id="0" name=""/>
        <dsp:cNvSpPr/>
      </dsp:nvSpPr>
      <dsp:spPr>
        <a:xfrm>
          <a:off x="0" y="700091"/>
          <a:ext cx="7168690" cy="129247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F665A0-5ACB-432B-9CA3-EE0DB9132F58}">
      <dsp:nvSpPr>
        <dsp:cNvPr id="0" name=""/>
        <dsp:cNvSpPr/>
      </dsp:nvSpPr>
      <dsp:spPr>
        <a:xfrm>
          <a:off x="390974" y="990899"/>
          <a:ext cx="710862" cy="7108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AD9F50-48C5-4DA5-8A23-332AEA292019}">
      <dsp:nvSpPr>
        <dsp:cNvPr id="0" name=""/>
        <dsp:cNvSpPr/>
      </dsp:nvSpPr>
      <dsp:spPr>
        <a:xfrm>
          <a:off x="1492811" y="700091"/>
          <a:ext cx="5675878" cy="129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787" tIns="136787" rIns="136787" bIns="136787" numCol="1" spcCol="1270" anchor="ctr" anchorCtr="0">
          <a:noAutofit/>
        </a:bodyPr>
        <a:lstStyle/>
        <a:p>
          <a:pPr marL="0" lvl="0" indent="0" algn="l" defTabSz="844550">
            <a:lnSpc>
              <a:spcPct val="100000"/>
            </a:lnSpc>
            <a:spcBef>
              <a:spcPct val="0"/>
            </a:spcBef>
            <a:spcAft>
              <a:spcPct val="35000"/>
            </a:spcAft>
            <a:buNone/>
          </a:pPr>
          <a:r>
            <a:rPr lang="en-US" sz="1900" kern="1200">
              <a:latin typeface="Open Sans" panose="020B0606030504020204" pitchFamily="34" charset="0"/>
              <a:ea typeface="Open Sans" panose="020B0606030504020204" pitchFamily="34" charset="0"/>
              <a:cs typeface="Open Sans" panose="020B0606030504020204" pitchFamily="34" charset="0"/>
            </a:rPr>
            <a:t>Can use the CERT list/directory to find small local vendors, even if VOP is not a requirement on your project</a:t>
          </a:r>
        </a:p>
      </dsp:txBody>
      <dsp:txXfrm>
        <a:off x="1492811" y="700091"/>
        <a:ext cx="5675878" cy="1292477"/>
      </dsp:txXfrm>
    </dsp:sp>
    <dsp:sp modelId="{98173F2C-B9D0-4E2E-BA20-1C8E30E1E64E}">
      <dsp:nvSpPr>
        <dsp:cNvPr id="0" name=""/>
        <dsp:cNvSpPr/>
      </dsp:nvSpPr>
      <dsp:spPr>
        <a:xfrm>
          <a:off x="0" y="2315688"/>
          <a:ext cx="7168690" cy="129247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F35756-419C-45B4-B492-B0D90E00AB64}">
      <dsp:nvSpPr>
        <dsp:cNvPr id="0" name=""/>
        <dsp:cNvSpPr/>
      </dsp:nvSpPr>
      <dsp:spPr>
        <a:xfrm>
          <a:off x="390974" y="2606495"/>
          <a:ext cx="710862" cy="7108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245619-7074-4BF9-9DD1-6F1EDD4BC3C4}">
      <dsp:nvSpPr>
        <dsp:cNvPr id="0" name=""/>
        <dsp:cNvSpPr/>
      </dsp:nvSpPr>
      <dsp:spPr>
        <a:xfrm>
          <a:off x="1492811" y="2315688"/>
          <a:ext cx="3225910" cy="129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787" tIns="136787" rIns="136787" bIns="136787" numCol="1" spcCol="1270" anchor="ctr" anchorCtr="0">
          <a:noAutofit/>
        </a:bodyPr>
        <a:lstStyle/>
        <a:p>
          <a:pPr marL="0" lvl="0" indent="0" algn="l" defTabSz="844550">
            <a:lnSpc>
              <a:spcPct val="100000"/>
            </a:lnSpc>
            <a:spcBef>
              <a:spcPct val="0"/>
            </a:spcBef>
            <a:spcAft>
              <a:spcPct val="35000"/>
            </a:spcAft>
            <a:buNone/>
          </a:pPr>
          <a:r>
            <a:rPr lang="en-US" sz="1900" kern="1200">
              <a:latin typeface="Open Sans" panose="020B0606030504020204" pitchFamily="34" charset="0"/>
              <a:ea typeface="Open Sans" panose="020B0606030504020204" pitchFamily="34" charset="0"/>
              <a:cs typeface="Open Sans" panose="020B0606030504020204" pitchFamily="34" charset="0"/>
            </a:rPr>
            <a:t>Encourage small local businesses to become CERT certified </a:t>
          </a:r>
        </a:p>
      </dsp:txBody>
      <dsp:txXfrm>
        <a:off x="1492811" y="2315688"/>
        <a:ext cx="3225910" cy="1292477"/>
      </dsp:txXfrm>
    </dsp:sp>
    <dsp:sp modelId="{AFB08824-821F-4C94-AC93-E6D4E275689D}">
      <dsp:nvSpPr>
        <dsp:cNvPr id="0" name=""/>
        <dsp:cNvSpPr/>
      </dsp:nvSpPr>
      <dsp:spPr>
        <a:xfrm>
          <a:off x="4718721" y="2315688"/>
          <a:ext cx="2449968" cy="129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787" tIns="136787" rIns="136787" bIns="136787" numCol="1" spcCol="1270" anchor="ctr" anchorCtr="0">
          <a:noAutofit/>
        </a:bodyPr>
        <a:lstStyle/>
        <a:p>
          <a:pPr marL="0" lvl="0" indent="0" algn="l" defTabSz="577850">
            <a:lnSpc>
              <a:spcPct val="100000"/>
            </a:lnSpc>
            <a:spcBef>
              <a:spcPct val="0"/>
            </a:spcBef>
            <a:spcAft>
              <a:spcPct val="35000"/>
            </a:spcAft>
            <a:buNone/>
          </a:pPr>
          <a:r>
            <a:rPr lang="en-US" sz="1300" kern="1200">
              <a:latin typeface="Open Sans" panose="020B0606030504020204" pitchFamily="34" charset="0"/>
              <a:ea typeface="Open Sans" panose="020B0606030504020204" pitchFamily="34" charset="0"/>
              <a:cs typeface="Open Sans" panose="020B0606030504020204" pitchFamily="34" charset="0"/>
            </a:rPr>
            <a:t>Certification is free and lasts for 3 years</a:t>
          </a:r>
        </a:p>
        <a:p>
          <a:pPr marL="0" lvl="0" indent="0" algn="l" defTabSz="577850">
            <a:lnSpc>
              <a:spcPct val="100000"/>
            </a:lnSpc>
            <a:spcBef>
              <a:spcPct val="0"/>
            </a:spcBef>
            <a:spcAft>
              <a:spcPct val="35000"/>
            </a:spcAft>
            <a:buNone/>
          </a:pPr>
          <a:r>
            <a:rPr lang="en-US" sz="1300" kern="1200">
              <a:latin typeface="Open Sans" panose="020B0606030504020204" pitchFamily="34" charset="0"/>
              <a:ea typeface="Open Sans" panose="020B0606030504020204" pitchFamily="34" charset="0"/>
              <a:cs typeface="Open Sans" panose="020B0606030504020204" pitchFamily="34" charset="0"/>
            </a:rPr>
            <a:t>Contact the CERT program directly </a:t>
          </a:r>
        </a:p>
      </dsp:txBody>
      <dsp:txXfrm>
        <a:off x="4718721" y="2315688"/>
        <a:ext cx="2449968" cy="1292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F787E-1CFC-49C0-94F3-2F918355F009}">
      <dsp:nvSpPr>
        <dsp:cNvPr id="0" name=""/>
        <dsp:cNvSpPr/>
      </dsp:nvSpPr>
      <dsp:spPr>
        <a:xfrm>
          <a:off x="43" y="32310"/>
          <a:ext cx="4144890"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b="0" kern="1200">
              <a:latin typeface="Red Hat Text Medium"/>
            </a:rPr>
            <a:t>Draw Requests  </a:t>
          </a:r>
          <a:endParaRPr lang="en-US" sz="1600" b="0" kern="1200"/>
        </a:p>
      </dsp:txBody>
      <dsp:txXfrm>
        <a:off x="43" y="32310"/>
        <a:ext cx="4144890" cy="460800"/>
      </dsp:txXfrm>
    </dsp:sp>
    <dsp:sp modelId="{C86E9D1B-D195-41B0-8864-B5EF17677A28}">
      <dsp:nvSpPr>
        <dsp:cNvPr id="0" name=""/>
        <dsp:cNvSpPr/>
      </dsp:nvSpPr>
      <dsp:spPr>
        <a:xfrm>
          <a:off x="43" y="493111"/>
          <a:ext cx="4144890" cy="38649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a:latin typeface="Red Hat Text Medium"/>
            </a:rPr>
            <a:t>Work with your PM to request funds. All requests must include proof of work performed or costs incurred (payment, invoices, etc.)</a:t>
          </a:r>
          <a:endParaRPr lang="en-US" sz="1600" kern="1200"/>
        </a:p>
        <a:p>
          <a:pPr marL="171450" lvl="1" indent="-171450" algn="l" defTabSz="711200" rtl="0">
            <a:lnSpc>
              <a:spcPct val="90000"/>
            </a:lnSpc>
            <a:spcBef>
              <a:spcPct val="0"/>
            </a:spcBef>
            <a:spcAft>
              <a:spcPct val="15000"/>
            </a:spcAft>
            <a:buChar char="•"/>
          </a:pPr>
          <a:r>
            <a:rPr lang="en-US" sz="1600" kern="1200">
              <a:latin typeface="Red Hat Text Medium"/>
            </a:rPr>
            <a:t>Proof of payment of all STAR funds must be submitted within 15 days of fund disbursement.</a:t>
          </a:r>
          <a:endParaRPr lang="en-US" sz="1600" kern="1200"/>
        </a:p>
        <a:p>
          <a:pPr marL="171450" lvl="1" indent="-171450" algn="l" defTabSz="711200" rtl="0">
            <a:lnSpc>
              <a:spcPct val="90000"/>
            </a:lnSpc>
            <a:spcBef>
              <a:spcPct val="0"/>
            </a:spcBef>
            <a:spcAft>
              <a:spcPct val="15000"/>
            </a:spcAft>
            <a:buChar char="•"/>
          </a:pPr>
          <a:r>
            <a:rPr lang="en-US" sz="1600" kern="1200">
              <a:latin typeface="Red Hat Text Medium"/>
            </a:rPr>
            <a:t>5% of constructions costs retained until proof of project completion (lien waiver, inspection report, etc.)</a:t>
          </a:r>
          <a:endParaRPr lang="en-US" sz="1600" kern="1200"/>
        </a:p>
        <a:p>
          <a:pPr marL="171450" lvl="1" indent="-171450" algn="l" defTabSz="711200" rtl="0">
            <a:lnSpc>
              <a:spcPct val="90000"/>
            </a:lnSpc>
            <a:spcBef>
              <a:spcPct val="0"/>
            </a:spcBef>
            <a:spcAft>
              <a:spcPct val="15000"/>
            </a:spcAft>
            <a:buChar char="•"/>
          </a:pPr>
          <a:r>
            <a:rPr lang="en-US" sz="1600" kern="1200">
              <a:latin typeface="Red Hat Text Medium"/>
            </a:rPr>
            <a:t>Payments must be approved by  Compliance and PED Leadership – please allow 2-4 weeks</a:t>
          </a:r>
          <a:endParaRPr lang="en-US" sz="1600" kern="1200"/>
        </a:p>
        <a:p>
          <a:pPr marL="171450" lvl="1" indent="-171450" algn="l" defTabSz="711200" rtl="0">
            <a:lnSpc>
              <a:spcPct val="90000"/>
            </a:lnSpc>
            <a:spcBef>
              <a:spcPct val="0"/>
            </a:spcBef>
            <a:spcAft>
              <a:spcPct val="15000"/>
            </a:spcAft>
            <a:buChar char="•"/>
          </a:pPr>
          <a:endParaRPr lang="en-US" sz="1600" kern="1200">
            <a:latin typeface="Red Hat Text Medium"/>
          </a:endParaRPr>
        </a:p>
      </dsp:txBody>
      <dsp:txXfrm>
        <a:off x="43" y="493111"/>
        <a:ext cx="4144890" cy="3864960"/>
      </dsp:txXfrm>
    </dsp:sp>
    <dsp:sp modelId="{F51E9CFA-3EEB-4BCA-88F1-E0E5EC260173}">
      <dsp:nvSpPr>
        <dsp:cNvPr id="0" name=""/>
        <dsp:cNvSpPr/>
      </dsp:nvSpPr>
      <dsp:spPr>
        <a:xfrm>
          <a:off x="4725218" y="32310"/>
          <a:ext cx="4144890"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Red Hat Text Medium"/>
            </a:rPr>
            <a:t>Reporting </a:t>
          </a:r>
          <a:endParaRPr lang="en-US" sz="1600" kern="1200"/>
        </a:p>
      </dsp:txBody>
      <dsp:txXfrm>
        <a:off x="4725218" y="32310"/>
        <a:ext cx="4144890" cy="460800"/>
      </dsp:txXfrm>
    </dsp:sp>
    <dsp:sp modelId="{4059D587-E27C-42B2-BD12-89711A6B7453}">
      <dsp:nvSpPr>
        <dsp:cNvPr id="0" name=""/>
        <dsp:cNvSpPr/>
      </dsp:nvSpPr>
      <dsp:spPr>
        <a:xfrm>
          <a:off x="4725218" y="493111"/>
          <a:ext cx="4144890" cy="38649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a:latin typeface="Red Hat Text Medium"/>
            </a:rPr>
            <a:t>A final report will be required of all grantees</a:t>
          </a:r>
          <a:endParaRPr lang="en-US" sz="1600" kern="1200"/>
        </a:p>
        <a:p>
          <a:pPr marL="171450" lvl="1" indent="-171450" algn="l" defTabSz="711200" rtl="0">
            <a:lnSpc>
              <a:spcPct val="90000"/>
            </a:lnSpc>
            <a:spcBef>
              <a:spcPct val="0"/>
            </a:spcBef>
            <a:spcAft>
              <a:spcPct val="15000"/>
            </a:spcAft>
            <a:buChar char="•"/>
          </a:pPr>
          <a:r>
            <a:rPr lang="en-US" sz="1600" kern="1200">
              <a:latin typeface="Red Hat Text Medium"/>
              <a:ea typeface="Calibri Light"/>
              <a:cs typeface="Calibri Light"/>
            </a:rPr>
            <a:t>A link to an online reporting form will be emailed to you at the close of your project, prior to disbursing all funds</a:t>
          </a:r>
        </a:p>
        <a:p>
          <a:pPr marL="171450" lvl="1" indent="-171450" algn="l" defTabSz="711200" rtl="0">
            <a:lnSpc>
              <a:spcPct val="90000"/>
            </a:lnSpc>
            <a:spcBef>
              <a:spcPct val="0"/>
            </a:spcBef>
            <a:spcAft>
              <a:spcPct val="15000"/>
            </a:spcAft>
            <a:buChar char="•"/>
          </a:pPr>
          <a:r>
            <a:rPr lang="en-US" sz="1600" kern="1200">
              <a:latin typeface="Red Hat Text Medium"/>
              <a:ea typeface="Calibri Light"/>
              <a:cs typeface="Calibri Light"/>
            </a:rPr>
            <a:t>Reporting questions are about length of project, goals, before and after pics, and other comments about your experience.</a:t>
          </a:r>
        </a:p>
      </dsp:txBody>
      <dsp:txXfrm>
        <a:off x="4725218" y="493111"/>
        <a:ext cx="4144890" cy="386496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b2cbea786_1_1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gbb2cbea786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Even if VOP is not required on your project, you can still use the CERT directory to find small &amp; local vendors</a:t>
            </a:r>
          </a:p>
          <a:p>
            <a:r>
              <a:rPr lang="en-US"/>
              <a:t>If you own a small business and would like to become certified, contact CERT directly. CERT certification is free, and lasts for 3 years </a:t>
            </a:r>
          </a:p>
        </p:txBody>
      </p:sp>
    </p:spTree>
    <p:extLst>
      <p:ext uri="{BB962C8B-B14F-4D97-AF65-F5344CB8AC3E}">
        <p14:creationId xmlns:p14="http://schemas.microsoft.com/office/powerpoint/2010/main" val="739602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30143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59595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94777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59245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solidFill>
                  <a:srgbClr val="454143"/>
                </a:solidFill>
              </a:rPr>
              <a:t>The City has partnered with </a:t>
            </a:r>
            <a:r>
              <a:rPr lang="en-US" err="1">
                <a:solidFill>
                  <a:srgbClr val="454143"/>
                </a:solidFill>
              </a:rPr>
              <a:t>PaymentWorks</a:t>
            </a:r>
            <a:r>
              <a:rPr lang="en-US">
                <a:solidFill>
                  <a:srgbClr val="454143"/>
                </a:solidFill>
              </a:rPr>
              <a:t>, a third-party service provider, to validate and manage vendor information.  Grantees are required to complete the registration to get set up as a vendor and receive payments from the City.  Those new to contracting with the City - OR - haven't started their registration with </a:t>
            </a:r>
            <a:r>
              <a:rPr lang="en-US" err="1">
                <a:solidFill>
                  <a:srgbClr val="454143"/>
                </a:solidFill>
              </a:rPr>
              <a:t>PaymentWorks</a:t>
            </a:r>
            <a:r>
              <a:rPr lang="en-US">
                <a:solidFill>
                  <a:srgbClr val="454143"/>
                </a:solidFill>
              </a:rPr>
              <a:t> will receive an email from STAR staff to complete the registration. Important things to keep in mind as you register: </a:t>
            </a:r>
            <a:endParaRPr lang="en-US"/>
          </a:p>
          <a:p>
            <a:pPr marL="228600" indent="-228600">
              <a:buAutoNum type="arabicPeriod"/>
            </a:pPr>
            <a:r>
              <a:rPr lang="en-US">
                <a:solidFill>
                  <a:srgbClr val="454143"/>
                </a:solidFill>
              </a:rPr>
              <a:t>You'll want to save your </a:t>
            </a:r>
            <a:r>
              <a:rPr lang="en-US" err="1">
                <a:solidFill>
                  <a:srgbClr val="454143"/>
                </a:solidFill>
              </a:rPr>
              <a:t>PaymentWorks</a:t>
            </a:r>
            <a:r>
              <a:rPr lang="en-US">
                <a:solidFill>
                  <a:srgbClr val="454143"/>
                </a:solidFill>
              </a:rPr>
              <a:t> login information so you can log back in to make any requested corrections or updates to your account. </a:t>
            </a:r>
          </a:p>
          <a:p>
            <a:pPr marL="228600" indent="-228600">
              <a:buAutoNum type="arabicPeriod"/>
            </a:pPr>
            <a:r>
              <a:rPr lang="en-US" err="1">
                <a:solidFill>
                  <a:srgbClr val="000000"/>
                </a:solidFill>
              </a:rPr>
              <a:t>PaymentWorks</a:t>
            </a:r>
            <a:r>
              <a:rPr lang="en-US">
                <a:solidFill>
                  <a:srgbClr val="000000"/>
                </a:solidFill>
              </a:rPr>
              <a:t> accounts are designed to represent a single tax entity, meaning</a:t>
            </a:r>
            <a:r>
              <a:rPr lang="en-US">
                <a:solidFill>
                  <a:srgbClr val="454143"/>
                </a:solidFill>
              </a:rPr>
              <a:t> i</a:t>
            </a:r>
            <a:r>
              <a:rPr lang="en-US">
                <a:solidFill>
                  <a:srgbClr val="000000"/>
                </a:solidFill>
              </a:rPr>
              <a:t>f you manage multiple entities that need to register with </a:t>
            </a:r>
            <a:r>
              <a:rPr lang="en-US" err="1">
                <a:solidFill>
                  <a:srgbClr val="000000"/>
                </a:solidFill>
              </a:rPr>
              <a:t>PaymentWorks</a:t>
            </a:r>
            <a:r>
              <a:rPr lang="en-US">
                <a:solidFill>
                  <a:srgbClr val="000000"/>
                </a:solidFill>
              </a:rPr>
              <a:t>, you will need to create a separate account for each entity using a different email every time. </a:t>
            </a:r>
            <a:endParaRPr lang="en-US">
              <a:solidFill>
                <a:srgbClr val="454143"/>
              </a:solidFill>
              <a:ea typeface="Calibri"/>
              <a:cs typeface="Calibri"/>
            </a:endParaRPr>
          </a:p>
          <a:p>
            <a:pPr marL="228600" indent="-228600">
              <a:buAutoNum type="arabicPeriod"/>
            </a:pPr>
            <a:r>
              <a:rPr lang="en-US">
                <a:solidFill>
                  <a:srgbClr val="000000"/>
                </a:solidFill>
                <a:ea typeface="Calibri"/>
                <a:cs typeface="Calibri"/>
              </a:rPr>
              <a:t>Your information must match throughout all forms and documents, including the information you provide to your project manager for your contract and payment request forms.</a:t>
            </a:r>
          </a:p>
          <a:p>
            <a:pPr marL="228600" indent="-228600">
              <a:buAutoNum type="arabicPeriod"/>
            </a:pPr>
            <a:r>
              <a:rPr lang="en-US">
                <a:solidFill>
                  <a:srgbClr val="000000"/>
                </a:solidFill>
                <a:ea typeface="Calibri"/>
                <a:cs typeface="Calibri"/>
              </a:rPr>
              <a:t>You can now opt in for ACH payments! If you do choose ACH as your preferred method of payment, </a:t>
            </a:r>
            <a:r>
              <a:rPr lang="en-US" err="1">
                <a:solidFill>
                  <a:srgbClr val="000000"/>
                </a:solidFill>
                <a:ea typeface="Calibri"/>
                <a:cs typeface="Calibri"/>
              </a:rPr>
              <a:t>PaymentWorks</a:t>
            </a:r>
            <a:r>
              <a:rPr lang="en-US">
                <a:solidFill>
                  <a:srgbClr val="000000"/>
                </a:solidFill>
                <a:ea typeface="Calibri"/>
                <a:cs typeface="Calibri"/>
              </a:rPr>
              <a:t> may reach out to you by phone to verify your banking information. It is important that you return their call if they leave a message.</a:t>
            </a:r>
          </a:p>
          <a:p>
            <a:pPr marL="228600" indent="-228600">
              <a:buAutoNum type="arabicPeriod"/>
            </a:pPr>
            <a:r>
              <a:rPr lang="en-US">
                <a:solidFill>
                  <a:srgbClr val="000000"/>
                </a:solidFill>
                <a:ea typeface="Calibri"/>
                <a:cs typeface="Calibri"/>
              </a:rPr>
              <a:t>Because this is a third party service provider, the City does not have any oversight of their process and cannot provide technical assistance.</a:t>
            </a:r>
          </a:p>
        </p:txBody>
      </p:sp>
      <p:sp>
        <p:nvSpPr>
          <p:cNvPr id="4" name="Slide Number Placeholder 3"/>
          <p:cNvSpPr>
            <a:spLocks noGrp="1"/>
          </p:cNvSpPr>
          <p:nvPr>
            <p:ph type="sldNum" sz="quarter" idx="5"/>
          </p:nvPr>
        </p:nvSpPr>
        <p:spPr/>
        <p:txBody>
          <a:bodyPr/>
          <a:lstStyle/>
          <a:p>
            <a:fld id="{6AF6BC8B-70BF-4962-AE6F-6FA40298739F}" type="slidenum">
              <a:rPr lang="en-US" smtClean="0"/>
              <a:t>44</a:t>
            </a:fld>
            <a:endParaRPr lang="en-US"/>
          </a:p>
        </p:txBody>
      </p:sp>
    </p:spTree>
    <p:extLst>
      <p:ext uri="{BB962C8B-B14F-4D97-AF65-F5344CB8AC3E}">
        <p14:creationId xmlns:p14="http://schemas.microsoft.com/office/powerpoint/2010/main" val="7745294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a:latin typeface="Calibri"/>
              <a:ea typeface="Calibri"/>
              <a:cs typeface="Calibri"/>
            </a:endParaRPr>
          </a:p>
        </p:txBody>
      </p:sp>
    </p:spTree>
    <p:extLst>
      <p:ext uri="{BB962C8B-B14F-4D97-AF65-F5344CB8AC3E}">
        <p14:creationId xmlns:p14="http://schemas.microsoft.com/office/powerpoint/2010/main" val="3604900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96559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2753B5-F1E0-4D3B-BE61-EDD8BEFEE828}" type="slidenum">
              <a:rPr lang="en-US" smtClean="0"/>
              <a:t>53</a:t>
            </a:fld>
            <a:endParaRPr lang="en-US"/>
          </a:p>
        </p:txBody>
      </p:sp>
    </p:spTree>
    <p:extLst>
      <p:ext uri="{BB962C8B-B14F-4D97-AF65-F5344CB8AC3E}">
        <p14:creationId xmlns:p14="http://schemas.microsoft.com/office/powerpoint/2010/main" val="19281035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2753B5-F1E0-4D3B-BE61-EDD8BEFEE828}" type="slidenum">
              <a:rPr lang="en-US" smtClean="0"/>
              <a:t>54</a:t>
            </a:fld>
            <a:endParaRPr lang="en-US"/>
          </a:p>
        </p:txBody>
      </p:sp>
    </p:spTree>
    <p:extLst>
      <p:ext uri="{BB962C8B-B14F-4D97-AF65-F5344CB8AC3E}">
        <p14:creationId xmlns:p14="http://schemas.microsoft.com/office/powerpoint/2010/main" val="1928103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Introductions of staff on call </a:t>
            </a:r>
          </a:p>
        </p:txBody>
      </p:sp>
    </p:spTree>
    <p:extLst>
      <p:ext uri="{BB962C8B-B14F-4D97-AF65-F5344CB8AC3E}">
        <p14:creationId xmlns:p14="http://schemas.microsoft.com/office/powerpoint/2010/main" val="3343424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0EE34-3546-C6EC-4F5B-B2F5750289CF}"/>
              </a:ext>
            </a:extLst>
          </p:cNvPr>
          <p:cNvSpPr>
            <a:spLocks noGrp="1" noRot="1" noChangeAspect="1"/>
          </p:cNvSpPr>
          <p:nvPr>
            <p:ph type="sldImg"/>
          </p:nvPr>
        </p:nvSpPr>
        <p:spPr>
          <a:xfrm>
            <a:off x="381003" y="685800"/>
            <a:ext cx="6096003" cy="3429000"/>
          </a:xfrm>
          <a:noFill/>
          <a:ln w="9528" cap="flat">
            <a:solidFill>
              <a:srgbClr val="000000"/>
            </a:solidFill>
            <a:prstDash val="solid"/>
            <a:round/>
          </a:ln>
        </p:spPr>
      </p:sp>
      <p:sp>
        <p:nvSpPr>
          <p:cNvPr id="3" name="Notes Placeholder 2">
            <a:extLst>
              <a:ext uri="{FF2B5EF4-FFF2-40B4-BE49-F238E27FC236}">
                <a16:creationId xmlns:a16="http://schemas.microsoft.com/office/drawing/2014/main" id="{45D97BEC-075A-3B9B-FE25-756284C31E04}"/>
              </a:ext>
            </a:extLst>
          </p:cNvPr>
          <p:cNvSpPr txBox="1">
            <a:spLocks noGrp="1"/>
          </p:cNvSpPr>
          <p:nvPr>
            <p:ph type="body" sz="quarter" idx="1"/>
          </p:nvPr>
        </p:nvSpPr>
        <p:spPr>
          <a:xfrm>
            <a:off x="685800" y="4343400"/>
            <a:ext cx="5486400" cy="4114800"/>
          </a:xfrm>
          <a:noFill/>
          <a:ln>
            <a:noFill/>
          </a:ln>
        </p:spPr>
        <p:txBody>
          <a:bodyPr wrap="square" lIns="91421" tIns="91421" rIns="91421" bIns="91421" anchor="t" anchorCtr="0" compatLnSpc="1">
            <a:noAutofit/>
          </a:bodyPr>
          <a:lstStyle/>
          <a:p>
            <a:pPr marL="0" lvl="0" indent="0">
              <a:buNone/>
            </a:pPr>
            <a:r>
              <a:rPr lang="en-US" sz="1200">
                <a:latin typeface="Red Hat Text bold" pitchFamily="2"/>
                <a:ea typeface="Open Sans" pitchFamily="34"/>
                <a:cs typeface="Open Sans" pitchFamily="34"/>
              </a:rPr>
              <a:t>The City has a Human Rights law! </a:t>
            </a:r>
            <a:r>
              <a:rPr lang="en-US"/>
              <a:t>The Saint Paul Human Rights Ordinance chapter 183 </a:t>
            </a:r>
            <a:r>
              <a:rPr lang="en-US" sz="1200"/>
              <a:t>gives the Human Rights division the power to </a:t>
            </a:r>
            <a:r>
              <a:rPr lang="en-US">
                <a:latin typeface="Open Sans" pitchFamily="34"/>
                <a:ea typeface="Open Sans" pitchFamily="34"/>
                <a:cs typeface="Open Sans" pitchFamily="34"/>
              </a:rPr>
              <a:t>Investigate allegations of discrimination that take place within the City of Saint Paul. </a:t>
            </a:r>
            <a:endParaRPr lang="en-US" b="1" i="1" u="sng">
              <a:highlight>
                <a:srgbClr val="FFFF00"/>
              </a:highlight>
              <a:latin typeface="Open Sans" pitchFamily="34"/>
              <a:ea typeface="Open Sans" pitchFamily="34"/>
              <a:cs typeface="Open Sans" pitchFamily="34"/>
            </a:endParaRPr>
          </a:p>
          <a:p>
            <a:pPr marL="0" lvl="0" indent="0">
              <a:buNone/>
            </a:pPr>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You are protected from discrimination as a member of these classes</a:t>
            </a: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-Race-discrimination on someone from a certain race or because of personal characteristics associated (hir texture, skin color, facial features)</a:t>
            </a: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-Color-Skin color/complexion</a:t>
            </a:r>
          </a:p>
          <a:p>
            <a:pPr lvl="0" defTabSz="931773"/>
            <a:endParaRPr lang="en-US">
              <a:latin typeface="Open Sans" pitchFamily="34"/>
              <a:ea typeface="Open Sans" pitchFamily="34"/>
              <a:cs typeface="Open Sans" pitchFamily="34"/>
            </a:endParaRPr>
          </a:p>
          <a:p>
            <a:pPr lvl="0"/>
            <a:r>
              <a:rPr lang="en-US">
                <a:latin typeface="Open Sans" pitchFamily="34"/>
                <a:ea typeface="Open Sans" pitchFamily="34"/>
                <a:cs typeface="Open Sans" pitchFamily="34"/>
              </a:rPr>
              <a:t>-Disability-</a:t>
            </a:r>
            <a:r>
              <a:rPr lang="en-US">
                <a:solidFill>
                  <a:srgbClr val="313335"/>
                </a:solidFill>
                <a:latin typeface="Open Sans" pitchFamily="34"/>
              </a:rPr>
              <a:t>any condition or characteristic that renders a person a disabled person. A disabled person is any person who:</a:t>
            </a:r>
          </a:p>
          <a:p>
            <a:pPr lvl="0" algn="r"/>
            <a:r>
              <a:rPr lang="en-US">
                <a:solidFill>
                  <a:srgbClr val="313335"/>
                </a:solidFill>
                <a:latin typeface="Open Sans" pitchFamily="34"/>
              </a:rPr>
              <a:t>(a)</a:t>
            </a:r>
          </a:p>
          <a:p>
            <a:pPr lvl="0"/>
            <a:r>
              <a:rPr lang="en-US">
                <a:solidFill>
                  <a:srgbClr val="313335"/>
                </a:solidFill>
                <a:latin typeface="Open Sans" pitchFamily="34"/>
              </a:rPr>
              <a:t>Has a physical, sensory, or mental impairment which materially limits one (1) or more of such person's major life activities;</a:t>
            </a:r>
          </a:p>
          <a:p>
            <a:pPr lvl="0" algn="r"/>
            <a:r>
              <a:rPr lang="en-US">
                <a:solidFill>
                  <a:srgbClr val="313335"/>
                </a:solidFill>
                <a:latin typeface="Open Sans" pitchFamily="34"/>
              </a:rPr>
              <a:t>(b)</a:t>
            </a:r>
          </a:p>
          <a:p>
            <a:pPr lvl="0"/>
            <a:r>
              <a:rPr lang="en-US">
                <a:solidFill>
                  <a:srgbClr val="313335"/>
                </a:solidFill>
                <a:latin typeface="Open Sans" pitchFamily="34"/>
              </a:rPr>
              <a:t>Has a record of such an impairment; or</a:t>
            </a:r>
          </a:p>
          <a:p>
            <a:pPr lvl="0" algn="r"/>
            <a:r>
              <a:rPr lang="en-US">
                <a:solidFill>
                  <a:srgbClr val="313335"/>
                </a:solidFill>
                <a:latin typeface="Open Sans" pitchFamily="34"/>
              </a:rPr>
              <a:t>(c)</a:t>
            </a:r>
          </a:p>
          <a:p>
            <a:pPr lvl="0"/>
            <a:r>
              <a:rPr lang="en-US">
                <a:solidFill>
                  <a:srgbClr val="313335"/>
                </a:solidFill>
                <a:latin typeface="Open Sans" pitchFamily="34"/>
              </a:rPr>
              <a:t>Is regarded as having such an impairment.</a:t>
            </a: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-Religion-not only those who belong to traditional, organized religions but also those who have sincerely held religious, ethical or moral beliefs.</a:t>
            </a: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-Creed-Moral, ethical, deeply held beliefs. Includes/incorporates belief systems that may not be expressed by an organized religious group.</a:t>
            </a: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-Age-limited to people 18 and older</a:t>
            </a:r>
            <a:r>
              <a:rPr lang="en-US">
                <a:solidFill>
                  <a:srgbClr val="1B1B1B"/>
                </a:solidFill>
                <a:latin typeface="Source Sans Pro Web"/>
              </a:rPr>
              <a:t>. It is not illegal for an employer (for ex.) to favor an older worker over a younger one, even if both workers are age 18 or older.</a:t>
            </a:r>
            <a:endParaRPr lang="en-US">
              <a:latin typeface="Open Sans" pitchFamily="34"/>
              <a:ea typeface="Open Sans" pitchFamily="34"/>
              <a:cs typeface="Open Sans" pitchFamily="34"/>
            </a:endParaRP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-Marital status </a:t>
            </a:r>
            <a:r>
              <a:rPr lang="en-US">
                <a:solidFill>
                  <a:srgbClr val="313335"/>
                </a:solidFill>
                <a:latin typeface="Open Sans" pitchFamily="34"/>
              </a:rPr>
              <a:t>whether a person is single, married, remarried, divorced, separated or a surviving spouse and, in employment cases, including protection against discrimination on the basis of the identity, situation, actions or beliefs of a spouse or former spouse.</a:t>
            </a: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-Familial status </a:t>
            </a:r>
            <a:r>
              <a:rPr lang="en-US">
                <a:solidFill>
                  <a:srgbClr val="313335"/>
                </a:solidFill>
                <a:latin typeface="Open Sans" pitchFamily="34"/>
              </a:rPr>
              <a:t>the condition of one (1) or more minors being domiciled with their parent or parents or legal guardian or the designee of the parent or parents or guardian. The protection afforded against discrimination on the basis of familial status applies to any person who is pregnant or is in the process of securing legal custody of an individual who has not attained the age of majority.</a:t>
            </a: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-Sex </a:t>
            </a:r>
            <a:r>
              <a:rPr lang="en-US">
                <a:solidFill>
                  <a:srgbClr val="313335"/>
                </a:solidFill>
                <a:latin typeface="Open Sans" pitchFamily="34"/>
              </a:rPr>
              <a:t>includes but is not limited to gender identity, pregnancy, childbirth, disabilities related to pregnancy or childbirth, and sexual harassment.</a:t>
            </a:r>
            <a:r>
              <a:rPr lang="en-US">
                <a:latin typeface="Open Sans" pitchFamily="34"/>
                <a:ea typeface="Open Sans" pitchFamily="34"/>
                <a:cs typeface="Open Sans" pitchFamily="34"/>
              </a:rPr>
              <a:t>-</a:t>
            </a:r>
            <a:r>
              <a:rPr lang="en-US">
                <a:solidFill>
                  <a:srgbClr val="313335"/>
                </a:solidFill>
                <a:latin typeface="Open Sans" pitchFamily="34"/>
              </a:rPr>
              <a:t>includes unwelcome sexual advances, requests for sexual favors, sexually motivated physical contact or other verbal or physical contact or other verbal or physical conduct or communication of a sexual nature</a:t>
            </a:r>
            <a:endParaRPr lang="en-US">
              <a:latin typeface="Open Sans" pitchFamily="34"/>
              <a:ea typeface="Open Sans" pitchFamily="34"/>
              <a:cs typeface="Open Sans" pitchFamily="34"/>
            </a:endParaRP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-Gender Identity: </a:t>
            </a:r>
            <a:r>
              <a:rPr lang="en-US">
                <a:solidFill>
                  <a:srgbClr val="313335"/>
                </a:solidFill>
                <a:latin typeface="Open Sans" pitchFamily="34"/>
              </a:rPr>
              <a:t>a person's actual or perceived self-image or identity as expressed through dress, appearance, behavior, speech or similar characteristics, whether or not traditionally associated with the person's physical anatomy, chromosomal sex, or sex at birth.</a:t>
            </a:r>
            <a:endParaRPr lang="en-US">
              <a:latin typeface="Open Sans" pitchFamily="34"/>
              <a:ea typeface="Open Sans" pitchFamily="34"/>
              <a:cs typeface="Open Sans" pitchFamily="34"/>
            </a:endParaRP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-Sexual or affectional orientation: </a:t>
            </a:r>
            <a:r>
              <a:rPr lang="en-US">
                <a:solidFill>
                  <a:srgbClr val="313335"/>
                </a:solidFill>
                <a:latin typeface="Open Sans" pitchFamily="34"/>
              </a:rPr>
              <a:t>having or being perceived as having an emotional or physical attachment to another consenting adult person, or having or being perceived as having an orientation for such attachment.</a:t>
            </a:r>
            <a:endParaRPr lang="en-US">
              <a:latin typeface="Open Sans" pitchFamily="34"/>
              <a:ea typeface="Open Sans" pitchFamily="34"/>
              <a:cs typeface="Open Sans" pitchFamily="34"/>
            </a:endParaRP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-National Origin, from a particular country or part of the world, because of ethnicity or accent, or appear to be of a certain ethnic background (even if they are not) this </a:t>
            </a:r>
            <a:r>
              <a:rPr lang="en-US"/>
              <a:t>includes a prohibition on discrimination against individuals with limited English proficiency.</a:t>
            </a:r>
            <a:endParaRPr lang="en-US">
              <a:latin typeface="Open Sans" pitchFamily="34"/>
              <a:ea typeface="Open Sans" pitchFamily="34"/>
              <a:cs typeface="Open Sans" pitchFamily="34"/>
            </a:endParaRP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-Ancestry-country, nation, tribe or other identifiable group of people from which a person is descended </a:t>
            </a:r>
          </a:p>
          <a:p>
            <a:pPr lvl="0" defTabSz="931773"/>
            <a:endParaRPr lang="en-US">
              <a:latin typeface="Open Sans" pitchFamily="34"/>
              <a:ea typeface="Open Sans" pitchFamily="34"/>
              <a:cs typeface="Open Sans" pitchFamily="34"/>
            </a:endParaRPr>
          </a:p>
          <a:p>
            <a:pPr lvl="0" defTabSz="931773"/>
            <a:r>
              <a:rPr lang="en-US">
                <a:latin typeface="Open Sans" pitchFamily="34"/>
                <a:ea typeface="Open Sans" pitchFamily="34"/>
                <a:cs typeface="Open Sans" pitchFamily="34"/>
              </a:rPr>
              <a:t>-Status with Regard to receiving public assistance-does not include section 8, </a:t>
            </a:r>
            <a:r>
              <a:rPr lang="en-US">
                <a:solidFill>
                  <a:srgbClr val="313335"/>
                </a:solidFill>
                <a:latin typeface="Open Sans" pitchFamily="34"/>
              </a:rPr>
              <a:t>means the condition of being a recipient of federal, state or local assistance, including medical assistance, or of being a tenant receiving federal, state or local subsidies including rental assistance or rent supplements.</a:t>
            </a:r>
            <a:endParaRPr lang="en-US">
              <a:latin typeface="Open Sans" pitchFamily="34"/>
              <a:ea typeface="Open Sans" pitchFamily="34"/>
              <a:cs typeface="Open Sans" pitchFamily="34"/>
            </a:endParaRPr>
          </a:p>
          <a:p>
            <a:pPr lvl="0" defTabSz="931773"/>
            <a:endParaRPr lang="en-US">
              <a:latin typeface="Open Sans" pitchFamily="34"/>
              <a:ea typeface="Open Sans" pitchFamily="34"/>
              <a:cs typeface="Open Sans" pitchFamily="34"/>
            </a:endParaRPr>
          </a:p>
          <a:p>
            <a:pPr lvl="0"/>
            <a:r>
              <a:rPr lang="en-US"/>
              <a:t>Examples:</a:t>
            </a:r>
          </a:p>
          <a:p>
            <a:pPr marL="232943" lvl="0" indent="-232943">
              <a:buAutoNum type="arabicPeriod"/>
            </a:pPr>
            <a:r>
              <a:rPr lang="en-US"/>
              <a:t>A landlord charges more rent to a family after they have another child (familial status discrimination in real property) or refuses to rent to a person receiving Social Security disability (discrimination based on disability and receiving public assistance in real property)</a:t>
            </a:r>
          </a:p>
          <a:p>
            <a:pPr marL="232943" lvl="0" indent="-232943">
              <a:buAutoNum type="arabicPeriod"/>
            </a:pPr>
            <a:r>
              <a:rPr lang="en-US"/>
              <a:t>An employer won’t accept an accommodation request for a person with disabilities (disability discrimination in employment), or an employer pays people who identify as men more than those identifying as women for comparable work/experience (sex discrimination in employment)</a:t>
            </a:r>
          </a:p>
          <a:p>
            <a:pPr marL="232943" lvl="0" indent="-232943">
              <a:buAutoNum type="arabicPeriod"/>
            </a:pPr>
            <a:r>
              <a:rPr lang="en-US"/>
              <a:t>A school disproportionately suspending/giving harsher penalties to students of color vs. students who are white (race discrimination in education) </a:t>
            </a:r>
          </a:p>
          <a:p>
            <a:pPr marL="232943" lvl="0" indent="-232943">
              <a:buAutoNum type="arabicPeriod"/>
            </a:pPr>
            <a:r>
              <a:rPr lang="en-US"/>
              <a:t>A restaurant refusing to serve persons based on their perceived religion (religion discrimination in public accommodations) </a:t>
            </a:r>
          </a:p>
          <a:p>
            <a:pPr marL="232943" lvl="0" indent="-232943">
              <a:buAutoNum type="arabicPeriod"/>
            </a:pPr>
            <a:r>
              <a:rPr lang="en-US"/>
              <a:t>An employer firing an employee after they reported discrimination to HR or firing an employee for acting as a witness in a discrimination investigation (reprisal in employment)</a:t>
            </a:r>
          </a:p>
          <a:p>
            <a:pPr lvl="0"/>
            <a:endParaRPr lang="en-US"/>
          </a:p>
        </p:txBody>
      </p:sp>
      <p:sp>
        <p:nvSpPr>
          <p:cNvPr id="4" name="Slide Number Placeholder 3">
            <a:extLst>
              <a:ext uri="{FF2B5EF4-FFF2-40B4-BE49-F238E27FC236}">
                <a16:creationId xmlns:a16="http://schemas.microsoft.com/office/drawing/2014/main" id="{6873C6B3-1D4D-8E02-4799-0F7F2748DAB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51665B-879B-41D7-9A88-8A2C22F61F83}" type="slidenum">
              <a:t>18</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a:extLst>
              <a:ext uri="{FF2B5EF4-FFF2-40B4-BE49-F238E27FC236}">
                <a16:creationId xmlns:a16="http://schemas.microsoft.com/office/drawing/2014/main" id="{1AAFF3B0-EFC3-518C-1432-8CC9701EBF69}"/>
              </a:ext>
            </a:extLst>
          </p:cNvPr>
          <p:cNvSpPr txBox="1">
            <a:spLocks noGrp="1"/>
          </p:cNvSpPr>
          <p:nvPr>
            <p:ph type="body" sz="quarter" idx="1"/>
          </p:nvPr>
        </p:nvSpPr>
        <p:spPr>
          <a:xfrm>
            <a:off x="685800" y="4343400"/>
            <a:ext cx="5486400" cy="4114800"/>
          </a:xfrm>
          <a:noFill/>
          <a:ln>
            <a:noFill/>
          </a:ln>
        </p:spPr>
        <p:txBody>
          <a:bodyPr wrap="square" lIns="91421" tIns="91421" rIns="91421" bIns="91421" anchor="t" anchorCtr="0" compatLnSpc="1">
            <a:noAutofit/>
          </a:bodyPr>
          <a:lstStyle/>
          <a:p>
            <a:pPr lvl="0"/>
            <a:r>
              <a:rPr lang="en-US"/>
              <a:t>The City of Saint Paul currently has two labor standards ordinances</a:t>
            </a:r>
          </a:p>
          <a:p>
            <a:pPr lvl="0"/>
            <a:r>
              <a:rPr lang="en-US"/>
              <a:t>The Labor Standards division strives to be a resource for workers and business owners alike.</a:t>
            </a:r>
          </a:p>
          <a:p>
            <a:pPr lvl="0"/>
            <a:r>
              <a:rPr lang="en-US"/>
              <a:t>The Division takes complaints regarding violations of these ordinances and works with businesses to correct issues with the application of these laws</a:t>
            </a:r>
          </a:p>
          <a:p>
            <a:pPr lvl="0"/>
            <a:r>
              <a:rPr lang="en-US"/>
              <a:t>Our website has a wealth of resources, FAQs, and administrative rules with additional information. Employees and employers are encouraged to reach out to the Labor Standards team with questions at any time</a:t>
            </a:r>
          </a:p>
        </p:txBody>
      </p:sp>
      <p:sp>
        <p:nvSpPr>
          <p:cNvPr id="3" name="Slide Number Placeholder 3">
            <a:extLst>
              <a:ext uri="{FF2B5EF4-FFF2-40B4-BE49-F238E27FC236}">
                <a16:creationId xmlns:a16="http://schemas.microsoft.com/office/drawing/2014/main" id="{D0C27785-A91D-C381-278B-34849813390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3177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D27ED2D-F36C-4480-8642-CE3333167010}" type="slidenum">
              <a:t>19</a:t>
            </a:fld>
            <a:endParaRPr lang="en-US" sz="1200" b="0" i="0" u="none" strike="noStrike" kern="1200" cap="none" spc="0" baseline="0">
              <a:solidFill>
                <a:srgbClr val="000000"/>
              </a:solidFill>
              <a:uFillTx/>
              <a:latin typeface="Calibri"/>
            </a:endParaRPr>
          </a:p>
        </p:txBody>
      </p:sp>
      <p:sp>
        <p:nvSpPr>
          <p:cNvPr id="4" name="Slide Image Placeholder 1">
            <a:extLst>
              <a:ext uri="{FF2B5EF4-FFF2-40B4-BE49-F238E27FC236}">
                <a16:creationId xmlns:a16="http://schemas.microsoft.com/office/drawing/2014/main" id="{F604BBFC-90BC-491A-E2C4-044ECA3B1BF5}"/>
              </a:ext>
            </a:extLst>
          </p:cNvPr>
          <p:cNvSpPr>
            <a:spLocks noGrp="1" noRot="1" noChangeAspect="1"/>
          </p:cNvSpPr>
          <p:nvPr>
            <p:ph type="sldImg"/>
          </p:nvPr>
        </p:nvSpPr>
        <p:spPr>
          <a:xfrm>
            <a:off x="381000" y="685800"/>
            <a:ext cx="6096000" cy="3429000"/>
          </a:xfrm>
          <a:noFill/>
          <a:ln w="9528" cap="flat">
            <a:solidFill>
              <a:srgbClr val="000000"/>
            </a:solidFill>
            <a:prstDash val="solid"/>
            <a:round/>
          </a:ln>
        </p:spPr>
      </p:sp>
      <p:sp>
        <p:nvSpPr>
          <p:cNvPr id="5" name="Notes Placeholder 2">
            <a:extLst>
              <a:ext uri="{FF2B5EF4-FFF2-40B4-BE49-F238E27FC236}">
                <a16:creationId xmlns:a16="http://schemas.microsoft.com/office/drawing/2014/main" id="{BCA4B300-54B5-D95A-BE70-75F3427739DC}"/>
              </a:ext>
            </a:extLst>
          </p:cNvPr>
          <p:cNvSpPr txBox="1">
            <a:spLocks noGrp="1"/>
          </p:cNvSpPr>
          <p:nvPr>
            <p:ph type="body" sz="quarter" idx="4294967295"/>
          </p:nvPr>
        </p:nvSpPr>
        <p:spPr>
          <a:xfrm>
            <a:off x="685800" y="4343400"/>
            <a:ext cx="5486400" cy="4114800"/>
          </a:xfrm>
          <a:noFill/>
          <a:ln>
            <a:noFill/>
          </a:ln>
        </p:spPr>
        <p:txBody>
          <a:bodyPr wrap="square" lIns="91421" tIns="91421" rIns="91421" bIns="91421" anchor="t" anchorCtr="0" compatLnSpc="1">
            <a:noAutofit/>
          </a:bodyPr>
          <a:lstStyle/>
          <a:p>
            <a:pPr lvl="0"/>
            <a:r>
              <a:rPr lang="en-US"/>
              <a:t>The City of Saint Paul currently has two labor standards ordinances</a:t>
            </a:r>
          </a:p>
          <a:p>
            <a:pPr lvl="0"/>
            <a:r>
              <a:rPr lang="en-US"/>
              <a:t>The Labor Standards division strives to be a resource for workers and business owners alike.</a:t>
            </a:r>
          </a:p>
          <a:p>
            <a:pPr lvl="0"/>
            <a:r>
              <a:rPr lang="en-US"/>
              <a:t>The Division takes complaints regarding violations of these ordinances and works with businesses to correct issues with the application of these laws</a:t>
            </a:r>
          </a:p>
          <a:p>
            <a:pPr lvl="0"/>
            <a:r>
              <a:rPr lang="en-US"/>
              <a:t>Our website has a wealth of resources, FAQs, and administrative rules with additional information. Employees and employers are encouraged to reach out to the Labor Standards team with questions at any time</a:t>
            </a:r>
          </a:p>
        </p:txBody>
      </p:sp>
      <p:sp>
        <p:nvSpPr>
          <p:cNvPr id="6" name="Slide Number Placeholder 3">
            <a:extLst>
              <a:ext uri="{FF2B5EF4-FFF2-40B4-BE49-F238E27FC236}">
                <a16:creationId xmlns:a16="http://schemas.microsoft.com/office/drawing/2014/main" id="{E2EB15F0-4038-D80C-995F-040EE58EF45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3177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02BA240-D1D9-436C-9906-0B32BD643143}" type="slidenum">
              <a:t>19</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a:extLst>
              <a:ext uri="{FF2B5EF4-FFF2-40B4-BE49-F238E27FC236}">
                <a16:creationId xmlns:a16="http://schemas.microsoft.com/office/drawing/2014/main" id="{D7AB229B-B9F2-6F42-F4EB-D5FECB8D4FE7}"/>
              </a:ext>
            </a:extLst>
          </p:cNvPr>
          <p:cNvSpPr txBox="1">
            <a:spLocks noGrp="1"/>
          </p:cNvSpPr>
          <p:nvPr>
            <p:ph type="body" sz="quarter" idx="1"/>
          </p:nvPr>
        </p:nvSpPr>
        <p:spPr>
          <a:xfrm>
            <a:off x="685800" y="4343400"/>
            <a:ext cx="5486400" cy="4114800"/>
          </a:xfrm>
          <a:noFill/>
          <a:ln>
            <a:noFill/>
          </a:ln>
        </p:spPr>
        <p:txBody>
          <a:bodyPr wrap="square" lIns="91421" tIns="91421" rIns="91421" bIns="91421" anchor="t" anchorCtr="0" compatLnSpc="1">
            <a:noAutofit/>
          </a:bodyPr>
          <a:lstStyle/>
          <a:p>
            <a:pPr lvl="0"/>
            <a:r>
              <a:rPr lang="en-US"/>
              <a:t>The Saint Paul Minimum Wage increases annually!</a:t>
            </a:r>
          </a:p>
          <a:p>
            <a:pPr lvl="0"/>
            <a:r>
              <a:rPr lang="en-US"/>
              <a:t>The City rate is increased based on calculations from the MN Commissioner of Labor and Industry and is tied to inflation</a:t>
            </a:r>
          </a:p>
        </p:txBody>
      </p:sp>
      <p:sp>
        <p:nvSpPr>
          <p:cNvPr id="3" name="Slide Number Placeholder 3">
            <a:extLst>
              <a:ext uri="{FF2B5EF4-FFF2-40B4-BE49-F238E27FC236}">
                <a16:creationId xmlns:a16="http://schemas.microsoft.com/office/drawing/2014/main" id="{F99713E4-778D-4A3A-8123-47CF0D88A07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2A60236-243A-4248-92DE-F9AED5FCF014}" type="slidenum">
              <a:t>20</a:t>
            </a:fld>
            <a:endParaRPr lang="en-US" sz="1200" b="0" i="0" u="none" strike="noStrike" kern="1200" cap="none" spc="0" baseline="0">
              <a:solidFill>
                <a:srgbClr val="000000"/>
              </a:solidFill>
              <a:uFillTx/>
              <a:latin typeface="Calibri"/>
            </a:endParaRPr>
          </a:p>
        </p:txBody>
      </p:sp>
      <p:sp>
        <p:nvSpPr>
          <p:cNvPr id="4" name="Slide Image Placeholder 1">
            <a:extLst>
              <a:ext uri="{FF2B5EF4-FFF2-40B4-BE49-F238E27FC236}">
                <a16:creationId xmlns:a16="http://schemas.microsoft.com/office/drawing/2014/main" id="{96E1F7DA-2F15-A3B1-BA9C-7B0241932ED1}"/>
              </a:ext>
            </a:extLst>
          </p:cNvPr>
          <p:cNvSpPr>
            <a:spLocks noGrp="1" noRot="1" noChangeAspect="1"/>
          </p:cNvSpPr>
          <p:nvPr>
            <p:ph type="sldImg"/>
          </p:nvPr>
        </p:nvSpPr>
        <p:spPr>
          <a:xfrm>
            <a:off x="381000" y="685800"/>
            <a:ext cx="6096000" cy="3429000"/>
          </a:xfrm>
          <a:noFill/>
          <a:ln w="9528" cap="flat">
            <a:solidFill>
              <a:srgbClr val="000000"/>
            </a:solidFill>
            <a:prstDash val="solid"/>
            <a:round/>
          </a:ln>
        </p:spPr>
      </p:sp>
      <p:sp>
        <p:nvSpPr>
          <p:cNvPr id="5" name="Notes Placeholder 2">
            <a:extLst>
              <a:ext uri="{FF2B5EF4-FFF2-40B4-BE49-F238E27FC236}">
                <a16:creationId xmlns:a16="http://schemas.microsoft.com/office/drawing/2014/main" id="{A41E8D5C-9EE8-2426-40D4-3176A0C65132}"/>
              </a:ext>
            </a:extLst>
          </p:cNvPr>
          <p:cNvSpPr txBox="1">
            <a:spLocks noGrp="1"/>
          </p:cNvSpPr>
          <p:nvPr>
            <p:ph type="body" sz="quarter" idx="4294967295"/>
          </p:nvPr>
        </p:nvSpPr>
        <p:spPr>
          <a:xfrm>
            <a:off x="685800" y="4343400"/>
            <a:ext cx="5486400" cy="4114800"/>
          </a:xfrm>
          <a:noFill/>
          <a:ln>
            <a:noFill/>
          </a:ln>
        </p:spPr>
        <p:txBody>
          <a:bodyPr wrap="square" lIns="91421" tIns="91421" rIns="91421" bIns="91421" anchor="t" anchorCtr="0" compatLnSpc="1">
            <a:noAutofit/>
          </a:bodyPr>
          <a:lstStyle/>
          <a:p>
            <a:pPr lvl="0"/>
            <a:r>
              <a:rPr lang="en-US"/>
              <a:t>The Saint Paul Minimum Wage increases annually!</a:t>
            </a:r>
          </a:p>
          <a:p>
            <a:pPr lvl="0"/>
            <a:r>
              <a:rPr lang="en-US"/>
              <a:t>The City rate is increased based on calculations from the MN Commissioner of Labor and Industry and is tied to inflation</a:t>
            </a:r>
          </a:p>
        </p:txBody>
      </p:sp>
      <p:sp>
        <p:nvSpPr>
          <p:cNvPr id="6" name="Slide Number Placeholder 3">
            <a:extLst>
              <a:ext uri="{FF2B5EF4-FFF2-40B4-BE49-F238E27FC236}">
                <a16:creationId xmlns:a16="http://schemas.microsoft.com/office/drawing/2014/main" id="{1B5286C8-66F9-B6F8-693E-F0B508C3593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43997E7-D4A8-4CEB-A86E-5B57417D31D2}" type="slidenum">
              <a:t>20</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F4559E-E81A-4DEE-149C-4C1018B45894}"/>
              </a:ext>
            </a:extLst>
          </p:cNvPr>
          <p:cNvSpPr>
            <a:spLocks noGrp="1" noRot="1" noChangeAspect="1"/>
          </p:cNvSpPr>
          <p:nvPr>
            <p:ph type="sldImg"/>
          </p:nvPr>
        </p:nvSpPr>
        <p:spPr>
          <a:xfrm>
            <a:off x="381003" y="685800"/>
            <a:ext cx="6096003" cy="3429000"/>
          </a:xfrm>
          <a:noFill/>
          <a:ln w="9528" cap="flat">
            <a:solidFill>
              <a:srgbClr val="000000"/>
            </a:solidFill>
            <a:prstDash val="solid"/>
            <a:round/>
          </a:ln>
        </p:spPr>
      </p:sp>
      <p:sp>
        <p:nvSpPr>
          <p:cNvPr id="3" name="Notes Placeholder 2">
            <a:extLst>
              <a:ext uri="{FF2B5EF4-FFF2-40B4-BE49-F238E27FC236}">
                <a16:creationId xmlns:a16="http://schemas.microsoft.com/office/drawing/2014/main" id="{3A04F153-E59C-8793-95B9-B43084DA7D57}"/>
              </a:ext>
            </a:extLst>
          </p:cNvPr>
          <p:cNvSpPr txBox="1">
            <a:spLocks noGrp="1"/>
          </p:cNvSpPr>
          <p:nvPr>
            <p:ph type="body" sz="quarter" idx="1"/>
          </p:nvPr>
        </p:nvSpPr>
        <p:spPr>
          <a:xfrm>
            <a:off x="685800" y="4343400"/>
            <a:ext cx="5486400" cy="4114800"/>
          </a:xfrm>
          <a:noFill/>
          <a:ln>
            <a:noFill/>
          </a:ln>
        </p:spPr>
        <p:txBody>
          <a:bodyPr wrap="square" lIns="91421" tIns="91421" rIns="91421" bIns="91421" anchor="t" anchorCtr="0" compatLnSpc="1">
            <a:noAutofit/>
          </a:bodyPr>
          <a:lstStyle/>
          <a:p>
            <a:pPr lvl="0"/>
            <a:r>
              <a:rPr lang="en-US">
                <a:cs typeface="Calibri"/>
              </a:rPr>
              <a:t>Walk ins are welcome Monday-Thursday 8 am-4:30 pm at City Hall </a:t>
            </a:r>
            <a:r>
              <a:rPr lang="en-US"/>
              <a:t> 15 W Kellogg Blvd # 280, St Paul, MN 55102</a:t>
            </a:r>
          </a:p>
        </p:txBody>
      </p:sp>
      <p:sp>
        <p:nvSpPr>
          <p:cNvPr id="4" name="Slide Number Placeholder 3">
            <a:extLst>
              <a:ext uri="{FF2B5EF4-FFF2-40B4-BE49-F238E27FC236}">
                <a16:creationId xmlns:a16="http://schemas.microsoft.com/office/drawing/2014/main" id="{D1B6FEFC-A1EF-C033-A969-9F4C5C3AD3E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2FA1A0B-4C08-4EB0-8E7F-64C428C99E00}" type="slidenum">
              <a:t>21</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60767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Vendor Outreach Program is a business inclusion program – if you receive city funds,  ‘share the wealth’ by reaching out to include other small &amp; local businesses</a:t>
            </a:r>
          </a:p>
          <a:p>
            <a:r>
              <a:rPr lang="en-US"/>
              <a:t>There is a 25% overall business inclusion goal, subgoals: 5% MBE, 10% WBE, 10% SBE</a:t>
            </a:r>
          </a:p>
          <a:p>
            <a:r>
              <a:rPr lang="en-US"/>
              <a:t>Businesses must be CERT certified to count toward VOP goals. </a:t>
            </a:r>
          </a:p>
          <a:p>
            <a:r>
              <a:rPr lang="en-US"/>
              <a:t>Reporting requirements will be discussed at pre-bid or pre-construction meeting. </a:t>
            </a:r>
          </a:p>
        </p:txBody>
      </p:sp>
    </p:spTree>
    <p:extLst>
      <p:ext uri="{BB962C8B-B14F-4D97-AF65-F5344CB8AC3E}">
        <p14:creationId xmlns:p14="http://schemas.microsoft.com/office/powerpoint/2010/main" val="409110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Access CERT directory</a:t>
            </a:r>
          </a:p>
          <a:p>
            <a:r>
              <a:rPr lang="en-US"/>
              <a:t>Reach out to CERT certified businesses</a:t>
            </a:r>
          </a:p>
          <a:p>
            <a:r>
              <a:rPr lang="en-US"/>
              <a:t>Keep records of who you reach out to, when, what the responses are, and what business you chose for each scope of work, supply, or any other vendors paid. </a:t>
            </a:r>
          </a:p>
          <a:p>
            <a:r>
              <a:rPr lang="en-US"/>
              <a:t>Include the VOP contract specifications with your subcontracts</a:t>
            </a:r>
          </a:p>
        </p:txBody>
      </p:sp>
    </p:spTree>
    <p:extLst>
      <p:ext uri="{BB962C8B-B14F-4D97-AF65-F5344CB8AC3E}">
        <p14:creationId xmlns:p14="http://schemas.microsoft.com/office/powerpoint/2010/main" val="327153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River Gradient)" type="obj">
  <p:cSld name="OBJECT">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14"/>
          <p:cNvSpPr txBox="1">
            <a:spLocks noGrp="1"/>
          </p:cNvSpPr>
          <p:nvPr>
            <p:ph type="title"/>
          </p:nvPr>
        </p:nvSpPr>
        <p:spPr>
          <a:xfrm>
            <a:off x="925050" y="1840150"/>
            <a:ext cx="7293900" cy="1228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36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3600">
                <a:latin typeface="Verdana"/>
                <a:ea typeface="Verdana"/>
                <a:cs typeface="Verdana"/>
                <a:sym typeface="Verdana"/>
              </a:defRPr>
            </a:lvl2pPr>
            <a:lvl3pPr lvl="2" algn="ctr" rtl="0">
              <a:spcBef>
                <a:spcPts val="0"/>
              </a:spcBef>
              <a:spcAft>
                <a:spcPts val="0"/>
              </a:spcAft>
              <a:buSzPts val="3600"/>
              <a:buNone/>
              <a:defRPr sz="3600">
                <a:latin typeface="Verdana"/>
                <a:ea typeface="Verdana"/>
                <a:cs typeface="Verdana"/>
                <a:sym typeface="Verdana"/>
              </a:defRPr>
            </a:lvl3pPr>
            <a:lvl4pPr lvl="3" algn="ctr" rtl="0">
              <a:spcBef>
                <a:spcPts val="0"/>
              </a:spcBef>
              <a:spcAft>
                <a:spcPts val="0"/>
              </a:spcAft>
              <a:buSzPts val="3600"/>
              <a:buNone/>
              <a:defRPr sz="3600">
                <a:latin typeface="Verdana"/>
                <a:ea typeface="Verdana"/>
                <a:cs typeface="Verdana"/>
                <a:sym typeface="Verdana"/>
              </a:defRPr>
            </a:lvl4pPr>
            <a:lvl5pPr lvl="4" algn="ctr" rtl="0">
              <a:spcBef>
                <a:spcPts val="0"/>
              </a:spcBef>
              <a:spcAft>
                <a:spcPts val="0"/>
              </a:spcAft>
              <a:buSzPts val="3600"/>
              <a:buNone/>
              <a:defRPr sz="3600">
                <a:latin typeface="Verdana"/>
                <a:ea typeface="Verdana"/>
                <a:cs typeface="Verdana"/>
                <a:sym typeface="Verdana"/>
              </a:defRPr>
            </a:lvl5pPr>
            <a:lvl6pPr lvl="5" algn="ctr" rtl="0">
              <a:spcBef>
                <a:spcPts val="0"/>
              </a:spcBef>
              <a:spcAft>
                <a:spcPts val="0"/>
              </a:spcAft>
              <a:buSzPts val="3600"/>
              <a:buNone/>
              <a:defRPr sz="3600">
                <a:latin typeface="Verdana"/>
                <a:ea typeface="Verdana"/>
                <a:cs typeface="Verdana"/>
                <a:sym typeface="Verdana"/>
              </a:defRPr>
            </a:lvl6pPr>
            <a:lvl7pPr lvl="6" algn="ctr" rtl="0">
              <a:spcBef>
                <a:spcPts val="0"/>
              </a:spcBef>
              <a:spcAft>
                <a:spcPts val="0"/>
              </a:spcAft>
              <a:buSzPts val="3600"/>
              <a:buNone/>
              <a:defRPr sz="3600">
                <a:latin typeface="Verdana"/>
                <a:ea typeface="Verdana"/>
                <a:cs typeface="Verdana"/>
                <a:sym typeface="Verdana"/>
              </a:defRPr>
            </a:lvl7pPr>
            <a:lvl8pPr lvl="7" algn="ctr" rtl="0">
              <a:spcBef>
                <a:spcPts val="0"/>
              </a:spcBef>
              <a:spcAft>
                <a:spcPts val="0"/>
              </a:spcAft>
              <a:buSzPts val="3600"/>
              <a:buNone/>
              <a:defRPr sz="3600">
                <a:latin typeface="Verdana"/>
                <a:ea typeface="Verdana"/>
                <a:cs typeface="Verdana"/>
                <a:sym typeface="Verdana"/>
              </a:defRPr>
            </a:lvl8pPr>
            <a:lvl9pPr lvl="8" algn="ctr" rtl="0">
              <a:spcBef>
                <a:spcPts val="0"/>
              </a:spcBef>
              <a:spcAft>
                <a:spcPts val="0"/>
              </a:spcAft>
              <a:buSzPts val="3600"/>
              <a:buNone/>
              <a:defRPr sz="3600">
                <a:latin typeface="Verdana"/>
                <a:ea typeface="Verdana"/>
                <a:cs typeface="Verdana"/>
                <a:sym typeface="Verdana"/>
              </a:defRPr>
            </a:lvl9pPr>
          </a:lstStyle>
          <a:p>
            <a:endParaRPr/>
          </a:p>
        </p:txBody>
      </p:sp>
      <p:sp>
        <p:nvSpPr>
          <p:cNvPr id="53" name="Google Shape;53;p14"/>
          <p:cNvSpPr txBox="1">
            <a:spLocks noGrp="1"/>
          </p:cNvSpPr>
          <p:nvPr>
            <p:ph type="subTitle" idx="1"/>
          </p:nvPr>
        </p:nvSpPr>
        <p:spPr>
          <a:xfrm>
            <a:off x="2828100" y="2681750"/>
            <a:ext cx="3487800" cy="621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1400"/>
              <a:buFont typeface="Open Sans"/>
              <a:buNone/>
              <a:defRPr b="1">
                <a:solidFill>
                  <a:schemeClr val="accent4"/>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OBJECT_1">
    <p:spTree>
      <p:nvGrpSpPr>
        <p:cNvPr id="1" name="Shape 93"/>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B (Sky tinted Blue Background)">
    <p:bg>
      <p:bgPr>
        <a:blipFill>
          <a:blip r:embed="rId2">
            <a:alphaModFix/>
          </a:blip>
          <a:stretch>
            <a:fillRect/>
          </a:stretch>
        </a:blipFill>
        <a:effectLst/>
      </p:bgPr>
    </p:bg>
    <p:spTree>
      <p:nvGrpSpPr>
        <p:cNvPr id="1" name=""/>
        <p:cNvGrpSpPr/>
        <p:nvPr/>
      </p:nvGrpSpPr>
      <p:grpSpPr>
        <a:xfrm>
          <a:off x="0" y="0"/>
          <a:ext cx="0" cy="0"/>
          <a:chOff x="0" y="0"/>
          <a:chExt cx="0" cy="0"/>
        </a:xfrm>
      </p:grpSpPr>
      <p:sp>
        <p:nvSpPr>
          <p:cNvPr id="2" name="Google Shape;82;p23">
            <a:extLst>
              <a:ext uri="{FF2B5EF4-FFF2-40B4-BE49-F238E27FC236}">
                <a16:creationId xmlns:a16="http://schemas.microsoft.com/office/drawing/2014/main" id="{CA87580A-EADE-3F3A-1213-7A5C5D7F395A}"/>
              </a:ext>
            </a:extLst>
          </p:cNvPr>
          <p:cNvSpPr txBox="1">
            <a:spLocks noGrp="1"/>
          </p:cNvSpPr>
          <p:nvPr>
            <p:ph type="title"/>
          </p:nvPr>
        </p:nvSpPr>
        <p:spPr>
          <a:xfrm>
            <a:off x="538353" y="886053"/>
            <a:ext cx="8120704" cy="697504"/>
          </a:xfrm>
          <a:prstGeom prst="rect">
            <a:avLst/>
          </a:prstGeom>
          <a:noFill/>
          <a:ln>
            <a:noFill/>
          </a:ln>
        </p:spPr>
        <p:txBody>
          <a:bodyPr vert="horz" wrap="square" lIns="91421" tIns="91421" rIns="91421" bIns="91421" anchor="t" anchorCtr="0" compatLnSpc="1">
            <a:noAutofit/>
          </a:bodyPr>
          <a:lstStyle>
            <a:lvl1pPr marL="0" marR="0" lvl="0" indent="0" fontAlgn="auto">
              <a:spcBef>
                <a:spcPts val="0"/>
              </a:spcBef>
              <a:spcAft>
                <a:spcPts val="0"/>
              </a:spcAft>
              <a:tabLst/>
              <a:defRPr lang="en-US" sz="2400" b="1" i="0" u="none" strike="noStrike" cap="none" spc="0" baseline="0">
                <a:solidFill>
                  <a:srgbClr val="FFFFFF"/>
                </a:solidFill>
                <a:uFillTx/>
                <a:latin typeface="Red Hat Text"/>
                <a:ea typeface="Red Hat Text"/>
                <a:cs typeface="Red Hat Text"/>
              </a:defRPr>
            </a:lvl1pPr>
          </a:lstStyle>
          <a:p>
            <a:pPr lvl="0"/>
            <a:endParaRPr lang="en-US"/>
          </a:p>
        </p:txBody>
      </p:sp>
      <p:sp>
        <p:nvSpPr>
          <p:cNvPr id="3" name="Google Shape;83;p23">
            <a:extLst>
              <a:ext uri="{FF2B5EF4-FFF2-40B4-BE49-F238E27FC236}">
                <a16:creationId xmlns:a16="http://schemas.microsoft.com/office/drawing/2014/main" id="{742B16E5-1528-4367-9427-0EF356296B3E}"/>
              </a:ext>
            </a:extLst>
          </p:cNvPr>
          <p:cNvSpPr txBox="1">
            <a:spLocks noGrp="1"/>
          </p:cNvSpPr>
          <p:nvPr>
            <p:ph type="body" sz="half" idx="2"/>
          </p:nvPr>
        </p:nvSpPr>
        <p:spPr>
          <a:xfrm>
            <a:off x="538353" y="1724622"/>
            <a:ext cx="7957200" cy="2818802"/>
          </a:xfrm>
          <a:prstGeom prst="rect">
            <a:avLst/>
          </a:prstGeom>
          <a:noFill/>
          <a:ln>
            <a:noFill/>
          </a:ln>
        </p:spPr>
        <p:txBody>
          <a:bodyPr vert="horz" wrap="square" lIns="91421" tIns="91421" rIns="91421" bIns="91421" anchor="t" anchorCtr="0" compatLnSpc="1">
            <a:noAutofit/>
          </a:bodyPr>
          <a:lstStyle>
            <a:lvl1pPr marL="457181" marR="0" lvl="0" indent="-317479" fontAlgn="auto">
              <a:spcBef>
                <a:spcPts val="0"/>
              </a:spcBef>
              <a:spcAft>
                <a:spcPts val="0"/>
              </a:spcAft>
              <a:buClr>
                <a:srgbClr val="FFFFFF"/>
              </a:buClr>
              <a:buSzPts val="1400"/>
              <a:buFont typeface="Open Sans"/>
              <a:buChar char="●"/>
              <a:tabLst/>
              <a:defRPr lang="en-US" b="0" i="0" u="none" strike="noStrike" cap="none" spc="0" baseline="0">
                <a:solidFill>
                  <a:srgbClr val="FFFFFF"/>
                </a:solidFill>
                <a:uFillTx/>
                <a:latin typeface="Open Sans"/>
                <a:ea typeface="Open Sans"/>
                <a:cs typeface="Open Sans"/>
              </a:defRPr>
            </a:lvl1pPr>
          </a:lstStyle>
          <a:p>
            <a:pPr lvl="0"/>
            <a:endParaRPr lang="en-US"/>
          </a:p>
        </p:txBody>
      </p:sp>
    </p:spTree>
    <p:extLst>
      <p:ext uri="{BB962C8B-B14F-4D97-AF65-F5344CB8AC3E}">
        <p14:creationId xmlns:p14="http://schemas.microsoft.com/office/powerpoint/2010/main" val="173005496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_OBJECTS_WITH_TEXT_1">
    <p:bg>
      <p:bgPr>
        <a:blipFill>
          <a:blip r:embed="rId2">
            <a:alphaModFix/>
          </a:blip>
          <a:stretch>
            <a:fillRect/>
          </a:stretch>
        </a:blipFill>
        <a:effectLst/>
      </p:bgPr>
    </p:bg>
    <p:spTree>
      <p:nvGrpSpPr>
        <p:cNvPr id="1" name=""/>
        <p:cNvGrpSpPr/>
        <p:nvPr/>
      </p:nvGrpSpPr>
      <p:grpSpPr>
        <a:xfrm>
          <a:off x="0" y="0"/>
          <a:ext cx="0" cy="0"/>
          <a:chOff x="0" y="0"/>
          <a:chExt cx="0" cy="0"/>
        </a:xfrm>
      </p:grpSpPr>
      <p:sp>
        <p:nvSpPr>
          <p:cNvPr id="2" name="Google Shape;68;p19">
            <a:extLst>
              <a:ext uri="{FF2B5EF4-FFF2-40B4-BE49-F238E27FC236}">
                <a16:creationId xmlns:a16="http://schemas.microsoft.com/office/drawing/2014/main" id="{678B9F06-48DE-3CB2-19DD-7F2FFE1659BF}"/>
              </a:ext>
            </a:extLst>
          </p:cNvPr>
          <p:cNvSpPr txBox="1">
            <a:spLocks noGrp="1"/>
          </p:cNvSpPr>
          <p:nvPr>
            <p:ph type="title"/>
          </p:nvPr>
        </p:nvSpPr>
        <p:spPr>
          <a:xfrm>
            <a:off x="538353" y="1038749"/>
            <a:ext cx="7957200" cy="697504"/>
          </a:xfrm>
          <a:prstGeom prst="rect">
            <a:avLst/>
          </a:prstGeom>
          <a:noFill/>
          <a:ln>
            <a:noFill/>
          </a:ln>
        </p:spPr>
        <p:txBody>
          <a:bodyPr vert="horz" wrap="square" lIns="91421" tIns="91421" rIns="91421" bIns="91421" anchor="t" anchorCtr="0" compatLnSpc="1">
            <a:noAutofit/>
          </a:bodyPr>
          <a:lstStyle>
            <a:lvl1pPr marL="0" marR="0" lvl="0" indent="0" fontAlgn="auto">
              <a:lnSpc>
                <a:spcPct val="100000"/>
              </a:lnSpc>
              <a:spcBef>
                <a:spcPts val="0"/>
              </a:spcBef>
              <a:spcAft>
                <a:spcPts val="0"/>
              </a:spcAft>
              <a:tabLst/>
              <a:defRPr lang="en-US" sz="2400" b="1" i="0" u="none" strike="noStrike" kern="0" cap="none" spc="0" baseline="0">
                <a:solidFill>
                  <a:srgbClr val="071D49"/>
                </a:solidFill>
                <a:uFillTx/>
                <a:latin typeface="Red Hat Text"/>
                <a:ea typeface="Red Hat Text"/>
                <a:cs typeface="Red Hat Text"/>
              </a:defRPr>
            </a:lvl1pPr>
          </a:lstStyle>
          <a:p>
            <a:pPr lvl="0"/>
            <a:endParaRPr lang="en-US"/>
          </a:p>
        </p:txBody>
      </p:sp>
      <p:sp>
        <p:nvSpPr>
          <p:cNvPr id="3" name="Google Shape;69;p19">
            <a:extLst>
              <a:ext uri="{FF2B5EF4-FFF2-40B4-BE49-F238E27FC236}">
                <a16:creationId xmlns:a16="http://schemas.microsoft.com/office/drawing/2014/main" id="{6CAA83BE-BF37-1249-D468-4CC0DC77459D}"/>
              </a:ext>
            </a:extLst>
          </p:cNvPr>
          <p:cNvSpPr txBox="1">
            <a:spLocks noGrp="1"/>
          </p:cNvSpPr>
          <p:nvPr>
            <p:ph type="body" sz="quarter" idx="4294967295"/>
          </p:nvPr>
        </p:nvSpPr>
        <p:spPr>
          <a:xfrm>
            <a:off x="538353" y="1859350"/>
            <a:ext cx="7957200" cy="2818802"/>
          </a:xfrm>
          <a:prstGeom prst="rect">
            <a:avLst/>
          </a:prstGeom>
          <a:noFill/>
          <a:ln>
            <a:noFill/>
          </a:ln>
        </p:spPr>
        <p:txBody>
          <a:bodyPr vert="horz" wrap="square" lIns="91421" tIns="91421" rIns="91421" bIns="91421" anchor="t" anchorCtr="0" compatLnSpc="1">
            <a:noAutofit/>
          </a:bodyPr>
          <a:lstStyle>
            <a:lvl1pPr marL="457200" marR="0" lvl="0" indent="-317497" fontAlgn="auto">
              <a:lnSpc>
                <a:spcPct val="100000"/>
              </a:lnSpc>
              <a:spcBef>
                <a:spcPts val="0"/>
              </a:spcBef>
              <a:spcAft>
                <a:spcPts val="0"/>
              </a:spcAft>
              <a:buClr>
                <a:srgbClr val="000000"/>
              </a:buClr>
              <a:buSzPts val="1400"/>
              <a:buFont typeface="Open Sans"/>
              <a:buChar char="●"/>
              <a:tabLst/>
              <a:defRPr lang="en-US" sz="1400" b="0" i="0" u="none" strike="noStrike" kern="0" cap="none" spc="0" baseline="0">
                <a:solidFill>
                  <a:srgbClr val="000000"/>
                </a:solidFill>
                <a:uFillTx/>
                <a:latin typeface="Open Sans"/>
                <a:ea typeface="Open Sans"/>
                <a:cs typeface="Open Sans"/>
              </a:defRPr>
            </a:lvl1pPr>
          </a:lstStyle>
          <a:p>
            <a:pPr lvl="0"/>
            <a:endParaRPr lang="en-US"/>
          </a:p>
        </p:txBody>
      </p:sp>
    </p:spTree>
    <p:extLst>
      <p:ext uri="{BB962C8B-B14F-4D97-AF65-F5344CB8AC3E}">
        <p14:creationId xmlns:p14="http://schemas.microsoft.com/office/powerpoint/2010/main" val="321370678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River Gradient)" type="obj">
  <p:cSld name="OBJECT">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14"/>
          <p:cNvSpPr txBox="1">
            <a:spLocks noGrp="1"/>
          </p:cNvSpPr>
          <p:nvPr>
            <p:ph type="title"/>
          </p:nvPr>
        </p:nvSpPr>
        <p:spPr>
          <a:xfrm>
            <a:off x="925050" y="1840150"/>
            <a:ext cx="7293900" cy="1228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36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3600">
                <a:latin typeface="Verdana"/>
                <a:ea typeface="Verdana"/>
                <a:cs typeface="Verdana"/>
                <a:sym typeface="Verdana"/>
              </a:defRPr>
            </a:lvl2pPr>
            <a:lvl3pPr lvl="2" algn="ctr" rtl="0">
              <a:spcBef>
                <a:spcPts val="0"/>
              </a:spcBef>
              <a:spcAft>
                <a:spcPts val="0"/>
              </a:spcAft>
              <a:buSzPts val="3600"/>
              <a:buNone/>
              <a:defRPr sz="3600">
                <a:latin typeface="Verdana"/>
                <a:ea typeface="Verdana"/>
                <a:cs typeface="Verdana"/>
                <a:sym typeface="Verdana"/>
              </a:defRPr>
            </a:lvl3pPr>
            <a:lvl4pPr lvl="3" algn="ctr" rtl="0">
              <a:spcBef>
                <a:spcPts val="0"/>
              </a:spcBef>
              <a:spcAft>
                <a:spcPts val="0"/>
              </a:spcAft>
              <a:buSzPts val="3600"/>
              <a:buNone/>
              <a:defRPr sz="3600">
                <a:latin typeface="Verdana"/>
                <a:ea typeface="Verdana"/>
                <a:cs typeface="Verdana"/>
                <a:sym typeface="Verdana"/>
              </a:defRPr>
            </a:lvl4pPr>
            <a:lvl5pPr lvl="4" algn="ctr" rtl="0">
              <a:spcBef>
                <a:spcPts val="0"/>
              </a:spcBef>
              <a:spcAft>
                <a:spcPts val="0"/>
              </a:spcAft>
              <a:buSzPts val="3600"/>
              <a:buNone/>
              <a:defRPr sz="3600">
                <a:latin typeface="Verdana"/>
                <a:ea typeface="Verdana"/>
                <a:cs typeface="Verdana"/>
                <a:sym typeface="Verdana"/>
              </a:defRPr>
            </a:lvl5pPr>
            <a:lvl6pPr lvl="5" algn="ctr" rtl="0">
              <a:spcBef>
                <a:spcPts val="0"/>
              </a:spcBef>
              <a:spcAft>
                <a:spcPts val="0"/>
              </a:spcAft>
              <a:buSzPts val="3600"/>
              <a:buNone/>
              <a:defRPr sz="3600">
                <a:latin typeface="Verdana"/>
                <a:ea typeface="Verdana"/>
                <a:cs typeface="Verdana"/>
                <a:sym typeface="Verdana"/>
              </a:defRPr>
            </a:lvl6pPr>
            <a:lvl7pPr lvl="6" algn="ctr" rtl="0">
              <a:spcBef>
                <a:spcPts val="0"/>
              </a:spcBef>
              <a:spcAft>
                <a:spcPts val="0"/>
              </a:spcAft>
              <a:buSzPts val="3600"/>
              <a:buNone/>
              <a:defRPr sz="3600">
                <a:latin typeface="Verdana"/>
                <a:ea typeface="Verdana"/>
                <a:cs typeface="Verdana"/>
                <a:sym typeface="Verdana"/>
              </a:defRPr>
            </a:lvl7pPr>
            <a:lvl8pPr lvl="7" algn="ctr" rtl="0">
              <a:spcBef>
                <a:spcPts val="0"/>
              </a:spcBef>
              <a:spcAft>
                <a:spcPts val="0"/>
              </a:spcAft>
              <a:buSzPts val="3600"/>
              <a:buNone/>
              <a:defRPr sz="3600">
                <a:latin typeface="Verdana"/>
                <a:ea typeface="Verdana"/>
                <a:cs typeface="Verdana"/>
                <a:sym typeface="Verdana"/>
              </a:defRPr>
            </a:lvl8pPr>
            <a:lvl9pPr lvl="8" algn="ctr" rtl="0">
              <a:spcBef>
                <a:spcPts val="0"/>
              </a:spcBef>
              <a:spcAft>
                <a:spcPts val="0"/>
              </a:spcAft>
              <a:buSzPts val="3600"/>
              <a:buNone/>
              <a:defRPr sz="3600">
                <a:latin typeface="Verdana"/>
                <a:ea typeface="Verdana"/>
                <a:cs typeface="Verdana"/>
                <a:sym typeface="Verdana"/>
              </a:defRPr>
            </a:lvl9pPr>
          </a:lstStyle>
          <a:p>
            <a:endParaRPr/>
          </a:p>
        </p:txBody>
      </p:sp>
      <p:sp>
        <p:nvSpPr>
          <p:cNvPr id="53" name="Google Shape;53;p14"/>
          <p:cNvSpPr txBox="1">
            <a:spLocks noGrp="1"/>
          </p:cNvSpPr>
          <p:nvPr>
            <p:ph type="subTitle" idx="1"/>
          </p:nvPr>
        </p:nvSpPr>
        <p:spPr>
          <a:xfrm>
            <a:off x="2828100" y="2681750"/>
            <a:ext cx="3487800" cy="621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1400"/>
              <a:buFont typeface="Open Sans"/>
              <a:buNone/>
              <a:defRPr b="1">
                <a:solidFill>
                  <a:schemeClr val="accent4"/>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Big Rivers Blue)" type="title">
  <p:cSld name="TITLE">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925050" y="1840150"/>
            <a:ext cx="7293900" cy="1228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36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3600">
                <a:latin typeface="Verdana"/>
                <a:ea typeface="Verdana"/>
                <a:cs typeface="Verdana"/>
                <a:sym typeface="Verdana"/>
              </a:defRPr>
            </a:lvl2pPr>
            <a:lvl3pPr lvl="2" algn="ctr" rtl="0">
              <a:spcBef>
                <a:spcPts val="0"/>
              </a:spcBef>
              <a:spcAft>
                <a:spcPts val="0"/>
              </a:spcAft>
              <a:buSzPts val="3600"/>
              <a:buNone/>
              <a:defRPr sz="3600">
                <a:latin typeface="Verdana"/>
                <a:ea typeface="Verdana"/>
                <a:cs typeface="Verdana"/>
                <a:sym typeface="Verdana"/>
              </a:defRPr>
            </a:lvl3pPr>
            <a:lvl4pPr lvl="3" algn="ctr" rtl="0">
              <a:spcBef>
                <a:spcPts val="0"/>
              </a:spcBef>
              <a:spcAft>
                <a:spcPts val="0"/>
              </a:spcAft>
              <a:buSzPts val="3600"/>
              <a:buNone/>
              <a:defRPr sz="3600">
                <a:latin typeface="Verdana"/>
                <a:ea typeface="Verdana"/>
                <a:cs typeface="Verdana"/>
                <a:sym typeface="Verdana"/>
              </a:defRPr>
            </a:lvl4pPr>
            <a:lvl5pPr lvl="4" algn="ctr" rtl="0">
              <a:spcBef>
                <a:spcPts val="0"/>
              </a:spcBef>
              <a:spcAft>
                <a:spcPts val="0"/>
              </a:spcAft>
              <a:buSzPts val="3600"/>
              <a:buNone/>
              <a:defRPr sz="3600">
                <a:latin typeface="Verdana"/>
                <a:ea typeface="Verdana"/>
                <a:cs typeface="Verdana"/>
                <a:sym typeface="Verdana"/>
              </a:defRPr>
            </a:lvl5pPr>
            <a:lvl6pPr lvl="5" algn="ctr" rtl="0">
              <a:spcBef>
                <a:spcPts val="0"/>
              </a:spcBef>
              <a:spcAft>
                <a:spcPts val="0"/>
              </a:spcAft>
              <a:buSzPts val="3600"/>
              <a:buNone/>
              <a:defRPr sz="3600">
                <a:latin typeface="Verdana"/>
                <a:ea typeface="Verdana"/>
                <a:cs typeface="Verdana"/>
                <a:sym typeface="Verdana"/>
              </a:defRPr>
            </a:lvl6pPr>
            <a:lvl7pPr lvl="6" algn="ctr" rtl="0">
              <a:spcBef>
                <a:spcPts val="0"/>
              </a:spcBef>
              <a:spcAft>
                <a:spcPts val="0"/>
              </a:spcAft>
              <a:buSzPts val="3600"/>
              <a:buNone/>
              <a:defRPr sz="3600">
                <a:latin typeface="Verdana"/>
                <a:ea typeface="Verdana"/>
                <a:cs typeface="Verdana"/>
                <a:sym typeface="Verdana"/>
              </a:defRPr>
            </a:lvl7pPr>
            <a:lvl8pPr lvl="7" algn="ctr" rtl="0">
              <a:spcBef>
                <a:spcPts val="0"/>
              </a:spcBef>
              <a:spcAft>
                <a:spcPts val="0"/>
              </a:spcAft>
              <a:buSzPts val="3600"/>
              <a:buNone/>
              <a:defRPr sz="3600">
                <a:latin typeface="Verdana"/>
                <a:ea typeface="Verdana"/>
                <a:cs typeface="Verdana"/>
                <a:sym typeface="Verdana"/>
              </a:defRPr>
            </a:lvl8pPr>
            <a:lvl9pPr lvl="8" algn="ctr" rtl="0">
              <a:spcBef>
                <a:spcPts val="0"/>
              </a:spcBef>
              <a:spcAft>
                <a:spcPts val="0"/>
              </a:spcAft>
              <a:buSzPts val="3600"/>
              <a:buNone/>
              <a:defRPr sz="3600">
                <a:latin typeface="Verdana"/>
                <a:ea typeface="Verdana"/>
                <a:cs typeface="Verdana"/>
                <a:sym typeface="Verdana"/>
              </a:defRPr>
            </a:lvl9pPr>
          </a:lstStyle>
          <a:p>
            <a:endParaRPr/>
          </a:p>
        </p:txBody>
      </p:sp>
      <p:sp>
        <p:nvSpPr>
          <p:cNvPr id="56" name="Google Shape;56;p15"/>
          <p:cNvSpPr txBox="1">
            <a:spLocks noGrp="1"/>
          </p:cNvSpPr>
          <p:nvPr>
            <p:ph type="subTitle" idx="1"/>
          </p:nvPr>
        </p:nvSpPr>
        <p:spPr>
          <a:xfrm>
            <a:off x="2828100" y="2681750"/>
            <a:ext cx="3487800" cy="621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1400"/>
              <a:buFont typeface="Open Sans"/>
              <a:buNone/>
              <a:defRPr b="1">
                <a:solidFill>
                  <a:schemeClr val="accent4"/>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ky-Tinted Blue)" type="secHead">
  <p:cSld name="SECTION_HEADER">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6"/>
          <p:cNvSpPr txBox="1">
            <a:spLocks noGrp="1"/>
          </p:cNvSpPr>
          <p:nvPr>
            <p:ph type="title"/>
          </p:nvPr>
        </p:nvSpPr>
        <p:spPr>
          <a:xfrm>
            <a:off x="925050" y="1840150"/>
            <a:ext cx="7293900" cy="1228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36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3600">
                <a:latin typeface="Verdana"/>
                <a:ea typeface="Verdana"/>
                <a:cs typeface="Verdana"/>
                <a:sym typeface="Verdana"/>
              </a:defRPr>
            </a:lvl2pPr>
            <a:lvl3pPr lvl="2" algn="ctr" rtl="0">
              <a:spcBef>
                <a:spcPts val="0"/>
              </a:spcBef>
              <a:spcAft>
                <a:spcPts val="0"/>
              </a:spcAft>
              <a:buSzPts val="3600"/>
              <a:buNone/>
              <a:defRPr sz="3600">
                <a:latin typeface="Verdana"/>
                <a:ea typeface="Verdana"/>
                <a:cs typeface="Verdana"/>
                <a:sym typeface="Verdana"/>
              </a:defRPr>
            </a:lvl3pPr>
            <a:lvl4pPr lvl="3" algn="ctr" rtl="0">
              <a:spcBef>
                <a:spcPts val="0"/>
              </a:spcBef>
              <a:spcAft>
                <a:spcPts val="0"/>
              </a:spcAft>
              <a:buSzPts val="3600"/>
              <a:buNone/>
              <a:defRPr sz="3600">
                <a:latin typeface="Verdana"/>
                <a:ea typeface="Verdana"/>
                <a:cs typeface="Verdana"/>
                <a:sym typeface="Verdana"/>
              </a:defRPr>
            </a:lvl4pPr>
            <a:lvl5pPr lvl="4" algn="ctr" rtl="0">
              <a:spcBef>
                <a:spcPts val="0"/>
              </a:spcBef>
              <a:spcAft>
                <a:spcPts val="0"/>
              </a:spcAft>
              <a:buSzPts val="3600"/>
              <a:buNone/>
              <a:defRPr sz="3600">
                <a:latin typeface="Verdana"/>
                <a:ea typeface="Verdana"/>
                <a:cs typeface="Verdana"/>
                <a:sym typeface="Verdana"/>
              </a:defRPr>
            </a:lvl5pPr>
            <a:lvl6pPr lvl="5" algn="ctr" rtl="0">
              <a:spcBef>
                <a:spcPts val="0"/>
              </a:spcBef>
              <a:spcAft>
                <a:spcPts val="0"/>
              </a:spcAft>
              <a:buSzPts val="3600"/>
              <a:buNone/>
              <a:defRPr sz="3600">
                <a:latin typeface="Verdana"/>
                <a:ea typeface="Verdana"/>
                <a:cs typeface="Verdana"/>
                <a:sym typeface="Verdana"/>
              </a:defRPr>
            </a:lvl6pPr>
            <a:lvl7pPr lvl="6" algn="ctr" rtl="0">
              <a:spcBef>
                <a:spcPts val="0"/>
              </a:spcBef>
              <a:spcAft>
                <a:spcPts val="0"/>
              </a:spcAft>
              <a:buSzPts val="3600"/>
              <a:buNone/>
              <a:defRPr sz="3600">
                <a:latin typeface="Verdana"/>
                <a:ea typeface="Verdana"/>
                <a:cs typeface="Verdana"/>
                <a:sym typeface="Verdana"/>
              </a:defRPr>
            </a:lvl7pPr>
            <a:lvl8pPr lvl="7" algn="ctr" rtl="0">
              <a:spcBef>
                <a:spcPts val="0"/>
              </a:spcBef>
              <a:spcAft>
                <a:spcPts val="0"/>
              </a:spcAft>
              <a:buSzPts val="3600"/>
              <a:buNone/>
              <a:defRPr sz="3600">
                <a:latin typeface="Verdana"/>
                <a:ea typeface="Verdana"/>
                <a:cs typeface="Verdana"/>
                <a:sym typeface="Verdana"/>
              </a:defRPr>
            </a:lvl8pPr>
            <a:lvl9pPr lvl="8" algn="ctr" rtl="0">
              <a:spcBef>
                <a:spcPts val="0"/>
              </a:spcBef>
              <a:spcAft>
                <a:spcPts val="0"/>
              </a:spcAft>
              <a:buSzPts val="3600"/>
              <a:buNone/>
              <a:defRPr sz="3600">
                <a:latin typeface="Verdana"/>
                <a:ea typeface="Verdana"/>
                <a:cs typeface="Verdana"/>
                <a:sym typeface="Verdana"/>
              </a:defRPr>
            </a:lvl9pPr>
          </a:lstStyle>
          <a:p>
            <a:endParaRPr/>
          </a:p>
        </p:txBody>
      </p:sp>
      <p:sp>
        <p:nvSpPr>
          <p:cNvPr id="59" name="Google Shape;59;p16"/>
          <p:cNvSpPr txBox="1">
            <a:spLocks noGrp="1"/>
          </p:cNvSpPr>
          <p:nvPr>
            <p:ph type="subTitle" idx="1"/>
          </p:nvPr>
        </p:nvSpPr>
        <p:spPr>
          <a:xfrm>
            <a:off x="2828100" y="2681750"/>
            <a:ext cx="3487800" cy="621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1400"/>
              <a:buFont typeface="Open Sans"/>
              <a:buNone/>
              <a:defRPr b="1">
                <a:solidFill>
                  <a:srgbClr val="FFFFFF"/>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Black)" type="twoObj">
  <p:cSld name="TWO_OBJECTS">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7"/>
          <p:cNvSpPr txBox="1">
            <a:spLocks noGrp="1"/>
          </p:cNvSpPr>
          <p:nvPr>
            <p:ph type="subTitle" idx="1"/>
          </p:nvPr>
        </p:nvSpPr>
        <p:spPr>
          <a:xfrm>
            <a:off x="5481825" y="189550"/>
            <a:ext cx="3487800" cy="462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1400"/>
              <a:buFont typeface="Open Sans"/>
              <a:buNone/>
              <a:defRPr b="1">
                <a:solidFill>
                  <a:schemeClr val="lt1"/>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2" name="Google Shape;62;p17"/>
          <p:cNvSpPr txBox="1">
            <a:spLocks noGrp="1"/>
          </p:cNvSpPr>
          <p:nvPr>
            <p:ph type="title"/>
          </p:nvPr>
        </p:nvSpPr>
        <p:spPr>
          <a:xfrm>
            <a:off x="925050" y="1840150"/>
            <a:ext cx="7293900" cy="1228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600"/>
              <a:buFont typeface="Red Hat Text"/>
              <a:buNone/>
              <a:defRPr sz="3600" b="1">
                <a:latin typeface="Red Hat Text"/>
                <a:ea typeface="Red Hat Text"/>
                <a:cs typeface="Red Hat Text"/>
                <a:sym typeface="Red Hat Text"/>
              </a:defRPr>
            </a:lvl1pPr>
            <a:lvl2pPr lvl="1" algn="ctr" rtl="0">
              <a:spcBef>
                <a:spcPts val="0"/>
              </a:spcBef>
              <a:spcAft>
                <a:spcPts val="0"/>
              </a:spcAft>
              <a:buSzPts val="3600"/>
              <a:buNone/>
              <a:defRPr sz="3600">
                <a:latin typeface="Verdana"/>
                <a:ea typeface="Verdana"/>
                <a:cs typeface="Verdana"/>
                <a:sym typeface="Verdana"/>
              </a:defRPr>
            </a:lvl2pPr>
            <a:lvl3pPr lvl="2" algn="ctr" rtl="0">
              <a:spcBef>
                <a:spcPts val="0"/>
              </a:spcBef>
              <a:spcAft>
                <a:spcPts val="0"/>
              </a:spcAft>
              <a:buSzPts val="3600"/>
              <a:buNone/>
              <a:defRPr sz="3600">
                <a:latin typeface="Verdana"/>
                <a:ea typeface="Verdana"/>
                <a:cs typeface="Verdana"/>
                <a:sym typeface="Verdana"/>
              </a:defRPr>
            </a:lvl3pPr>
            <a:lvl4pPr lvl="3" algn="ctr" rtl="0">
              <a:spcBef>
                <a:spcPts val="0"/>
              </a:spcBef>
              <a:spcAft>
                <a:spcPts val="0"/>
              </a:spcAft>
              <a:buSzPts val="3600"/>
              <a:buNone/>
              <a:defRPr sz="3600">
                <a:latin typeface="Verdana"/>
                <a:ea typeface="Verdana"/>
                <a:cs typeface="Verdana"/>
                <a:sym typeface="Verdana"/>
              </a:defRPr>
            </a:lvl4pPr>
            <a:lvl5pPr lvl="4" algn="ctr" rtl="0">
              <a:spcBef>
                <a:spcPts val="0"/>
              </a:spcBef>
              <a:spcAft>
                <a:spcPts val="0"/>
              </a:spcAft>
              <a:buSzPts val="3600"/>
              <a:buNone/>
              <a:defRPr sz="3600">
                <a:latin typeface="Verdana"/>
                <a:ea typeface="Verdana"/>
                <a:cs typeface="Verdana"/>
                <a:sym typeface="Verdana"/>
              </a:defRPr>
            </a:lvl5pPr>
            <a:lvl6pPr lvl="5" algn="ctr" rtl="0">
              <a:spcBef>
                <a:spcPts val="0"/>
              </a:spcBef>
              <a:spcAft>
                <a:spcPts val="0"/>
              </a:spcAft>
              <a:buSzPts val="3600"/>
              <a:buNone/>
              <a:defRPr sz="3600">
                <a:latin typeface="Verdana"/>
                <a:ea typeface="Verdana"/>
                <a:cs typeface="Verdana"/>
                <a:sym typeface="Verdana"/>
              </a:defRPr>
            </a:lvl6pPr>
            <a:lvl7pPr lvl="6" algn="ctr" rtl="0">
              <a:spcBef>
                <a:spcPts val="0"/>
              </a:spcBef>
              <a:spcAft>
                <a:spcPts val="0"/>
              </a:spcAft>
              <a:buSzPts val="3600"/>
              <a:buNone/>
              <a:defRPr sz="3600">
                <a:latin typeface="Verdana"/>
                <a:ea typeface="Verdana"/>
                <a:cs typeface="Verdana"/>
                <a:sym typeface="Verdana"/>
              </a:defRPr>
            </a:lvl7pPr>
            <a:lvl8pPr lvl="7" algn="ctr" rtl="0">
              <a:spcBef>
                <a:spcPts val="0"/>
              </a:spcBef>
              <a:spcAft>
                <a:spcPts val="0"/>
              </a:spcAft>
              <a:buSzPts val="3600"/>
              <a:buNone/>
              <a:defRPr sz="3600">
                <a:latin typeface="Verdana"/>
                <a:ea typeface="Verdana"/>
                <a:cs typeface="Verdana"/>
                <a:sym typeface="Verdana"/>
              </a:defRPr>
            </a:lvl8pPr>
            <a:lvl9pPr lvl="8" algn="ctr" rtl="0">
              <a:spcBef>
                <a:spcPts val="0"/>
              </a:spcBef>
              <a:spcAft>
                <a:spcPts val="0"/>
              </a:spcAft>
              <a:buSzPts val="3600"/>
              <a:buNone/>
              <a:defRPr sz="3600">
                <a:latin typeface="Verdana"/>
                <a:ea typeface="Verdana"/>
                <a:cs typeface="Verdana"/>
                <a:sym typeface="Verdana"/>
              </a:defRPr>
            </a:lvl9pPr>
          </a:lstStyle>
          <a:p>
            <a:endParaRPr/>
          </a:p>
        </p:txBody>
      </p:sp>
      <p:sp>
        <p:nvSpPr>
          <p:cNvPr id="63" name="Google Shape;63;p17"/>
          <p:cNvSpPr txBox="1">
            <a:spLocks noGrp="1"/>
          </p:cNvSpPr>
          <p:nvPr>
            <p:ph type="subTitle" idx="2"/>
          </p:nvPr>
        </p:nvSpPr>
        <p:spPr>
          <a:xfrm>
            <a:off x="2828100" y="2681750"/>
            <a:ext cx="3487800" cy="621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b="1">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Photo)" type="twoTxTwoObj">
  <p:cSld name="TWO_OBJECTS_WITH_TEXT">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8"/>
          <p:cNvSpPr txBox="1">
            <a:spLocks noGrp="1"/>
          </p:cNvSpPr>
          <p:nvPr>
            <p:ph type="title"/>
          </p:nvPr>
        </p:nvSpPr>
        <p:spPr>
          <a:xfrm>
            <a:off x="925050" y="1957650"/>
            <a:ext cx="7293900" cy="1228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36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3600">
                <a:latin typeface="Verdana"/>
                <a:ea typeface="Verdana"/>
                <a:cs typeface="Verdana"/>
                <a:sym typeface="Verdana"/>
              </a:defRPr>
            </a:lvl2pPr>
            <a:lvl3pPr lvl="2" algn="ctr" rtl="0">
              <a:spcBef>
                <a:spcPts val="0"/>
              </a:spcBef>
              <a:spcAft>
                <a:spcPts val="0"/>
              </a:spcAft>
              <a:buSzPts val="3600"/>
              <a:buNone/>
              <a:defRPr sz="3600">
                <a:latin typeface="Verdana"/>
                <a:ea typeface="Verdana"/>
                <a:cs typeface="Verdana"/>
                <a:sym typeface="Verdana"/>
              </a:defRPr>
            </a:lvl3pPr>
            <a:lvl4pPr lvl="3" algn="ctr" rtl="0">
              <a:spcBef>
                <a:spcPts val="0"/>
              </a:spcBef>
              <a:spcAft>
                <a:spcPts val="0"/>
              </a:spcAft>
              <a:buSzPts val="3600"/>
              <a:buNone/>
              <a:defRPr sz="3600">
                <a:latin typeface="Verdana"/>
                <a:ea typeface="Verdana"/>
                <a:cs typeface="Verdana"/>
                <a:sym typeface="Verdana"/>
              </a:defRPr>
            </a:lvl4pPr>
            <a:lvl5pPr lvl="4" algn="ctr" rtl="0">
              <a:spcBef>
                <a:spcPts val="0"/>
              </a:spcBef>
              <a:spcAft>
                <a:spcPts val="0"/>
              </a:spcAft>
              <a:buSzPts val="3600"/>
              <a:buNone/>
              <a:defRPr sz="3600">
                <a:latin typeface="Verdana"/>
                <a:ea typeface="Verdana"/>
                <a:cs typeface="Verdana"/>
                <a:sym typeface="Verdana"/>
              </a:defRPr>
            </a:lvl5pPr>
            <a:lvl6pPr lvl="5" algn="ctr" rtl="0">
              <a:spcBef>
                <a:spcPts val="0"/>
              </a:spcBef>
              <a:spcAft>
                <a:spcPts val="0"/>
              </a:spcAft>
              <a:buSzPts val="3600"/>
              <a:buNone/>
              <a:defRPr sz="3600">
                <a:latin typeface="Verdana"/>
                <a:ea typeface="Verdana"/>
                <a:cs typeface="Verdana"/>
                <a:sym typeface="Verdana"/>
              </a:defRPr>
            </a:lvl6pPr>
            <a:lvl7pPr lvl="6" algn="ctr" rtl="0">
              <a:spcBef>
                <a:spcPts val="0"/>
              </a:spcBef>
              <a:spcAft>
                <a:spcPts val="0"/>
              </a:spcAft>
              <a:buSzPts val="3600"/>
              <a:buNone/>
              <a:defRPr sz="3600">
                <a:latin typeface="Verdana"/>
                <a:ea typeface="Verdana"/>
                <a:cs typeface="Verdana"/>
                <a:sym typeface="Verdana"/>
              </a:defRPr>
            </a:lvl7pPr>
            <a:lvl8pPr lvl="7" algn="ctr" rtl="0">
              <a:spcBef>
                <a:spcPts val="0"/>
              </a:spcBef>
              <a:spcAft>
                <a:spcPts val="0"/>
              </a:spcAft>
              <a:buSzPts val="3600"/>
              <a:buNone/>
              <a:defRPr sz="3600">
                <a:latin typeface="Verdana"/>
                <a:ea typeface="Verdana"/>
                <a:cs typeface="Verdana"/>
                <a:sym typeface="Verdana"/>
              </a:defRPr>
            </a:lvl8pPr>
            <a:lvl9pPr lvl="8" algn="ctr" rtl="0">
              <a:spcBef>
                <a:spcPts val="0"/>
              </a:spcBef>
              <a:spcAft>
                <a:spcPts val="0"/>
              </a:spcAft>
              <a:buSzPts val="3600"/>
              <a:buNone/>
              <a:defRPr sz="3600">
                <a:latin typeface="Verdana"/>
                <a:ea typeface="Verdana"/>
                <a:cs typeface="Verdana"/>
                <a:sym typeface="Verdana"/>
              </a:defRPr>
            </a:lvl9pPr>
          </a:lstStyle>
          <a:p>
            <a:endParaRPr/>
          </a:p>
        </p:txBody>
      </p:sp>
      <p:sp>
        <p:nvSpPr>
          <p:cNvPr id="66" name="Google Shape;66;p18"/>
          <p:cNvSpPr txBox="1">
            <a:spLocks noGrp="1"/>
          </p:cNvSpPr>
          <p:nvPr>
            <p:ph type="subTitle" idx="1"/>
          </p:nvPr>
        </p:nvSpPr>
        <p:spPr>
          <a:xfrm>
            <a:off x="5481825" y="189550"/>
            <a:ext cx="3212100" cy="462600"/>
          </a:xfrm>
          <a:prstGeom prst="rect">
            <a:avLst/>
          </a:prstGeom>
          <a:noFill/>
          <a:ln>
            <a:noFill/>
          </a:ln>
        </p:spPr>
        <p:txBody>
          <a:bodyPr spcFirstLastPara="1" wrap="square" lIns="91425" tIns="91425" rIns="91425" bIns="91425" anchor="t" anchorCtr="0">
            <a:noAutofit/>
          </a:bodyPr>
          <a:lstStyle>
            <a:lvl1pPr lvl="0" algn="r" rtl="0">
              <a:spcBef>
                <a:spcPts val="0"/>
              </a:spcBef>
              <a:spcAft>
                <a:spcPts val="0"/>
              </a:spcAft>
              <a:buClr>
                <a:schemeClr val="lt1"/>
              </a:buClr>
              <a:buSzPts val="1400"/>
              <a:buFont typeface="Open Sans"/>
              <a:buNone/>
              <a:defRPr b="1">
                <a:solidFill>
                  <a:schemeClr val="lt1"/>
                </a:solidFill>
                <a:latin typeface="Open Sans"/>
                <a:ea typeface="Open Sans"/>
                <a:cs typeface="Open Sans"/>
                <a:sym typeface="Open Sans"/>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Big Rivers Blue)">
  <p:cSld name="TWO_OBJECTS_WITH_TEXT_1">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9"/>
          <p:cNvSpPr txBox="1">
            <a:spLocks noGrp="1"/>
          </p:cNvSpPr>
          <p:nvPr>
            <p:ph type="title"/>
          </p:nvPr>
        </p:nvSpPr>
        <p:spPr>
          <a:xfrm>
            <a:off x="538350" y="1038750"/>
            <a:ext cx="79572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Red Hat Text"/>
              <a:buNone/>
              <a:defRPr sz="2400" b="1">
                <a:solidFill>
                  <a:schemeClr val="dk1"/>
                </a:solidFill>
                <a:latin typeface="Red Hat Text"/>
                <a:ea typeface="Red Hat Text"/>
                <a:cs typeface="Red Hat Text"/>
                <a:sym typeface="Red Hat Text"/>
              </a:defRPr>
            </a:lvl1pPr>
            <a:lvl2pPr lvl="1" rtl="0">
              <a:spcBef>
                <a:spcPts val="0"/>
              </a:spcBef>
              <a:spcAft>
                <a:spcPts val="0"/>
              </a:spcAft>
              <a:buSzPts val="3600"/>
              <a:buNone/>
              <a:defRPr sz="3600">
                <a:latin typeface="Verdana"/>
                <a:ea typeface="Verdana"/>
                <a:cs typeface="Verdana"/>
                <a:sym typeface="Verdana"/>
              </a:defRPr>
            </a:lvl2pPr>
            <a:lvl3pPr lvl="2" rtl="0">
              <a:spcBef>
                <a:spcPts val="0"/>
              </a:spcBef>
              <a:spcAft>
                <a:spcPts val="0"/>
              </a:spcAft>
              <a:buSzPts val="3600"/>
              <a:buNone/>
              <a:defRPr sz="3600">
                <a:latin typeface="Verdana"/>
                <a:ea typeface="Verdana"/>
                <a:cs typeface="Verdana"/>
                <a:sym typeface="Verdana"/>
              </a:defRPr>
            </a:lvl3pPr>
            <a:lvl4pPr lvl="3" rtl="0">
              <a:spcBef>
                <a:spcPts val="0"/>
              </a:spcBef>
              <a:spcAft>
                <a:spcPts val="0"/>
              </a:spcAft>
              <a:buSzPts val="3600"/>
              <a:buNone/>
              <a:defRPr sz="3600">
                <a:latin typeface="Verdana"/>
                <a:ea typeface="Verdana"/>
                <a:cs typeface="Verdana"/>
                <a:sym typeface="Verdana"/>
              </a:defRPr>
            </a:lvl4pPr>
            <a:lvl5pPr lvl="4" rtl="0">
              <a:spcBef>
                <a:spcPts val="0"/>
              </a:spcBef>
              <a:spcAft>
                <a:spcPts val="0"/>
              </a:spcAft>
              <a:buSzPts val="3600"/>
              <a:buNone/>
              <a:defRPr sz="3600">
                <a:latin typeface="Verdana"/>
                <a:ea typeface="Verdana"/>
                <a:cs typeface="Verdana"/>
                <a:sym typeface="Verdana"/>
              </a:defRPr>
            </a:lvl5pPr>
            <a:lvl6pPr lvl="5" rtl="0">
              <a:spcBef>
                <a:spcPts val="0"/>
              </a:spcBef>
              <a:spcAft>
                <a:spcPts val="0"/>
              </a:spcAft>
              <a:buSzPts val="3600"/>
              <a:buNone/>
              <a:defRPr sz="3600">
                <a:latin typeface="Verdana"/>
                <a:ea typeface="Verdana"/>
                <a:cs typeface="Verdana"/>
                <a:sym typeface="Verdana"/>
              </a:defRPr>
            </a:lvl6pPr>
            <a:lvl7pPr lvl="6" rtl="0">
              <a:spcBef>
                <a:spcPts val="0"/>
              </a:spcBef>
              <a:spcAft>
                <a:spcPts val="0"/>
              </a:spcAft>
              <a:buSzPts val="3600"/>
              <a:buNone/>
              <a:defRPr sz="3600">
                <a:latin typeface="Verdana"/>
                <a:ea typeface="Verdana"/>
                <a:cs typeface="Verdana"/>
                <a:sym typeface="Verdana"/>
              </a:defRPr>
            </a:lvl7pPr>
            <a:lvl8pPr lvl="7" rtl="0">
              <a:spcBef>
                <a:spcPts val="0"/>
              </a:spcBef>
              <a:spcAft>
                <a:spcPts val="0"/>
              </a:spcAft>
              <a:buSzPts val="3600"/>
              <a:buNone/>
              <a:defRPr sz="3600">
                <a:latin typeface="Verdana"/>
                <a:ea typeface="Verdana"/>
                <a:cs typeface="Verdana"/>
                <a:sym typeface="Verdana"/>
              </a:defRPr>
            </a:lvl8pPr>
            <a:lvl9pPr lvl="8" rtl="0">
              <a:spcBef>
                <a:spcPts val="0"/>
              </a:spcBef>
              <a:spcAft>
                <a:spcPts val="0"/>
              </a:spcAft>
              <a:buSzPts val="3600"/>
              <a:buNone/>
              <a:defRPr sz="3600">
                <a:latin typeface="Verdana"/>
                <a:ea typeface="Verdana"/>
                <a:cs typeface="Verdana"/>
                <a:sym typeface="Verdana"/>
              </a:defRPr>
            </a:lvl9pPr>
          </a:lstStyle>
          <a:p>
            <a:endParaRPr/>
          </a:p>
        </p:txBody>
      </p:sp>
      <p:sp>
        <p:nvSpPr>
          <p:cNvPr id="69" name="Google Shape;69;p19"/>
          <p:cNvSpPr txBox="1">
            <a:spLocks noGrp="1"/>
          </p:cNvSpPr>
          <p:nvPr>
            <p:ph type="body" idx="1"/>
          </p:nvPr>
        </p:nvSpPr>
        <p:spPr>
          <a:xfrm>
            <a:off x="538350" y="1859350"/>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Sky-Tinted Blue)" type="titleOnly">
  <p:cSld name="TITLE_ONLY">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20"/>
          <p:cNvSpPr txBox="1">
            <a:spLocks noGrp="1"/>
          </p:cNvSpPr>
          <p:nvPr>
            <p:ph type="subTitle" idx="1"/>
          </p:nvPr>
        </p:nvSpPr>
        <p:spPr>
          <a:xfrm>
            <a:off x="5481825" y="189550"/>
            <a:ext cx="3487800" cy="462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1400"/>
              <a:buFont typeface="Open Sans"/>
              <a:buNone/>
              <a:defRPr b="1">
                <a:solidFill>
                  <a:srgbClr val="FFFFFF"/>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 name="Google Shape;72;p20"/>
          <p:cNvSpPr txBox="1">
            <a:spLocks noGrp="1"/>
          </p:cNvSpPr>
          <p:nvPr>
            <p:ph type="title"/>
          </p:nvPr>
        </p:nvSpPr>
        <p:spPr>
          <a:xfrm>
            <a:off x="538350" y="1038750"/>
            <a:ext cx="79572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Red Hat Text"/>
              <a:buNone/>
              <a:defRPr sz="2400" b="1">
                <a:solidFill>
                  <a:schemeClr val="dk1"/>
                </a:solidFill>
                <a:latin typeface="Red Hat Text"/>
                <a:ea typeface="Red Hat Text"/>
                <a:cs typeface="Red Hat Text"/>
                <a:sym typeface="Red Hat Text"/>
              </a:defRPr>
            </a:lvl1pPr>
            <a:lvl2pPr lvl="1" rtl="0">
              <a:spcBef>
                <a:spcPts val="0"/>
              </a:spcBef>
              <a:spcAft>
                <a:spcPts val="0"/>
              </a:spcAft>
              <a:buSzPts val="3600"/>
              <a:buNone/>
              <a:defRPr sz="3600">
                <a:latin typeface="Verdana"/>
                <a:ea typeface="Verdana"/>
                <a:cs typeface="Verdana"/>
                <a:sym typeface="Verdana"/>
              </a:defRPr>
            </a:lvl2pPr>
            <a:lvl3pPr lvl="2" rtl="0">
              <a:spcBef>
                <a:spcPts val="0"/>
              </a:spcBef>
              <a:spcAft>
                <a:spcPts val="0"/>
              </a:spcAft>
              <a:buSzPts val="3600"/>
              <a:buNone/>
              <a:defRPr sz="3600">
                <a:latin typeface="Verdana"/>
                <a:ea typeface="Verdana"/>
                <a:cs typeface="Verdana"/>
                <a:sym typeface="Verdana"/>
              </a:defRPr>
            </a:lvl3pPr>
            <a:lvl4pPr lvl="3" rtl="0">
              <a:spcBef>
                <a:spcPts val="0"/>
              </a:spcBef>
              <a:spcAft>
                <a:spcPts val="0"/>
              </a:spcAft>
              <a:buSzPts val="3600"/>
              <a:buNone/>
              <a:defRPr sz="3600">
                <a:latin typeface="Verdana"/>
                <a:ea typeface="Verdana"/>
                <a:cs typeface="Verdana"/>
                <a:sym typeface="Verdana"/>
              </a:defRPr>
            </a:lvl4pPr>
            <a:lvl5pPr lvl="4" rtl="0">
              <a:spcBef>
                <a:spcPts val="0"/>
              </a:spcBef>
              <a:spcAft>
                <a:spcPts val="0"/>
              </a:spcAft>
              <a:buSzPts val="3600"/>
              <a:buNone/>
              <a:defRPr sz="3600">
                <a:latin typeface="Verdana"/>
                <a:ea typeface="Verdana"/>
                <a:cs typeface="Verdana"/>
                <a:sym typeface="Verdana"/>
              </a:defRPr>
            </a:lvl5pPr>
            <a:lvl6pPr lvl="5" rtl="0">
              <a:spcBef>
                <a:spcPts val="0"/>
              </a:spcBef>
              <a:spcAft>
                <a:spcPts val="0"/>
              </a:spcAft>
              <a:buSzPts val="3600"/>
              <a:buNone/>
              <a:defRPr sz="3600">
                <a:latin typeface="Verdana"/>
                <a:ea typeface="Verdana"/>
                <a:cs typeface="Verdana"/>
                <a:sym typeface="Verdana"/>
              </a:defRPr>
            </a:lvl6pPr>
            <a:lvl7pPr lvl="6" rtl="0">
              <a:spcBef>
                <a:spcPts val="0"/>
              </a:spcBef>
              <a:spcAft>
                <a:spcPts val="0"/>
              </a:spcAft>
              <a:buSzPts val="3600"/>
              <a:buNone/>
              <a:defRPr sz="3600">
                <a:latin typeface="Verdana"/>
                <a:ea typeface="Verdana"/>
                <a:cs typeface="Verdana"/>
                <a:sym typeface="Verdana"/>
              </a:defRPr>
            </a:lvl7pPr>
            <a:lvl8pPr lvl="7" rtl="0">
              <a:spcBef>
                <a:spcPts val="0"/>
              </a:spcBef>
              <a:spcAft>
                <a:spcPts val="0"/>
              </a:spcAft>
              <a:buSzPts val="3600"/>
              <a:buNone/>
              <a:defRPr sz="3600">
                <a:latin typeface="Verdana"/>
                <a:ea typeface="Verdana"/>
                <a:cs typeface="Verdana"/>
                <a:sym typeface="Verdana"/>
              </a:defRPr>
            </a:lvl8pPr>
            <a:lvl9pPr lvl="8" rtl="0">
              <a:spcBef>
                <a:spcPts val="0"/>
              </a:spcBef>
              <a:spcAft>
                <a:spcPts val="0"/>
              </a:spcAft>
              <a:buSzPts val="3600"/>
              <a:buNone/>
              <a:defRPr sz="3600">
                <a:latin typeface="Verdana"/>
                <a:ea typeface="Verdana"/>
                <a:cs typeface="Verdana"/>
                <a:sym typeface="Verdana"/>
              </a:defRPr>
            </a:lvl9pPr>
          </a:lstStyle>
          <a:p>
            <a:endParaRPr/>
          </a:p>
        </p:txBody>
      </p:sp>
      <p:sp>
        <p:nvSpPr>
          <p:cNvPr id="73" name="Google Shape;73;p20"/>
          <p:cNvSpPr txBox="1">
            <a:spLocks noGrp="1"/>
          </p:cNvSpPr>
          <p:nvPr>
            <p:ph type="body" idx="2"/>
          </p:nvPr>
        </p:nvSpPr>
        <p:spPr>
          <a:xfrm>
            <a:off x="538350" y="1859350"/>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Big Rivers Blue)" type="title">
  <p:cSld name="TITLE">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925050" y="1840150"/>
            <a:ext cx="7293900" cy="1228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36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3600">
                <a:latin typeface="Verdana"/>
                <a:ea typeface="Verdana"/>
                <a:cs typeface="Verdana"/>
                <a:sym typeface="Verdana"/>
              </a:defRPr>
            </a:lvl2pPr>
            <a:lvl3pPr lvl="2" algn="ctr" rtl="0">
              <a:spcBef>
                <a:spcPts val="0"/>
              </a:spcBef>
              <a:spcAft>
                <a:spcPts val="0"/>
              </a:spcAft>
              <a:buSzPts val="3600"/>
              <a:buNone/>
              <a:defRPr sz="3600">
                <a:latin typeface="Verdana"/>
                <a:ea typeface="Verdana"/>
                <a:cs typeface="Verdana"/>
                <a:sym typeface="Verdana"/>
              </a:defRPr>
            </a:lvl3pPr>
            <a:lvl4pPr lvl="3" algn="ctr" rtl="0">
              <a:spcBef>
                <a:spcPts val="0"/>
              </a:spcBef>
              <a:spcAft>
                <a:spcPts val="0"/>
              </a:spcAft>
              <a:buSzPts val="3600"/>
              <a:buNone/>
              <a:defRPr sz="3600">
                <a:latin typeface="Verdana"/>
                <a:ea typeface="Verdana"/>
                <a:cs typeface="Verdana"/>
                <a:sym typeface="Verdana"/>
              </a:defRPr>
            </a:lvl4pPr>
            <a:lvl5pPr lvl="4" algn="ctr" rtl="0">
              <a:spcBef>
                <a:spcPts val="0"/>
              </a:spcBef>
              <a:spcAft>
                <a:spcPts val="0"/>
              </a:spcAft>
              <a:buSzPts val="3600"/>
              <a:buNone/>
              <a:defRPr sz="3600">
                <a:latin typeface="Verdana"/>
                <a:ea typeface="Verdana"/>
                <a:cs typeface="Verdana"/>
                <a:sym typeface="Verdana"/>
              </a:defRPr>
            </a:lvl5pPr>
            <a:lvl6pPr lvl="5" algn="ctr" rtl="0">
              <a:spcBef>
                <a:spcPts val="0"/>
              </a:spcBef>
              <a:spcAft>
                <a:spcPts val="0"/>
              </a:spcAft>
              <a:buSzPts val="3600"/>
              <a:buNone/>
              <a:defRPr sz="3600">
                <a:latin typeface="Verdana"/>
                <a:ea typeface="Verdana"/>
                <a:cs typeface="Verdana"/>
                <a:sym typeface="Verdana"/>
              </a:defRPr>
            </a:lvl6pPr>
            <a:lvl7pPr lvl="6" algn="ctr" rtl="0">
              <a:spcBef>
                <a:spcPts val="0"/>
              </a:spcBef>
              <a:spcAft>
                <a:spcPts val="0"/>
              </a:spcAft>
              <a:buSzPts val="3600"/>
              <a:buNone/>
              <a:defRPr sz="3600">
                <a:latin typeface="Verdana"/>
                <a:ea typeface="Verdana"/>
                <a:cs typeface="Verdana"/>
                <a:sym typeface="Verdana"/>
              </a:defRPr>
            </a:lvl7pPr>
            <a:lvl8pPr lvl="7" algn="ctr" rtl="0">
              <a:spcBef>
                <a:spcPts val="0"/>
              </a:spcBef>
              <a:spcAft>
                <a:spcPts val="0"/>
              </a:spcAft>
              <a:buSzPts val="3600"/>
              <a:buNone/>
              <a:defRPr sz="3600">
                <a:latin typeface="Verdana"/>
                <a:ea typeface="Verdana"/>
                <a:cs typeface="Verdana"/>
                <a:sym typeface="Verdana"/>
              </a:defRPr>
            </a:lvl8pPr>
            <a:lvl9pPr lvl="8" algn="ctr" rtl="0">
              <a:spcBef>
                <a:spcPts val="0"/>
              </a:spcBef>
              <a:spcAft>
                <a:spcPts val="0"/>
              </a:spcAft>
              <a:buSzPts val="3600"/>
              <a:buNone/>
              <a:defRPr sz="3600">
                <a:latin typeface="Verdana"/>
                <a:ea typeface="Verdana"/>
                <a:cs typeface="Verdana"/>
                <a:sym typeface="Verdana"/>
              </a:defRPr>
            </a:lvl9pPr>
          </a:lstStyle>
          <a:p>
            <a:endParaRPr/>
          </a:p>
        </p:txBody>
      </p:sp>
      <p:sp>
        <p:nvSpPr>
          <p:cNvPr id="56" name="Google Shape;56;p15"/>
          <p:cNvSpPr txBox="1">
            <a:spLocks noGrp="1"/>
          </p:cNvSpPr>
          <p:nvPr>
            <p:ph type="subTitle" idx="1"/>
          </p:nvPr>
        </p:nvSpPr>
        <p:spPr>
          <a:xfrm>
            <a:off x="2828100" y="2681750"/>
            <a:ext cx="3487800" cy="621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1400"/>
              <a:buFont typeface="Open Sans"/>
              <a:buNone/>
              <a:defRPr b="1">
                <a:solidFill>
                  <a:schemeClr val="accent4"/>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Black)">
  <p:cSld name="TITLE_ONLY_1">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21"/>
          <p:cNvSpPr txBox="1">
            <a:spLocks noGrp="1"/>
          </p:cNvSpPr>
          <p:nvPr>
            <p:ph type="subTitle" idx="1"/>
          </p:nvPr>
        </p:nvSpPr>
        <p:spPr>
          <a:xfrm>
            <a:off x="5481825" y="189550"/>
            <a:ext cx="3487800" cy="462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b="1">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6" name="Google Shape;76;p21"/>
          <p:cNvSpPr txBox="1">
            <a:spLocks noGrp="1"/>
          </p:cNvSpPr>
          <p:nvPr>
            <p:ph type="title"/>
          </p:nvPr>
        </p:nvSpPr>
        <p:spPr>
          <a:xfrm>
            <a:off x="538350" y="1038750"/>
            <a:ext cx="79572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Font typeface="Red Hat Text"/>
              <a:buNone/>
              <a:defRPr sz="2400" b="1">
                <a:latin typeface="Red Hat Text"/>
                <a:ea typeface="Red Hat Text"/>
                <a:cs typeface="Red Hat Text"/>
                <a:sym typeface="Red Hat Text"/>
              </a:defRPr>
            </a:lvl1pPr>
            <a:lvl2pPr lvl="1" rtl="0">
              <a:spcBef>
                <a:spcPts val="0"/>
              </a:spcBef>
              <a:spcAft>
                <a:spcPts val="0"/>
              </a:spcAft>
              <a:buSzPts val="3600"/>
              <a:buNone/>
              <a:defRPr sz="3600">
                <a:latin typeface="Verdana"/>
                <a:ea typeface="Verdana"/>
                <a:cs typeface="Verdana"/>
                <a:sym typeface="Verdana"/>
              </a:defRPr>
            </a:lvl2pPr>
            <a:lvl3pPr lvl="2" rtl="0">
              <a:spcBef>
                <a:spcPts val="0"/>
              </a:spcBef>
              <a:spcAft>
                <a:spcPts val="0"/>
              </a:spcAft>
              <a:buSzPts val="3600"/>
              <a:buNone/>
              <a:defRPr sz="3600">
                <a:latin typeface="Verdana"/>
                <a:ea typeface="Verdana"/>
                <a:cs typeface="Verdana"/>
                <a:sym typeface="Verdana"/>
              </a:defRPr>
            </a:lvl3pPr>
            <a:lvl4pPr lvl="3" rtl="0">
              <a:spcBef>
                <a:spcPts val="0"/>
              </a:spcBef>
              <a:spcAft>
                <a:spcPts val="0"/>
              </a:spcAft>
              <a:buSzPts val="3600"/>
              <a:buNone/>
              <a:defRPr sz="3600">
                <a:latin typeface="Verdana"/>
                <a:ea typeface="Verdana"/>
                <a:cs typeface="Verdana"/>
                <a:sym typeface="Verdana"/>
              </a:defRPr>
            </a:lvl4pPr>
            <a:lvl5pPr lvl="4" rtl="0">
              <a:spcBef>
                <a:spcPts val="0"/>
              </a:spcBef>
              <a:spcAft>
                <a:spcPts val="0"/>
              </a:spcAft>
              <a:buSzPts val="3600"/>
              <a:buNone/>
              <a:defRPr sz="3600">
                <a:latin typeface="Verdana"/>
                <a:ea typeface="Verdana"/>
                <a:cs typeface="Verdana"/>
                <a:sym typeface="Verdana"/>
              </a:defRPr>
            </a:lvl5pPr>
            <a:lvl6pPr lvl="5" rtl="0">
              <a:spcBef>
                <a:spcPts val="0"/>
              </a:spcBef>
              <a:spcAft>
                <a:spcPts val="0"/>
              </a:spcAft>
              <a:buSzPts val="3600"/>
              <a:buNone/>
              <a:defRPr sz="3600">
                <a:latin typeface="Verdana"/>
                <a:ea typeface="Verdana"/>
                <a:cs typeface="Verdana"/>
                <a:sym typeface="Verdana"/>
              </a:defRPr>
            </a:lvl6pPr>
            <a:lvl7pPr lvl="6" rtl="0">
              <a:spcBef>
                <a:spcPts val="0"/>
              </a:spcBef>
              <a:spcAft>
                <a:spcPts val="0"/>
              </a:spcAft>
              <a:buSzPts val="3600"/>
              <a:buNone/>
              <a:defRPr sz="3600">
                <a:latin typeface="Verdana"/>
                <a:ea typeface="Verdana"/>
                <a:cs typeface="Verdana"/>
                <a:sym typeface="Verdana"/>
              </a:defRPr>
            </a:lvl7pPr>
            <a:lvl8pPr lvl="7" rtl="0">
              <a:spcBef>
                <a:spcPts val="0"/>
              </a:spcBef>
              <a:spcAft>
                <a:spcPts val="0"/>
              </a:spcAft>
              <a:buSzPts val="3600"/>
              <a:buNone/>
              <a:defRPr sz="3600">
                <a:latin typeface="Verdana"/>
                <a:ea typeface="Verdana"/>
                <a:cs typeface="Verdana"/>
                <a:sym typeface="Verdana"/>
              </a:defRPr>
            </a:lvl8pPr>
            <a:lvl9pPr lvl="8" rtl="0">
              <a:spcBef>
                <a:spcPts val="0"/>
              </a:spcBef>
              <a:spcAft>
                <a:spcPts val="0"/>
              </a:spcAft>
              <a:buSzPts val="3600"/>
              <a:buNone/>
              <a:defRPr sz="3600">
                <a:latin typeface="Verdana"/>
                <a:ea typeface="Verdana"/>
                <a:cs typeface="Verdana"/>
                <a:sym typeface="Verdana"/>
              </a:defRPr>
            </a:lvl9pPr>
          </a:lstStyle>
          <a:p>
            <a:endParaRPr/>
          </a:p>
        </p:txBody>
      </p:sp>
      <p:sp>
        <p:nvSpPr>
          <p:cNvPr id="77" name="Google Shape;77;p21"/>
          <p:cNvSpPr txBox="1">
            <a:spLocks noGrp="1"/>
          </p:cNvSpPr>
          <p:nvPr>
            <p:ph type="body" idx="2"/>
          </p:nvPr>
        </p:nvSpPr>
        <p:spPr>
          <a:xfrm>
            <a:off x="538350" y="1859350"/>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B (Sky-Tinted Blue)" type="blank">
  <p:cSld name="BLANK">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a:off x="538350" y="886050"/>
            <a:ext cx="81207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2366D6"/>
              </a:buClr>
              <a:buSzPts val="2400"/>
              <a:buFont typeface="Red Hat Text"/>
              <a:buNone/>
              <a:defRPr sz="2400" b="1">
                <a:solidFill>
                  <a:srgbClr val="2366D6"/>
                </a:solidFill>
                <a:latin typeface="Red Hat Text"/>
                <a:ea typeface="Red Hat Text"/>
                <a:cs typeface="Red Hat Text"/>
                <a:sym typeface="Red Hat Text"/>
              </a:defRPr>
            </a:lvl1pPr>
            <a:lvl2pPr lvl="1" rtl="0">
              <a:spcBef>
                <a:spcPts val="0"/>
              </a:spcBef>
              <a:spcAft>
                <a:spcPts val="0"/>
              </a:spcAft>
              <a:buClr>
                <a:srgbClr val="2366D6"/>
              </a:buClr>
              <a:buSzPts val="3600"/>
              <a:buNone/>
              <a:defRPr sz="3600">
                <a:solidFill>
                  <a:srgbClr val="2366D6"/>
                </a:solidFill>
                <a:latin typeface="Verdana"/>
                <a:ea typeface="Verdana"/>
                <a:cs typeface="Verdana"/>
                <a:sym typeface="Verdana"/>
              </a:defRPr>
            </a:lvl2pPr>
            <a:lvl3pPr lvl="2" rtl="0">
              <a:spcBef>
                <a:spcPts val="0"/>
              </a:spcBef>
              <a:spcAft>
                <a:spcPts val="0"/>
              </a:spcAft>
              <a:buClr>
                <a:srgbClr val="2366D6"/>
              </a:buClr>
              <a:buSzPts val="3600"/>
              <a:buNone/>
              <a:defRPr sz="3600">
                <a:solidFill>
                  <a:srgbClr val="2366D6"/>
                </a:solidFill>
                <a:latin typeface="Verdana"/>
                <a:ea typeface="Verdana"/>
                <a:cs typeface="Verdana"/>
                <a:sym typeface="Verdana"/>
              </a:defRPr>
            </a:lvl3pPr>
            <a:lvl4pPr lvl="3" rtl="0">
              <a:spcBef>
                <a:spcPts val="0"/>
              </a:spcBef>
              <a:spcAft>
                <a:spcPts val="0"/>
              </a:spcAft>
              <a:buClr>
                <a:srgbClr val="2366D6"/>
              </a:buClr>
              <a:buSzPts val="3600"/>
              <a:buNone/>
              <a:defRPr sz="3600">
                <a:solidFill>
                  <a:srgbClr val="2366D6"/>
                </a:solidFill>
                <a:latin typeface="Verdana"/>
                <a:ea typeface="Verdana"/>
                <a:cs typeface="Verdana"/>
                <a:sym typeface="Verdana"/>
              </a:defRPr>
            </a:lvl4pPr>
            <a:lvl5pPr lvl="4" rtl="0">
              <a:spcBef>
                <a:spcPts val="0"/>
              </a:spcBef>
              <a:spcAft>
                <a:spcPts val="0"/>
              </a:spcAft>
              <a:buClr>
                <a:srgbClr val="2366D6"/>
              </a:buClr>
              <a:buSzPts val="3600"/>
              <a:buNone/>
              <a:defRPr sz="3600">
                <a:solidFill>
                  <a:srgbClr val="2366D6"/>
                </a:solidFill>
                <a:latin typeface="Verdana"/>
                <a:ea typeface="Verdana"/>
                <a:cs typeface="Verdana"/>
                <a:sym typeface="Verdana"/>
              </a:defRPr>
            </a:lvl5pPr>
            <a:lvl6pPr lvl="5" rtl="0">
              <a:spcBef>
                <a:spcPts val="0"/>
              </a:spcBef>
              <a:spcAft>
                <a:spcPts val="0"/>
              </a:spcAft>
              <a:buClr>
                <a:srgbClr val="2366D6"/>
              </a:buClr>
              <a:buSzPts val="3600"/>
              <a:buNone/>
              <a:defRPr sz="3600">
                <a:solidFill>
                  <a:srgbClr val="2366D6"/>
                </a:solidFill>
                <a:latin typeface="Verdana"/>
                <a:ea typeface="Verdana"/>
                <a:cs typeface="Verdana"/>
                <a:sym typeface="Verdana"/>
              </a:defRPr>
            </a:lvl6pPr>
            <a:lvl7pPr lvl="6" rtl="0">
              <a:spcBef>
                <a:spcPts val="0"/>
              </a:spcBef>
              <a:spcAft>
                <a:spcPts val="0"/>
              </a:spcAft>
              <a:buClr>
                <a:srgbClr val="2366D6"/>
              </a:buClr>
              <a:buSzPts val="3600"/>
              <a:buNone/>
              <a:defRPr sz="3600">
                <a:solidFill>
                  <a:srgbClr val="2366D6"/>
                </a:solidFill>
                <a:latin typeface="Verdana"/>
                <a:ea typeface="Verdana"/>
                <a:cs typeface="Verdana"/>
                <a:sym typeface="Verdana"/>
              </a:defRPr>
            </a:lvl7pPr>
            <a:lvl8pPr lvl="7" rtl="0">
              <a:spcBef>
                <a:spcPts val="0"/>
              </a:spcBef>
              <a:spcAft>
                <a:spcPts val="0"/>
              </a:spcAft>
              <a:buClr>
                <a:srgbClr val="2366D6"/>
              </a:buClr>
              <a:buSzPts val="3600"/>
              <a:buNone/>
              <a:defRPr sz="3600">
                <a:solidFill>
                  <a:srgbClr val="2366D6"/>
                </a:solidFill>
                <a:latin typeface="Verdana"/>
                <a:ea typeface="Verdana"/>
                <a:cs typeface="Verdana"/>
                <a:sym typeface="Verdana"/>
              </a:defRPr>
            </a:lvl8pPr>
            <a:lvl9pPr lvl="8" rtl="0">
              <a:spcBef>
                <a:spcPts val="0"/>
              </a:spcBef>
              <a:spcAft>
                <a:spcPts val="0"/>
              </a:spcAft>
              <a:buClr>
                <a:srgbClr val="2366D6"/>
              </a:buClr>
              <a:buSzPts val="3600"/>
              <a:buNone/>
              <a:defRPr sz="3600">
                <a:solidFill>
                  <a:srgbClr val="2366D6"/>
                </a:solidFill>
                <a:latin typeface="Verdana"/>
                <a:ea typeface="Verdana"/>
                <a:cs typeface="Verdana"/>
                <a:sym typeface="Verdana"/>
              </a:defRPr>
            </a:lvl9pPr>
          </a:lstStyle>
          <a:p>
            <a:endParaRPr/>
          </a:p>
        </p:txBody>
      </p:sp>
      <p:sp>
        <p:nvSpPr>
          <p:cNvPr id="80" name="Google Shape;80;p22"/>
          <p:cNvSpPr txBox="1">
            <a:spLocks noGrp="1"/>
          </p:cNvSpPr>
          <p:nvPr>
            <p:ph type="body" idx="1"/>
          </p:nvPr>
        </p:nvSpPr>
        <p:spPr>
          <a:xfrm>
            <a:off x="538350" y="1724625"/>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B (Sky-tinted Blue Background)" type="objTx">
  <p:cSld name="OBJECT_WITH_CAPTION_TEXT">
    <p:bg>
      <p:bgPr>
        <a:blipFill>
          <a:blip r:embed="rId2">
            <a:alphaModFix/>
          </a:blip>
          <a:stretch>
            <a:fillRect/>
          </a:stretch>
        </a:blipFill>
        <a:effectLst/>
      </p:bgPr>
    </p:bg>
    <p:spTree>
      <p:nvGrpSpPr>
        <p:cNvPr id="1" name="Shape 81"/>
        <p:cNvGrpSpPr/>
        <p:nvPr/>
      </p:nvGrpSpPr>
      <p:grpSpPr>
        <a:xfrm>
          <a:off x="0" y="0"/>
          <a:ext cx="0" cy="0"/>
          <a:chOff x="0" y="0"/>
          <a:chExt cx="0" cy="0"/>
        </a:xfrm>
      </p:grpSpPr>
      <p:sp>
        <p:nvSpPr>
          <p:cNvPr id="82" name="Google Shape;82;p23"/>
          <p:cNvSpPr txBox="1">
            <a:spLocks noGrp="1"/>
          </p:cNvSpPr>
          <p:nvPr>
            <p:ph type="title"/>
          </p:nvPr>
        </p:nvSpPr>
        <p:spPr>
          <a:xfrm>
            <a:off x="538350" y="886050"/>
            <a:ext cx="81207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FFFFF"/>
              </a:buClr>
              <a:buSzPts val="2400"/>
              <a:buFont typeface="Red Hat Text"/>
              <a:buNone/>
              <a:defRPr sz="2400" b="1">
                <a:solidFill>
                  <a:srgbClr val="FFFFFF"/>
                </a:solidFill>
                <a:latin typeface="Red Hat Text"/>
                <a:ea typeface="Red Hat Text"/>
                <a:cs typeface="Red Hat Text"/>
                <a:sym typeface="Red Hat Text"/>
              </a:defRPr>
            </a:lvl1pPr>
            <a:lvl2pPr lvl="1" rtl="0">
              <a:spcBef>
                <a:spcPts val="0"/>
              </a:spcBef>
              <a:spcAft>
                <a:spcPts val="0"/>
              </a:spcAft>
              <a:buClr>
                <a:srgbClr val="FFFFFF"/>
              </a:buClr>
              <a:buSzPts val="3600"/>
              <a:buNone/>
              <a:defRPr sz="3600">
                <a:solidFill>
                  <a:srgbClr val="FFFFFF"/>
                </a:solidFill>
                <a:latin typeface="Verdana"/>
                <a:ea typeface="Verdana"/>
                <a:cs typeface="Verdana"/>
                <a:sym typeface="Verdana"/>
              </a:defRPr>
            </a:lvl2pPr>
            <a:lvl3pPr lvl="2" rtl="0">
              <a:spcBef>
                <a:spcPts val="0"/>
              </a:spcBef>
              <a:spcAft>
                <a:spcPts val="0"/>
              </a:spcAft>
              <a:buClr>
                <a:srgbClr val="FFFFFF"/>
              </a:buClr>
              <a:buSzPts val="3600"/>
              <a:buNone/>
              <a:defRPr sz="3600">
                <a:solidFill>
                  <a:srgbClr val="FFFFFF"/>
                </a:solidFill>
                <a:latin typeface="Verdana"/>
                <a:ea typeface="Verdana"/>
                <a:cs typeface="Verdana"/>
                <a:sym typeface="Verdana"/>
              </a:defRPr>
            </a:lvl3pPr>
            <a:lvl4pPr lvl="3" rtl="0">
              <a:spcBef>
                <a:spcPts val="0"/>
              </a:spcBef>
              <a:spcAft>
                <a:spcPts val="0"/>
              </a:spcAft>
              <a:buClr>
                <a:srgbClr val="FFFFFF"/>
              </a:buClr>
              <a:buSzPts val="3600"/>
              <a:buNone/>
              <a:defRPr sz="3600">
                <a:solidFill>
                  <a:srgbClr val="FFFFFF"/>
                </a:solidFill>
                <a:latin typeface="Verdana"/>
                <a:ea typeface="Verdana"/>
                <a:cs typeface="Verdana"/>
                <a:sym typeface="Verdana"/>
              </a:defRPr>
            </a:lvl4pPr>
            <a:lvl5pPr lvl="4" rtl="0">
              <a:spcBef>
                <a:spcPts val="0"/>
              </a:spcBef>
              <a:spcAft>
                <a:spcPts val="0"/>
              </a:spcAft>
              <a:buClr>
                <a:srgbClr val="FFFFFF"/>
              </a:buClr>
              <a:buSzPts val="3600"/>
              <a:buNone/>
              <a:defRPr sz="3600">
                <a:solidFill>
                  <a:srgbClr val="FFFFFF"/>
                </a:solidFill>
                <a:latin typeface="Verdana"/>
                <a:ea typeface="Verdana"/>
                <a:cs typeface="Verdana"/>
                <a:sym typeface="Verdana"/>
              </a:defRPr>
            </a:lvl5pPr>
            <a:lvl6pPr lvl="5" rtl="0">
              <a:spcBef>
                <a:spcPts val="0"/>
              </a:spcBef>
              <a:spcAft>
                <a:spcPts val="0"/>
              </a:spcAft>
              <a:buClr>
                <a:srgbClr val="FFFFFF"/>
              </a:buClr>
              <a:buSzPts val="3600"/>
              <a:buNone/>
              <a:defRPr sz="3600">
                <a:solidFill>
                  <a:srgbClr val="FFFFFF"/>
                </a:solidFill>
                <a:latin typeface="Verdana"/>
                <a:ea typeface="Verdana"/>
                <a:cs typeface="Verdana"/>
                <a:sym typeface="Verdana"/>
              </a:defRPr>
            </a:lvl6pPr>
            <a:lvl7pPr lvl="6" rtl="0">
              <a:spcBef>
                <a:spcPts val="0"/>
              </a:spcBef>
              <a:spcAft>
                <a:spcPts val="0"/>
              </a:spcAft>
              <a:buClr>
                <a:srgbClr val="FFFFFF"/>
              </a:buClr>
              <a:buSzPts val="3600"/>
              <a:buNone/>
              <a:defRPr sz="3600">
                <a:solidFill>
                  <a:srgbClr val="FFFFFF"/>
                </a:solidFill>
                <a:latin typeface="Verdana"/>
                <a:ea typeface="Verdana"/>
                <a:cs typeface="Verdana"/>
                <a:sym typeface="Verdana"/>
              </a:defRPr>
            </a:lvl7pPr>
            <a:lvl8pPr lvl="7" rtl="0">
              <a:spcBef>
                <a:spcPts val="0"/>
              </a:spcBef>
              <a:spcAft>
                <a:spcPts val="0"/>
              </a:spcAft>
              <a:buClr>
                <a:srgbClr val="FFFFFF"/>
              </a:buClr>
              <a:buSzPts val="3600"/>
              <a:buNone/>
              <a:defRPr sz="3600">
                <a:solidFill>
                  <a:srgbClr val="FFFFFF"/>
                </a:solidFill>
                <a:latin typeface="Verdana"/>
                <a:ea typeface="Verdana"/>
                <a:cs typeface="Verdana"/>
                <a:sym typeface="Verdana"/>
              </a:defRPr>
            </a:lvl8pPr>
            <a:lvl9pPr lvl="8" rtl="0">
              <a:spcBef>
                <a:spcPts val="0"/>
              </a:spcBef>
              <a:spcAft>
                <a:spcPts val="0"/>
              </a:spcAft>
              <a:buClr>
                <a:srgbClr val="FFFFFF"/>
              </a:buClr>
              <a:buSzPts val="3600"/>
              <a:buNone/>
              <a:defRPr sz="3600">
                <a:solidFill>
                  <a:srgbClr val="FFFFFF"/>
                </a:solidFill>
                <a:latin typeface="Verdana"/>
                <a:ea typeface="Verdana"/>
                <a:cs typeface="Verdana"/>
                <a:sym typeface="Verdana"/>
              </a:defRPr>
            </a:lvl9pPr>
          </a:lstStyle>
          <a:p>
            <a:endParaRPr/>
          </a:p>
        </p:txBody>
      </p:sp>
      <p:sp>
        <p:nvSpPr>
          <p:cNvPr id="83" name="Google Shape;83;p23"/>
          <p:cNvSpPr txBox="1">
            <a:spLocks noGrp="1"/>
          </p:cNvSpPr>
          <p:nvPr>
            <p:ph type="body" idx="1"/>
          </p:nvPr>
        </p:nvSpPr>
        <p:spPr>
          <a:xfrm>
            <a:off x="538350" y="1724625"/>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1pPr>
            <a:lvl2pPr marL="914400" lvl="1"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2pPr>
            <a:lvl3pPr marL="1371600" lvl="2"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3pPr>
            <a:lvl4pPr marL="1828800" lvl="3"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marL="2286000" lvl="4"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marL="2743200" lvl="5"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marL="3200400" lvl="6"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marL="3657600" lvl="7"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marL="4114800" lvl="8"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B (Black)" type="picTx">
  <p:cSld name="PICTURE_WITH_CAPTION_TEXT">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24"/>
          <p:cNvSpPr txBox="1">
            <a:spLocks noGrp="1"/>
          </p:cNvSpPr>
          <p:nvPr>
            <p:ph type="title"/>
          </p:nvPr>
        </p:nvSpPr>
        <p:spPr>
          <a:xfrm>
            <a:off x="538350" y="886050"/>
            <a:ext cx="81207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Font typeface="Red Hat Text"/>
              <a:buNone/>
              <a:defRPr sz="2400" b="1">
                <a:latin typeface="Red Hat Text"/>
                <a:ea typeface="Red Hat Text"/>
                <a:cs typeface="Red Hat Text"/>
                <a:sym typeface="Red Hat Text"/>
              </a:defRPr>
            </a:lvl1pPr>
            <a:lvl2pPr lvl="1" rtl="0">
              <a:spcBef>
                <a:spcPts val="0"/>
              </a:spcBef>
              <a:spcAft>
                <a:spcPts val="0"/>
              </a:spcAft>
              <a:buSzPts val="3600"/>
              <a:buNone/>
              <a:defRPr sz="3600">
                <a:latin typeface="Verdana"/>
                <a:ea typeface="Verdana"/>
                <a:cs typeface="Verdana"/>
                <a:sym typeface="Verdana"/>
              </a:defRPr>
            </a:lvl2pPr>
            <a:lvl3pPr lvl="2" rtl="0">
              <a:spcBef>
                <a:spcPts val="0"/>
              </a:spcBef>
              <a:spcAft>
                <a:spcPts val="0"/>
              </a:spcAft>
              <a:buSzPts val="3600"/>
              <a:buNone/>
              <a:defRPr sz="3600">
                <a:latin typeface="Verdana"/>
                <a:ea typeface="Verdana"/>
                <a:cs typeface="Verdana"/>
                <a:sym typeface="Verdana"/>
              </a:defRPr>
            </a:lvl3pPr>
            <a:lvl4pPr lvl="3" rtl="0">
              <a:spcBef>
                <a:spcPts val="0"/>
              </a:spcBef>
              <a:spcAft>
                <a:spcPts val="0"/>
              </a:spcAft>
              <a:buSzPts val="3600"/>
              <a:buNone/>
              <a:defRPr sz="3600">
                <a:latin typeface="Verdana"/>
                <a:ea typeface="Verdana"/>
                <a:cs typeface="Verdana"/>
                <a:sym typeface="Verdana"/>
              </a:defRPr>
            </a:lvl4pPr>
            <a:lvl5pPr lvl="4" rtl="0">
              <a:spcBef>
                <a:spcPts val="0"/>
              </a:spcBef>
              <a:spcAft>
                <a:spcPts val="0"/>
              </a:spcAft>
              <a:buSzPts val="3600"/>
              <a:buNone/>
              <a:defRPr sz="3600">
                <a:latin typeface="Verdana"/>
                <a:ea typeface="Verdana"/>
                <a:cs typeface="Verdana"/>
                <a:sym typeface="Verdana"/>
              </a:defRPr>
            </a:lvl5pPr>
            <a:lvl6pPr lvl="5" rtl="0">
              <a:spcBef>
                <a:spcPts val="0"/>
              </a:spcBef>
              <a:spcAft>
                <a:spcPts val="0"/>
              </a:spcAft>
              <a:buSzPts val="3600"/>
              <a:buNone/>
              <a:defRPr sz="3600">
                <a:latin typeface="Verdana"/>
                <a:ea typeface="Verdana"/>
                <a:cs typeface="Verdana"/>
                <a:sym typeface="Verdana"/>
              </a:defRPr>
            </a:lvl6pPr>
            <a:lvl7pPr lvl="6" rtl="0">
              <a:spcBef>
                <a:spcPts val="0"/>
              </a:spcBef>
              <a:spcAft>
                <a:spcPts val="0"/>
              </a:spcAft>
              <a:buSzPts val="3600"/>
              <a:buNone/>
              <a:defRPr sz="3600">
                <a:latin typeface="Verdana"/>
                <a:ea typeface="Verdana"/>
                <a:cs typeface="Verdana"/>
                <a:sym typeface="Verdana"/>
              </a:defRPr>
            </a:lvl7pPr>
            <a:lvl8pPr lvl="7" rtl="0">
              <a:spcBef>
                <a:spcPts val="0"/>
              </a:spcBef>
              <a:spcAft>
                <a:spcPts val="0"/>
              </a:spcAft>
              <a:buSzPts val="3600"/>
              <a:buNone/>
              <a:defRPr sz="3600">
                <a:latin typeface="Verdana"/>
                <a:ea typeface="Verdana"/>
                <a:cs typeface="Verdana"/>
                <a:sym typeface="Verdana"/>
              </a:defRPr>
            </a:lvl8pPr>
            <a:lvl9pPr lvl="8" rtl="0">
              <a:spcBef>
                <a:spcPts val="0"/>
              </a:spcBef>
              <a:spcAft>
                <a:spcPts val="0"/>
              </a:spcAft>
              <a:buSzPts val="3600"/>
              <a:buNone/>
              <a:defRPr sz="3600">
                <a:latin typeface="Verdana"/>
                <a:ea typeface="Verdana"/>
                <a:cs typeface="Verdana"/>
                <a:sym typeface="Verdana"/>
              </a:defRPr>
            </a:lvl9pPr>
          </a:lstStyle>
          <a:p>
            <a:endParaRPr/>
          </a:p>
        </p:txBody>
      </p:sp>
      <p:sp>
        <p:nvSpPr>
          <p:cNvPr id="86" name="Google Shape;86;p24"/>
          <p:cNvSpPr txBox="1">
            <a:spLocks noGrp="1"/>
          </p:cNvSpPr>
          <p:nvPr>
            <p:ph type="body" idx="1"/>
          </p:nvPr>
        </p:nvSpPr>
        <p:spPr>
          <a:xfrm>
            <a:off x="538350" y="1724625"/>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B (Big Rivers Blue Background)" type="vertTx">
  <p:cSld name="VERTICAL_TEXT">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25"/>
          <p:cNvSpPr txBox="1">
            <a:spLocks noGrp="1"/>
          </p:cNvSpPr>
          <p:nvPr>
            <p:ph type="title"/>
          </p:nvPr>
        </p:nvSpPr>
        <p:spPr>
          <a:xfrm>
            <a:off x="538350" y="886050"/>
            <a:ext cx="81207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FFFFF"/>
              </a:buClr>
              <a:buSzPts val="2400"/>
              <a:buFont typeface="Red Hat Text"/>
              <a:buNone/>
              <a:defRPr sz="2400" b="1">
                <a:solidFill>
                  <a:srgbClr val="FFFFFF"/>
                </a:solidFill>
                <a:latin typeface="Red Hat Text"/>
                <a:ea typeface="Red Hat Text"/>
                <a:cs typeface="Red Hat Text"/>
                <a:sym typeface="Red Hat Text"/>
              </a:defRPr>
            </a:lvl1pPr>
            <a:lvl2pPr lvl="1" rtl="0">
              <a:spcBef>
                <a:spcPts val="0"/>
              </a:spcBef>
              <a:spcAft>
                <a:spcPts val="0"/>
              </a:spcAft>
              <a:buClr>
                <a:srgbClr val="FFFFFF"/>
              </a:buClr>
              <a:buSzPts val="3600"/>
              <a:buNone/>
              <a:defRPr sz="3600">
                <a:solidFill>
                  <a:srgbClr val="FFFFFF"/>
                </a:solidFill>
                <a:latin typeface="Verdana"/>
                <a:ea typeface="Verdana"/>
                <a:cs typeface="Verdana"/>
                <a:sym typeface="Verdana"/>
              </a:defRPr>
            </a:lvl2pPr>
            <a:lvl3pPr lvl="2" rtl="0">
              <a:spcBef>
                <a:spcPts val="0"/>
              </a:spcBef>
              <a:spcAft>
                <a:spcPts val="0"/>
              </a:spcAft>
              <a:buClr>
                <a:srgbClr val="FFFFFF"/>
              </a:buClr>
              <a:buSzPts val="3600"/>
              <a:buNone/>
              <a:defRPr sz="3600">
                <a:solidFill>
                  <a:srgbClr val="FFFFFF"/>
                </a:solidFill>
                <a:latin typeface="Verdana"/>
                <a:ea typeface="Verdana"/>
                <a:cs typeface="Verdana"/>
                <a:sym typeface="Verdana"/>
              </a:defRPr>
            </a:lvl3pPr>
            <a:lvl4pPr lvl="3" rtl="0">
              <a:spcBef>
                <a:spcPts val="0"/>
              </a:spcBef>
              <a:spcAft>
                <a:spcPts val="0"/>
              </a:spcAft>
              <a:buClr>
                <a:srgbClr val="FFFFFF"/>
              </a:buClr>
              <a:buSzPts val="3600"/>
              <a:buNone/>
              <a:defRPr sz="3600">
                <a:solidFill>
                  <a:srgbClr val="FFFFFF"/>
                </a:solidFill>
                <a:latin typeface="Verdana"/>
                <a:ea typeface="Verdana"/>
                <a:cs typeface="Verdana"/>
                <a:sym typeface="Verdana"/>
              </a:defRPr>
            </a:lvl4pPr>
            <a:lvl5pPr lvl="4" rtl="0">
              <a:spcBef>
                <a:spcPts val="0"/>
              </a:spcBef>
              <a:spcAft>
                <a:spcPts val="0"/>
              </a:spcAft>
              <a:buClr>
                <a:srgbClr val="FFFFFF"/>
              </a:buClr>
              <a:buSzPts val="3600"/>
              <a:buNone/>
              <a:defRPr sz="3600">
                <a:solidFill>
                  <a:srgbClr val="FFFFFF"/>
                </a:solidFill>
                <a:latin typeface="Verdana"/>
                <a:ea typeface="Verdana"/>
                <a:cs typeface="Verdana"/>
                <a:sym typeface="Verdana"/>
              </a:defRPr>
            </a:lvl5pPr>
            <a:lvl6pPr lvl="5" rtl="0">
              <a:spcBef>
                <a:spcPts val="0"/>
              </a:spcBef>
              <a:spcAft>
                <a:spcPts val="0"/>
              </a:spcAft>
              <a:buClr>
                <a:srgbClr val="FFFFFF"/>
              </a:buClr>
              <a:buSzPts val="3600"/>
              <a:buNone/>
              <a:defRPr sz="3600">
                <a:solidFill>
                  <a:srgbClr val="FFFFFF"/>
                </a:solidFill>
                <a:latin typeface="Verdana"/>
                <a:ea typeface="Verdana"/>
                <a:cs typeface="Verdana"/>
                <a:sym typeface="Verdana"/>
              </a:defRPr>
            </a:lvl6pPr>
            <a:lvl7pPr lvl="6" rtl="0">
              <a:spcBef>
                <a:spcPts val="0"/>
              </a:spcBef>
              <a:spcAft>
                <a:spcPts val="0"/>
              </a:spcAft>
              <a:buClr>
                <a:srgbClr val="FFFFFF"/>
              </a:buClr>
              <a:buSzPts val="3600"/>
              <a:buNone/>
              <a:defRPr sz="3600">
                <a:solidFill>
                  <a:srgbClr val="FFFFFF"/>
                </a:solidFill>
                <a:latin typeface="Verdana"/>
                <a:ea typeface="Verdana"/>
                <a:cs typeface="Verdana"/>
                <a:sym typeface="Verdana"/>
              </a:defRPr>
            </a:lvl7pPr>
            <a:lvl8pPr lvl="7" rtl="0">
              <a:spcBef>
                <a:spcPts val="0"/>
              </a:spcBef>
              <a:spcAft>
                <a:spcPts val="0"/>
              </a:spcAft>
              <a:buClr>
                <a:srgbClr val="FFFFFF"/>
              </a:buClr>
              <a:buSzPts val="3600"/>
              <a:buNone/>
              <a:defRPr sz="3600">
                <a:solidFill>
                  <a:srgbClr val="FFFFFF"/>
                </a:solidFill>
                <a:latin typeface="Verdana"/>
                <a:ea typeface="Verdana"/>
                <a:cs typeface="Verdana"/>
                <a:sym typeface="Verdana"/>
              </a:defRPr>
            </a:lvl8pPr>
            <a:lvl9pPr lvl="8" rtl="0">
              <a:spcBef>
                <a:spcPts val="0"/>
              </a:spcBef>
              <a:spcAft>
                <a:spcPts val="0"/>
              </a:spcAft>
              <a:buClr>
                <a:srgbClr val="FFFFFF"/>
              </a:buClr>
              <a:buSzPts val="3600"/>
              <a:buNone/>
              <a:defRPr sz="3600">
                <a:solidFill>
                  <a:srgbClr val="FFFFFF"/>
                </a:solidFill>
                <a:latin typeface="Verdana"/>
                <a:ea typeface="Verdana"/>
                <a:cs typeface="Verdana"/>
                <a:sym typeface="Verdana"/>
              </a:defRPr>
            </a:lvl9pPr>
          </a:lstStyle>
          <a:p>
            <a:endParaRPr/>
          </a:p>
        </p:txBody>
      </p:sp>
      <p:sp>
        <p:nvSpPr>
          <p:cNvPr id="89" name="Google Shape;89;p25"/>
          <p:cNvSpPr txBox="1">
            <a:spLocks noGrp="1"/>
          </p:cNvSpPr>
          <p:nvPr>
            <p:ph type="body" idx="1"/>
          </p:nvPr>
        </p:nvSpPr>
        <p:spPr>
          <a:xfrm>
            <a:off x="538350" y="1724625"/>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1pPr>
            <a:lvl2pPr marL="914400" lvl="1"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2pPr>
            <a:lvl3pPr marL="1371600" lvl="2"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3pPr>
            <a:lvl4pPr marL="1828800" lvl="3"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marL="2286000" lvl="4"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marL="2743200" lvl="5"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marL="3200400" lvl="6"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marL="3657600" lvl="7"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marL="4114800" lvl="8"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vertTitleAndTx">
  <p:cSld name="VERTICAL_TITLE_AND_VERTICAL_TEXT">
    <p:spTree>
      <p:nvGrpSpPr>
        <p:cNvPr id="1" name="Shape 90"/>
        <p:cNvGrpSpPr/>
        <p:nvPr/>
      </p:nvGrpSpPr>
      <p:grpSpPr>
        <a:xfrm>
          <a:off x="0" y="0"/>
          <a:ext cx="0" cy="0"/>
          <a:chOff x="0" y="0"/>
          <a:chExt cx="0" cy="0"/>
        </a:xfrm>
      </p:grpSpPr>
      <p:sp>
        <p:nvSpPr>
          <p:cNvPr id="91" name="Google Shape;91;p26"/>
          <p:cNvSpPr txBox="1">
            <a:spLocks noGrp="1"/>
          </p:cNvSpPr>
          <p:nvPr>
            <p:ph type="title"/>
          </p:nvPr>
        </p:nvSpPr>
        <p:spPr>
          <a:xfrm>
            <a:off x="481625" y="419700"/>
            <a:ext cx="7293900" cy="993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Font typeface="Red Hat Text"/>
              <a:buNone/>
              <a:defRPr sz="2400" b="1">
                <a:latin typeface="Red Hat Text"/>
                <a:ea typeface="Red Hat Text"/>
                <a:cs typeface="Red Hat Text"/>
                <a:sym typeface="Red Hat Text"/>
              </a:defRPr>
            </a:lvl1pPr>
            <a:lvl2pPr lvl="1" rtl="0">
              <a:spcBef>
                <a:spcPts val="0"/>
              </a:spcBef>
              <a:spcAft>
                <a:spcPts val="0"/>
              </a:spcAft>
              <a:buSzPts val="3600"/>
              <a:buNone/>
              <a:defRPr sz="3600">
                <a:latin typeface="Verdana"/>
                <a:ea typeface="Verdana"/>
                <a:cs typeface="Verdana"/>
                <a:sym typeface="Verdana"/>
              </a:defRPr>
            </a:lvl2pPr>
            <a:lvl3pPr lvl="2" rtl="0">
              <a:spcBef>
                <a:spcPts val="0"/>
              </a:spcBef>
              <a:spcAft>
                <a:spcPts val="0"/>
              </a:spcAft>
              <a:buSzPts val="3600"/>
              <a:buNone/>
              <a:defRPr sz="3600">
                <a:latin typeface="Verdana"/>
                <a:ea typeface="Verdana"/>
                <a:cs typeface="Verdana"/>
                <a:sym typeface="Verdana"/>
              </a:defRPr>
            </a:lvl3pPr>
            <a:lvl4pPr lvl="3" rtl="0">
              <a:spcBef>
                <a:spcPts val="0"/>
              </a:spcBef>
              <a:spcAft>
                <a:spcPts val="0"/>
              </a:spcAft>
              <a:buSzPts val="3600"/>
              <a:buNone/>
              <a:defRPr sz="3600">
                <a:latin typeface="Verdana"/>
                <a:ea typeface="Verdana"/>
                <a:cs typeface="Verdana"/>
                <a:sym typeface="Verdana"/>
              </a:defRPr>
            </a:lvl4pPr>
            <a:lvl5pPr lvl="4" rtl="0">
              <a:spcBef>
                <a:spcPts val="0"/>
              </a:spcBef>
              <a:spcAft>
                <a:spcPts val="0"/>
              </a:spcAft>
              <a:buSzPts val="3600"/>
              <a:buNone/>
              <a:defRPr sz="3600">
                <a:latin typeface="Verdana"/>
                <a:ea typeface="Verdana"/>
                <a:cs typeface="Verdana"/>
                <a:sym typeface="Verdana"/>
              </a:defRPr>
            </a:lvl5pPr>
            <a:lvl6pPr lvl="5" rtl="0">
              <a:spcBef>
                <a:spcPts val="0"/>
              </a:spcBef>
              <a:spcAft>
                <a:spcPts val="0"/>
              </a:spcAft>
              <a:buSzPts val="3600"/>
              <a:buNone/>
              <a:defRPr sz="3600">
                <a:latin typeface="Verdana"/>
                <a:ea typeface="Verdana"/>
                <a:cs typeface="Verdana"/>
                <a:sym typeface="Verdana"/>
              </a:defRPr>
            </a:lvl6pPr>
            <a:lvl7pPr lvl="6" rtl="0">
              <a:spcBef>
                <a:spcPts val="0"/>
              </a:spcBef>
              <a:spcAft>
                <a:spcPts val="0"/>
              </a:spcAft>
              <a:buSzPts val="3600"/>
              <a:buNone/>
              <a:defRPr sz="3600">
                <a:latin typeface="Verdana"/>
                <a:ea typeface="Verdana"/>
                <a:cs typeface="Verdana"/>
                <a:sym typeface="Verdana"/>
              </a:defRPr>
            </a:lvl7pPr>
            <a:lvl8pPr lvl="7" rtl="0">
              <a:spcBef>
                <a:spcPts val="0"/>
              </a:spcBef>
              <a:spcAft>
                <a:spcPts val="0"/>
              </a:spcAft>
              <a:buSzPts val="3600"/>
              <a:buNone/>
              <a:defRPr sz="3600">
                <a:latin typeface="Verdana"/>
                <a:ea typeface="Verdana"/>
                <a:cs typeface="Verdana"/>
                <a:sym typeface="Verdana"/>
              </a:defRPr>
            </a:lvl8pPr>
            <a:lvl9pPr lvl="8" rtl="0">
              <a:spcBef>
                <a:spcPts val="0"/>
              </a:spcBef>
              <a:spcAft>
                <a:spcPts val="0"/>
              </a:spcAft>
              <a:buSzPts val="3600"/>
              <a:buNone/>
              <a:defRPr sz="3600">
                <a:latin typeface="Verdana"/>
                <a:ea typeface="Verdana"/>
                <a:cs typeface="Verdana"/>
                <a:sym typeface="Verdana"/>
              </a:defRPr>
            </a:lvl9pPr>
          </a:lstStyle>
          <a:p>
            <a:endParaRPr/>
          </a:p>
        </p:txBody>
      </p:sp>
      <p:sp>
        <p:nvSpPr>
          <p:cNvPr id="92" name="Google Shape;92;p26"/>
          <p:cNvSpPr txBox="1">
            <a:spLocks noGrp="1"/>
          </p:cNvSpPr>
          <p:nvPr>
            <p:ph type="body" idx="1"/>
          </p:nvPr>
        </p:nvSpPr>
        <p:spPr>
          <a:xfrm>
            <a:off x="648300" y="1166025"/>
            <a:ext cx="7847400" cy="2941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p:cSld name="OBJECT_1">
    <p:spTree>
      <p:nvGrpSpPr>
        <p:cNvPr id="1" name="Shape 93"/>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Big Rivers Blue)">
    <p:bg>
      <p:bgPr>
        <a:blipFill>
          <a:blip r:embed="rId2">
            <a:alphaModFix/>
          </a:blip>
          <a:stretch>
            <a:fillRect/>
          </a:stretch>
        </a:blipFill>
        <a:effectLst/>
      </p:bgPr>
    </p:bg>
    <p:spTree>
      <p:nvGrpSpPr>
        <p:cNvPr id="1" name=""/>
        <p:cNvGrpSpPr/>
        <p:nvPr/>
      </p:nvGrpSpPr>
      <p:grpSpPr>
        <a:xfrm>
          <a:off x="0" y="0"/>
          <a:ext cx="0" cy="0"/>
          <a:chOff x="0" y="0"/>
          <a:chExt cx="0" cy="0"/>
        </a:xfrm>
      </p:grpSpPr>
      <p:sp>
        <p:nvSpPr>
          <p:cNvPr id="2" name="Google Shape;68;p19">
            <a:extLst>
              <a:ext uri="{FF2B5EF4-FFF2-40B4-BE49-F238E27FC236}">
                <a16:creationId xmlns:a16="http://schemas.microsoft.com/office/drawing/2014/main" id="{2A85AF60-B08A-C60B-11DB-93EC767A2834}"/>
              </a:ext>
            </a:extLst>
          </p:cNvPr>
          <p:cNvSpPr txBox="1">
            <a:spLocks noGrp="1"/>
          </p:cNvSpPr>
          <p:nvPr>
            <p:ph type="title"/>
          </p:nvPr>
        </p:nvSpPr>
        <p:spPr>
          <a:xfrm>
            <a:off x="538353" y="1038749"/>
            <a:ext cx="7957200" cy="697504"/>
          </a:xfrm>
          <a:prstGeom prst="rect">
            <a:avLst/>
          </a:prstGeom>
          <a:noFill/>
          <a:ln>
            <a:noFill/>
          </a:ln>
        </p:spPr>
        <p:txBody>
          <a:bodyPr vert="horz" wrap="square" lIns="91421" tIns="91421" rIns="91421" bIns="91421" anchor="t" anchorCtr="0" compatLnSpc="1">
            <a:noAutofit/>
          </a:bodyPr>
          <a:lstStyle>
            <a:lvl1pPr marL="0" marR="0" lvl="0" indent="0" fontAlgn="auto">
              <a:spcBef>
                <a:spcPts val="0"/>
              </a:spcBef>
              <a:spcAft>
                <a:spcPts val="0"/>
              </a:spcAft>
              <a:tabLst/>
              <a:defRPr lang="en-US" sz="2400" b="1" i="0" u="none" strike="noStrike" cap="none" spc="0" baseline="0">
                <a:solidFill>
                  <a:srgbClr val="000000"/>
                </a:solidFill>
                <a:uFillTx/>
                <a:latin typeface="Red Hat Text"/>
                <a:ea typeface="Red Hat Text"/>
                <a:cs typeface="Red Hat Text"/>
              </a:defRPr>
            </a:lvl1pPr>
          </a:lstStyle>
          <a:p>
            <a:pPr lvl="0"/>
            <a:endParaRPr lang="en-US"/>
          </a:p>
        </p:txBody>
      </p:sp>
      <p:sp>
        <p:nvSpPr>
          <p:cNvPr id="3" name="Google Shape;69;p19">
            <a:extLst>
              <a:ext uri="{FF2B5EF4-FFF2-40B4-BE49-F238E27FC236}">
                <a16:creationId xmlns:a16="http://schemas.microsoft.com/office/drawing/2014/main" id="{E59DB815-705C-B814-3931-E7684F79FE67}"/>
              </a:ext>
            </a:extLst>
          </p:cNvPr>
          <p:cNvSpPr txBox="1">
            <a:spLocks noGrp="1"/>
          </p:cNvSpPr>
          <p:nvPr>
            <p:ph type="body" sz="quarter" idx="4294967295"/>
          </p:nvPr>
        </p:nvSpPr>
        <p:spPr>
          <a:xfrm>
            <a:off x="538353" y="1859350"/>
            <a:ext cx="7957200" cy="2818802"/>
          </a:xfrm>
          <a:prstGeom prst="rect">
            <a:avLst/>
          </a:prstGeom>
          <a:noFill/>
          <a:ln>
            <a:noFill/>
          </a:ln>
        </p:spPr>
        <p:txBody>
          <a:bodyPr vert="horz" wrap="square" lIns="91421" tIns="91421" rIns="91421" bIns="91421" anchor="t" anchorCtr="0" compatLnSpc="1">
            <a:noAutofit/>
          </a:bodyPr>
          <a:lstStyle>
            <a:lvl1pPr marL="457190" marR="0" lvl="0" indent="-317488" fontAlgn="auto">
              <a:spcBef>
                <a:spcPts val="0"/>
              </a:spcBef>
              <a:spcAft>
                <a:spcPts val="0"/>
              </a:spcAft>
              <a:buSzPts val="1400"/>
              <a:buFont typeface="Open Sans"/>
              <a:buChar char="●"/>
              <a:tabLst/>
              <a:defRPr lang="en-US" b="0" i="0" u="none" strike="noStrike" cap="none" spc="0" baseline="0">
                <a:solidFill>
                  <a:srgbClr val="000000"/>
                </a:solidFill>
                <a:uFillTx/>
                <a:latin typeface="Open Sans"/>
                <a:ea typeface="Open Sans"/>
                <a:cs typeface="Open Sans"/>
              </a:defRPr>
            </a:lvl1pPr>
          </a:lstStyle>
          <a:p>
            <a:pPr lvl="0"/>
            <a:endParaRPr lang="en-US"/>
          </a:p>
        </p:txBody>
      </p:sp>
    </p:spTree>
    <p:extLst>
      <p:ext uri="{BB962C8B-B14F-4D97-AF65-F5344CB8AC3E}">
        <p14:creationId xmlns:p14="http://schemas.microsoft.com/office/powerpoint/2010/main" val="347215477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B (Sky tinted Blue Background)">
    <p:bg>
      <p:bgPr>
        <a:blipFill>
          <a:blip r:embed="rId2">
            <a:alphaModFix/>
          </a:blip>
          <a:stretch>
            <a:fillRect/>
          </a:stretch>
        </a:blipFill>
        <a:effectLst/>
      </p:bgPr>
    </p:bg>
    <p:spTree>
      <p:nvGrpSpPr>
        <p:cNvPr id="1" name=""/>
        <p:cNvGrpSpPr/>
        <p:nvPr/>
      </p:nvGrpSpPr>
      <p:grpSpPr>
        <a:xfrm>
          <a:off x="0" y="0"/>
          <a:ext cx="0" cy="0"/>
          <a:chOff x="0" y="0"/>
          <a:chExt cx="0" cy="0"/>
        </a:xfrm>
      </p:grpSpPr>
      <p:sp>
        <p:nvSpPr>
          <p:cNvPr id="2" name="Google Shape;82;p23">
            <a:extLst>
              <a:ext uri="{FF2B5EF4-FFF2-40B4-BE49-F238E27FC236}">
                <a16:creationId xmlns:a16="http://schemas.microsoft.com/office/drawing/2014/main" id="{CA87580A-EADE-3F3A-1213-7A5C5D7F395A}"/>
              </a:ext>
            </a:extLst>
          </p:cNvPr>
          <p:cNvSpPr txBox="1">
            <a:spLocks noGrp="1"/>
          </p:cNvSpPr>
          <p:nvPr>
            <p:ph type="title"/>
          </p:nvPr>
        </p:nvSpPr>
        <p:spPr>
          <a:xfrm>
            <a:off x="538353" y="886053"/>
            <a:ext cx="8120704" cy="697504"/>
          </a:xfrm>
          <a:prstGeom prst="rect">
            <a:avLst/>
          </a:prstGeom>
          <a:noFill/>
          <a:ln>
            <a:noFill/>
          </a:ln>
        </p:spPr>
        <p:txBody>
          <a:bodyPr vert="horz" wrap="square" lIns="91421" tIns="91421" rIns="91421" bIns="91421" anchor="t" anchorCtr="0" compatLnSpc="1">
            <a:noAutofit/>
          </a:bodyPr>
          <a:lstStyle>
            <a:lvl1pPr marL="0" marR="0" lvl="0" indent="0" fontAlgn="auto">
              <a:spcBef>
                <a:spcPts val="0"/>
              </a:spcBef>
              <a:spcAft>
                <a:spcPts val="0"/>
              </a:spcAft>
              <a:tabLst/>
              <a:defRPr lang="en-US" sz="2400" b="1" i="0" u="none" strike="noStrike" cap="none" spc="0" baseline="0">
                <a:solidFill>
                  <a:srgbClr val="FFFFFF"/>
                </a:solidFill>
                <a:uFillTx/>
                <a:latin typeface="Red Hat Text"/>
                <a:ea typeface="Red Hat Text"/>
                <a:cs typeface="Red Hat Text"/>
              </a:defRPr>
            </a:lvl1pPr>
          </a:lstStyle>
          <a:p>
            <a:pPr lvl="0"/>
            <a:endParaRPr lang="en-US"/>
          </a:p>
        </p:txBody>
      </p:sp>
      <p:sp>
        <p:nvSpPr>
          <p:cNvPr id="3" name="Google Shape;83;p23">
            <a:extLst>
              <a:ext uri="{FF2B5EF4-FFF2-40B4-BE49-F238E27FC236}">
                <a16:creationId xmlns:a16="http://schemas.microsoft.com/office/drawing/2014/main" id="{742B16E5-1528-4367-9427-0EF356296B3E}"/>
              </a:ext>
            </a:extLst>
          </p:cNvPr>
          <p:cNvSpPr txBox="1">
            <a:spLocks noGrp="1"/>
          </p:cNvSpPr>
          <p:nvPr>
            <p:ph type="body" sz="half" idx="2"/>
          </p:nvPr>
        </p:nvSpPr>
        <p:spPr>
          <a:xfrm>
            <a:off x="538353" y="1724622"/>
            <a:ext cx="7957200" cy="2818802"/>
          </a:xfrm>
          <a:prstGeom prst="rect">
            <a:avLst/>
          </a:prstGeom>
          <a:noFill/>
          <a:ln>
            <a:noFill/>
          </a:ln>
        </p:spPr>
        <p:txBody>
          <a:bodyPr vert="horz" wrap="square" lIns="91421" tIns="91421" rIns="91421" bIns="91421" anchor="t" anchorCtr="0" compatLnSpc="1">
            <a:noAutofit/>
          </a:bodyPr>
          <a:lstStyle>
            <a:lvl1pPr marL="457181" marR="0" lvl="0" indent="-317479" fontAlgn="auto">
              <a:spcBef>
                <a:spcPts val="0"/>
              </a:spcBef>
              <a:spcAft>
                <a:spcPts val="0"/>
              </a:spcAft>
              <a:buClr>
                <a:srgbClr val="FFFFFF"/>
              </a:buClr>
              <a:buSzPts val="1400"/>
              <a:buFont typeface="Open Sans"/>
              <a:buChar char="●"/>
              <a:tabLst/>
              <a:defRPr lang="en-US" b="0" i="0" u="none" strike="noStrike" cap="none" spc="0" baseline="0">
                <a:solidFill>
                  <a:srgbClr val="FFFFFF"/>
                </a:solidFill>
                <a:uFillTx/>
                <a:latin typeface="Open Sans"/>
                <a:ea typeface="Open Sans"/>
                <a:cs typeface="Open Sans"/>
              </a:defRPr>
            </a:lvl1pPr>
          </a:lstStyle>
          <a:p>
            <a:pPr lvl="0"/>
            <a:endParaRPr lang="en-US"/>
          </a:p>
        </p:txBody>
      </p:sp>
    </p:spTree>
    <p:extLst>
      <p:ext uri="{BB962C8B-B14F-4D97-AF65-F5344CB8AC3E}">
        <p14:creationId xmlns:p14="http://schemas.microsoft.com/office/powerpoint/2010/main" val="65580678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hoto)" type="twoTxTwoObj">
  <p:cSld name="TWO_OBJECTS_WITH_TEXT">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8"/>
          <p:cNvSpPr txBox="1">
            <a:spLocks noGrp="1"/>
          </p:cNvSpPr>
          <p:nvPr>
            <p:ph type="title"/>
          </p:nvPr>
        </p:nvSpPr>
        <p:spPr>
          <a:xfrm>
            <a:off x="925050" y="1957650"/>
            <a:ext cx="7293900" cy="1228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36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3600">
                <a:latin typeface="Verdana"/>
                <a:ea typeface="Verdana"/>
                <a:cs typeface="Verdana"/>
                <a:sym typeface="Verdana"/>
              </a:defRPr>
            </a:lvl2pPr>
            <a:lvl3pPr lvl="2" algn="ctr" rtl="0">
              <a:spcBef>
                <a:spcPts val="0"/>
              </a:spcBef>
              <a:spcAft>
                <a:spcPts val="0"/>
              </a:spcAft>
              <a:buSzPts val="3600"/>
              <a:buNone/>
              <a:defRPr sz="3600">
                <a:latin typeface="Verdana"/>
                <a:ea typeface="Verdana"/>
                <a:cs typeface="Verdana"/>
                <a:sym typeface="Verdana"/>
              </a:defRPr>
            </a:lvl3pPr>
            <a:lvl4pPr lvl="3" algn="ctr" rtl="0">
              <a:spcBef>
                <a:spcPts val="0"/>
              </a:spcBef>
              <a:spcAft>
                <a:spcPts val="0"/>
              </a:spcAft>
              <a:buSzPts val="3600"/>
              <a:buNone/>
              <a:defRPr sz="3600">
                <a:latin typeface="Verdana"/>
                <a:ea typeface="Verdana"/>
                <a:cs typeface="Verdana"/>
                <a:sym typeface="Verdana"/>
              </a:defRPr>
            </a:lvl4pPr>
            <a:lvl5pPr lvl="4" algn="ctr" rtl="0">
              <a:spcBef>
                <a:spcPts val="0"/>
              </a:spcBef>
              <a:spcAft>
                <a:spcPts val="0"/>
              </a:spcAft>
              <a:buSzPts val="3600"/>
              <a:buNone/>
              <a:defRPr sz="3600">
                <a:latin typeface="Verdana"/>
                <a:ea typeface="Verdana"/>
                <a:cs typeface="Verdana"/>
                <a:sym typeface="Verdana"/>
              </a:defRPr>
            </a:lvl5pPr>
            <a:lvl6pPr lvl="5" algn="ctr" rtl="0">
              <a:spcBef>
                <a:spcPts val="0"/>
              </a:spcBef>
              <a:spcAft>
                <a:spcPts val="0"/>
              </a:spcAft>
              <a:buSzPts val="3600"/>
              <a:buNone/>
              <a:defRPr sz="3600">
                <a:latin typeface="Verdana"/>
                <a:ea typeface="Verdana"/>
                <a:cs typeface="Verdana"/>
                <a:sym typeface="Verdana"/>
              </a:defRPr>
            </a:lvl6pPr>
            <a:lvl7pPr lvl="6" algn="ctr" rtl="0">
              <a:spcBef>
                <a:spcPts val="0"/>
              </a:spcBef>
              <a:spcAft>
                <a:spcPts val="0"/>
              </a:spcAft>
              <a:buSzPts val="3600"/>
              <a:buNone/>
              <a:defRPr sz="3600">
                <a:latin typeface="Verdana"/>
                <a:ea typeface="Verdana"/>
                <a:cs typeface="Verdana"/>
                <a:sym typeface="Verdana"/>
              </a:defRPr>
            </a:lvl7pPr>
            <a:lvl8pPr lvl="7" algn="ctr" rtl="0">
              <a:spcBef>
                <a:spcPts val="0"/>
              </a:spcBef>
              <a:spcAft>
                <a:spcPts val="0"/>
              </a:spcAft>
              <a:buSzPts val="3600"/>
              <a:buNone/>
              <a:defRPr sz="3600">
                <a:latin typeface="Verdana"/>
                <a:ea typeface="Verdana"/>
                <a:cs typeface="Verdana"/>
                <a:sym typeface="Verdana"/>
              </a:defRPr>
            </a:lvl8pPr>
            <a:lvl9pPr lvl="8" algn="ctr" rtl="0">
              <a:spcBef>
                <a:spcPts val="0"/>
              </a:spcBef>
              <a:spcAft>
                <a:spcPts val="0"/>
              </a:spcAft>
              <a:buSzPts val="3600"/>
              <a:buNone/>
              <a:defRPr sz="3600">
                <a:latin typeface="Verdana"/>
                <a:ea typeface="Verdana"/>
                <a:cs typeface="Verdana"/>
                <a:sym typeface="Verdana"/>
              </a:defRPr>
            </a:lvl9pPr>
          </a:lstStyle>
          <a:p>
            <a:endParaRPr/>
          </a:p>
        </p:txBody>
      </p:sp>
      <p:sp>
        <p:nvSpPr>
          <p:cNvPr id="66" name="Google Shape;66;p18"/>
          <p:cNvSpPr txBox="1">
            <a:spLocks noGrp="1"/>
          </p:cNvSpPr>
          <p:nvPr>
            <p:ph type="subTitle" idx="1"/>
          </p:nvPr>
        </p:nvSpPr>
        <p:spPr>
          <a:xfrm>
            <a:off x="5481825" y="189550"/>
            <a:ext cx="3212100" cy="462600"/>
          </a:xfrm>
          <a:prstGeom prst="rect">
            <a:avLst/>
          </a:prstGeom>
          <a:noFill/>
          <a:ln>
            <a:noFill/>
          </a:ln>
        </p:spPr>
        <p:txBody>
          <a:bodyPr spcFirstLastPara="1" wrap="square" lIns="91425" tIns="91425" rIns="91425" bIns="91425" anchor="t" anchorCtr="0">
            <a:noAutofit/>
          </a:bodyPr>
          <a:lstStyle>
            <a:lvl1pPr lvl="0" algn="r" rtl="0">
              <a:spcBef>
                <a:spcPts val="0"/>
              </a:spcBef>
              <a:spcAft>
                <a:spcPts val="0"/>
              </a:spcAft>
              <a:buClr>
                <a:schemeClr val="lt1"/>
              </a:buClr>
              <a:buSzPts val="1400"/>
              <a:buFont typeface="Open Sans"/>
              <a:buNone/>
              <a:defRPr b="1">
                <a:solidFill>
                  <a:schemeClr val="lt1"/>
                </a:solidFill>
                <a:latin typeface="Open Sans"/>
                <a:ea typeface="Open Sans"/>
                <a:cs typeface="Open Sans"/>
                <a:sym typeface="Open Sans"/>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Big Rivers Blue)">
  <p:cSld name="TWO_OBJECTS_WITH_TEXT_1">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9"/>
          <p:cNvSpPr txBox="1">
            <a:spLocks noGrp="1"/>
          </p:cNvSpPr>
          <p:nvPr>
            <p:ph type="title"/>
          </p:nvPr>
        </p:nvSpPr>
        <p:spPr>
          <a:xfrm>
            <a:off x="538350" y="1038750"/>
            <a:ext cx="79572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Red Hat Text"/>
              <a:buNone/>
              <a:defRPr sz="2400" b="1">
                <a:solidFill>
                  <a:schemeClr val="dk1"/>
                </a:solidFill>
                <a:latin typeface="Red Hat Text"/>
                <a:ea typeface="Red Hat Text"/>
                <a:cs typeface="Red Hat Text"/>
                <a:sym typeface="Red Hat Text"/>
              </a:defRPr>
            </a:lvl1pPr>
            <a:lvl2pPr lvl="1" rtl="0">
              <a:spcBef>
                <a:spcPts val="0"/>
              </a:spcBef>
              <a:spcAft>
                <a:spcPts val="0"/>
              </a:spcAft>
              <a:buSzPts val="3600"/>
              <a:buNone/>
              <a:defRPr sz="3600">
                <a:latin typeface="Verdana"/>
                <a:ea typeface="Verdana"/>
                <a:cs typeface="Verdana"/>
                <a:sym typeface="Verdana"/>
              </a:defRPr>
            </a:lvl2pPr>
            <a:lvl3pPr lvl="2" rtl="0">
              <a:spcBef>
                <a:spcPts val="0"/>
              </a:spcBef>
              <a:spcAft>
                <a:spcPts val="0"/>
              </a:spcAft>
              <a:buSzPts val="3600"/>
              <a:buNone/>
              <a:defRPr sz="3600">
                <a:latin typeface="Verdana"/>
                <a:ea typeface="Verdana"/>
                <a:cs typeface="Verdana"/>
                <a:sym typeface="Verdana"/>
              </a:defRPr>
            </a:lvl3pPr>
            <a:lvl4pPr lvl="3" rtl="0">
              <a:spcBef>
                <a:spcPts val="0"/>
              </a:spcBef>
              <a:spcAft>
                <a:spcPts val="0"/>
              </a:spcAft>
              <a:buSzPts val="3600"/>
              <a:buNone/>
              <a:defRPr sz="3600">
                <a:latin typeface="Verdana"/>
                <a:ea typeface="Verdana"/>
                <a:cs typeface="Verdana"/>
                <a:sym typeface="Verdana"/>
              </a:defRPr>
            </a:lvl4pPr>
            <a:lvl5pPr lvl="4" rtl="0">
              <a:spcBef>
                <a:spcPts val="0"/>
              </a:spcBef>
              <a:spcAft>
                <a:spcPts val="0"/>
              </a:spcAft>
              <a:buSzPts val="3600"/>
              <a:buNone/>
              <a:defRPr sz="3600">
                <a:latin typeface="Verdana"/>
                <a:ea typeface="Verdana"/>
                <a:cs typeface="Verdana"/>
                <a:sym typeface="Verdana"/>
              </a:defRPr>
            </a:lvl5pPr>
            <a:lvl6pPr lvl="5" rtl="0">
              <a:spcBef>
                <a:spcPts val="0"/>
              </a:spcBef>
              <a:spcAft>
                <a:spcPts val="0"/>
              </a:spcAft>
              <a:buSzPts val="3600"/>
              <a:buNone/>
              <a:defRPr sz="3600">
                <a:latin typeface="Verdana"/>
                <a:ea typeface="Verdana"/>
                <a:cs typeface="Verdana"/>
                <a:sym typeface="Verdana"/>
              </a:defRPr>
            </a:lvl6pPr>
            <a:lvl7pPr lvl="6" rtl="0">
              <a:spcBef>
                <a:spcPts val="0"/>
              </a:spcBef>
              <a:spcAft>
                <a:spcPts val="0"/>
              </a:spcAft>
              <a:buSzPts val="3600"/>
              <a:buNone/>
              <a:defRPr sz="3600">
                <a:latin typeface="Verdana"/>
                <a:ea typeface="Verdana"/>
                <a:cs typeface="Verdana"/>
                <a:sym typeface="Verdana"/>
              </a:defRPr>
            </a:lvl7pPr>
            <a:lvl8pPr lvl="7" rtl="0">
              <a:spcBef>
                <a:spcPts val="0"/>
              </a:spcBef>
              <a:spcAft>
                <a:spcPts val="0"/>
              </a:spcAft>
              <a:buSzPts val="3600"/>
              <a:buNone/>
              <a:defRPr sz="3600">
                <a:latin typeface="Verdana"/>
                <a:ea typeface="Verdana"/>
                <a:cs typeface="Verdana"/>
                <a:sym typeface="Verdana"/>
              </a:defRPr>
            </a:lvl8pPr>
            <a:lvl9pPr lvl="8" rtl="0">
              <a:spcBef>
                <a:spcPts val="0"/>
              </a:spcBef>
              <a:spcAft>
                <a:spcPts val="0"/>
              </a:spcAft>
              <a:buSzPts val="3600"/>
              <a:buNone/>
              <a:defRPr sz="3600">
                <a:latin typeface="Verdana"/>
                <a:ea typeface="Verdana"/>
                <a:cs typeface="Verdana"/>
                <a:sym typeface="Verdana"/>
              </a:defRPr>
            </a:lvl9pPr>
          </a:lstStyle>
          <a:p>
            <a:endParaRPr/>
          </a:p>
        </p:txBody>
      </p:sp>
      <p:sp>
        <p:nvSpPr>
          <p:cNvPr id="69" name="Google Shape;69;p19"/>
          <p:cNvSpPr txBox="1">
            <a:spLocks noGrp="1"/>
          </p:cNvSpPr>
          <p:nvPr>
            <p:ph type="body" idx="1"/>
          </p:nvPr>
        </p:nvSpPr>
        <p:spPr>
          <a:xfrm>
            <a:off x="538350" y="1859350"/>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B (Sky-Tinted Blue)" type="blank">
  <p:cSld name="BLANK">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a:off x="538350" y="886050"/>
            <a:ext cx="81207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2366D6"/>
              </a:buClr>
              <a:buSzPts val="2400"/>
              <a:buFont typeface="Red Hat Text"/>
              <a:buNone/>
              <a:defRPr sz="2400" b="1">
                <a:solidFill>
                  <a:srgbClr val="2366D6"/>
                </a:solidFill>
                <a:latin typeface="Red Hat Text"/>
                <a:ea typeface="Red Hat Text"/>
                <a:cs typeface="Red Hat Text"/>
                <a:sym typeface="Red Hat Text"/>
              </a:defRPr>
            </a:lvl1pPr>
            <a:lvl2pPr lvl="1" rtl="0">
              <a:spcBef>
                <a:spcPts val="0"/>
              </a:spcBef>
              <a:spcAft>
                <a:spcPts val="0"/>
              </a:spcAft>
              <a:buClr>
                <a:srgbClr val="2366D6"/>
              </a:buClr>
              <a:buSzPts val="3600"/>
              <a:buNone/>
              <a:defRPr sz="3600">
                <a:solidFill>
                  <a:srgbClr val="2366D6"/>
                </a:solidFill>
                <a:latin typeface="Verdana"/>
                <a:ea typeface="Verdana"/>
                <a:cs typeface="Verdana"/>
                <a:sym typeface="Verdana"/>
              </a:defRPr>
            </a:lvl2pPr>
            <a:lvl3pPr lvl="2" rtl="0">
              <a:spcBef>
                <a:spcPts val="0"/>
              </a:spcBef>
              <a:spcAft>
                <a:spcPts val="0"/>
              </a:spcAft>
              <a:buClr>
                <a:srgbClr val="2366D6"/>
              </a:buClr>
              <a:buSzPts val="3600"/>
              <a:buNone/>
              <a:defRPr sz="3600">
                <a:solidFill>
                  <a:srgbClr val="2366D6"/>
                </a:solidFill>
                <a:latin typeface="Verdana"/>
                <a:ea typeface="Verdana"/>
                <a:cs typeface="Verdana"/>
                <a:sym typeface="Verdana"/>
              </a:defRPr>
            </a:lvl3pPr>
            <a:lvl4pPr lvl="3" rtl="0">
              <a:spcBef>
                <a:spcPts val="0"/>
              </a:spcBef>
              <a:spcAft>
                <a:spcPts val="0"/>
              </a:spcAft>
              <a:buClr>
                <a:srgbClr val="2366D6"/>
              </a:buClr>
              <a:buSzPts val="3600"/>
              <a:buNone/>
              <a:defRPr sz="3600">
                <a:solidFill>
                  <a:srgbClr val="2366D6"/>
                </a:solidFill>
                <a:latin typeface="Verdana"/>
                <a:ea typeface="Verdana"/>
                <a:cs typeface="Verdana"/>
                <a:sym typeface="Verdana"/>
              </a:defRPr>
            </a:lvl4pPr>
            <a:lvl5pPr lvl="4" rtl="0">
              <a:spcBef>
                <a:spcPts val="0"/>
              </a:spcBef>
              <a:spcAft>
                <a:spcPts val="0"/>
              </a:spcAft>
              <a:buClr>
                <a:srgbClr val="2366D6"/>
              </a:buClr>
              <a:buSzPts val="3600"/>
              <a:buNone/>
              <a:defRPr sz="3600">
                <a:solidFill>
                  <a:srgbClr val="2366D6"/>
                </a:solidFill>
                <a:latin typeface="Verdana"/>
                <a:ea typeface="Verdana"/>
                <a:cs typeface="Verdana"/>
                <a:sym typeface="Verdana"/>
              </a:defRPr>
            </a:lvl5pPr>
            <a:lvl6pPr lvl="5" rtl="0">
              <a:spcBef>
                <a:spcPts val="0"/>
              </a:spcBef>
              <a:spcAft>
                <a:spcPts val="0"/>
              </a:spcAft>
              <a:buClr>
                <a:srgbClr val="2366D6"/>
              </a:buClr>
              <a:buSzPts val="3600"/>
              <a:buNone/>
              <a:defRPr sz="3600">
                <a:solidFill>
                  <a:srgbClr val="2366D6"/>
                </a:solidFill>
                <a:latin typeface="Verdana"/>
                <a:ea typeface="Verdana"/>
                <a:cs typeface="Verdana"/>
                <a:sym typeface="Verdana"/>
              </a:defRPr>
            </a:lvl6pPr>
            <a:lvl7pPr lvl="6" rtl="0">
              <a:spcBef>
                <a:spcPts val="0"/>
              </a:spcBef>
              <a:spcAft>
                <a:spcPts val="0"/>
              </a:spcAft>
              <a:buClr>
                <a:srgbClr val="2366D6"/>
              </a:buClr>
              <a:buSzPts val="3600"/>
              <a:buNone/>
              <a:defRPr sz="3600">
                <a:solidFill>
                  <a:srgbClr val="2366D6"/>
                </a:solidFill>
                <a:latin typeface="Verdana"/>
                <a:ea typeface="Verdana"/>
                <a:cs typeface="Verdana"/>
                <a:sym typeface="Verdana"/>
              </a:defRPr>
            </a:lvl7pPr>
            <a:lvl8pPr lvl="7" rtl="0">
              <a:spcBef>
                <a:spcPts val="0"/>
              </a:spcBef>
              <a:spcAft>
                <a:spcPts val="0"/>
              </a:spcAft>
              <a:buClr>
                <a:srgbClr val="2366D6"/>
              </a:buClr>
              <a:buSzPts val="3600"/>
              <a:buNone/>
              <a:defRPr sz="3600">
                <a:solidFill>
                  <a:srgbClr val="2366D6"/>
                </a:solidFill>
                <a:latin typeface="Verdana"/>
                <a:ea typeface="Verdana"/>
                <a:cs typeface="Verdana"/>
                <a:sym typeface="Verdana"/>
              </a:defRPr>
            </a:lvl8pPr>
            <a:lvl9pPr lvl="8" rtl="0">
              <a:spcBef>
                <a:spcPts val="0"/>
              </a:spcBef>
              <a:spcAft>
                <a:spcPts val="0"/>
              </a:spcAft>
              <a:buClr>
                <a:srgbClr val="2366D6"/>
              </a:buClr>
              <a:buSzPts val="3600"/>
              <a:buNone/>
              <a:defRPr sz="3600">
                <a:solidFill>
                  <a:srgbClr val="2366D6"/>
                </a:solidFill>
                <a:latin typeface="Verdana"/>
                <a:ea typeface="Verdana"/>
                <a:cs typeface="Verdana"/>
                <a:sym typeface="Verdana"/>
              </a:defRPr>
            </a:lvl9pPr>
          </a:lstStyle>
          <a:p>
            <a:endParaRPr/>
          </a:p>
        </p:txBody>
      </p:sp>
      <p:sp>
        <p:nvSpPr>
          <p:cNvPr id="80" name="Google Shape;80;p22"/>
          <p:cNvSpPr txBox="1">
            <a:spLocks noGrp="1"/>
          </p:cNvSpPr>
          <p:nvPr>
            <p:ph type="body" idx="1"/>
          </p:nvPr>
        </p:nvSpPr>
        <p:spPr>
          <a:xfrm>
            <a:off x="538350" y="1724625"/>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B (Sky-tinted Blue Background)" type="objTx">
  <p:cSld name="OBJECT_WITH_CAPTION_TEXT">
    <p:bg>
      <p:bgPr>
        <a:blipFill>
          <a:blip r:embed="rId2">
            <a:alphaModFix/>
          </a:blip>
          <a:stretch>
            <a:fillRect/>
          </a:stretch>
        </a:blipFill>
        <a:effectLst/>
      </p:bgPr>
    </p:bg>
    <p:spTree>
      <p:nvGrpSpPr>
        <p:cNvPr id="1" name="Shape 81"/>
        <p:cNvGrpSpPr/>
        <p:nvPr/>
      </p:nvGrpSpPr>
      <p:grpSpPr>
        <a:xfrm>
          <a:off x="0" y="0"/>
          <a:ext cx="0" cy="0"/>
          <a:chOff x="0" y="0"/>
          <a:chExt cx="0" cy="0"/>
        </a:xfrm>
      </p:grpSpPr>
      <p:sp>
        <p:nvSpPr>
          <p:cNvPr id="82" name="Google Shape;82;p23"/>
          <p:cNvSpPr txBox="1">
            <a:spLocks noGrp="1"/>
          </p:cNvSpPr>
          <p:nvPr>
            <p:ph type="title"/>
          </p:nvPr>
        </p:nvSpPr>
        <p:spPr>
          <a:xfrm>
            <a:off x="538350" y="886050"/>
            <a:ext cx="81207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FFFFF"/>
              </a:buClr>
              <a:buSzPts val="2400"/>
              <a:buFont typeface="Red Hat Text"/>
              <a:buNone/>
              <a:defRPr sz="2400" b="1">
                <a:solidFill>
                  <a:srgbClr val="FFFFFF"/>
                </a:solidFill>
                <a:latin typeface="Red Hat Text"/>
                <a:ea typeface="Red Hat Text"/>
                <a:cs typeface="Red Hat Text"/>
                <a:sym typeface="Red Hat Text"/>
              </a:defRPr>
            </a:lvl1pPr>
            <a:lvl2pPr lvl="1" rtl="0">
              <a:spcBef>
                <a:spcPts val="0"/>
              </a:spcBef>
              <a:spcAft>
                <a:spcPts val="0"/>
              </a:spcAft>
              <a:buClr>
                <a:srgbClr val="FFFFFF"/>
              </a:buClr>
              <a:buSzPts val="3600"/>
              <a:buNone/>
              <a:defRPr sz="3600">
                <a:solidFill>
                  <a:srgbClr val="FFFFFF"/>
                </a:solidFill>
                <a:latin typeface="Verdana"/>
                <a:ea typeface="Verdana"/>
                <a:cs typeface="Verdana"/>
                <a:sym typeface="Verdana"/>
              </a:defRPr>
            </a:lvl2pPr>
            <a:lvl3pPr lvl="2" rtl="0">
              <a:spcBef>
                <a:spcPts val="0"/>
              </a:spcBef>
              <a:spcAft>
                <a:spcPts val="0"/>
              </a:spcAft>
              <a:buClr>
                <a:srgbClr val="FFFFFF"/>
              </a:buClr>
              <a:buSzPts val="3600"/>
              <a:buNone/>
              <a:defRPr sz="3600">
                <a:solidFill>
                  <a:srgbClr val="FFFFFF"/>
                </a:solidFill>
                <a:latin typeface="Verdana"/>
                <a:ea typeface="Verdana"/>
                <a:cs typeface="Verdana"/>
                <a:sym typeface="Verdana"/>
              </a:defRPr>
            </a:lvl3pPr>
            <a:lvl4pPr lvl="3" rtl="0">
              <a:spcBef>
                <a:spcPts val="0"/>
              </a:spcBef>
              <a:spcAft>
                <a:spcPts val="0"/>
              </a:spcAft>
              <a:buClr>
                <a:srgbClr val="FFFFFF"/>
              </a:buClr>
              <a:buSzPts val="3600"/>
              <a:buNone/>
              <a:defRPr sz="3600">
                <a:solidFill>
                  <a:srgbClr val="FFFFFF"/>
                </a:solidFill>
                <a:latin typeface="Verdana"/>
                <a:ea typeface="Verdana"/>
                <a:cs typeface="Verdana"/>
                <a:sym typeface="Verdana"/>
              </a:defRPr>
            </a:lvl4pPr>
            <a:lvl5pPr lvl="4" rtl="0">
              <a:spcBef>
                <a:spcPts val="0"/>
              </a:spcBef>
              <a:spcAft>
                <a:spcPts val="0"/>
              </a:spcAft>
              <a:buClr>
                <a:srgbClr val="FFFFFF"/>
              </a:buClr>
              <a:buSzPts val="3600"/>
              <a:buNone/>
              <a:defRPr sz="3600">
                <a:solidFill>
                  <a:srgbClr val="FFFFFF"/>
                </a:solidFill>
                <a:latin typeface="Verdana"/>
                <a:ea typeface="Verdana"/>
                <a:cs typeface="Verdana"/>
                <a:sym typeface="Verdana"/>
              </a:defRPr>
            </a:lvl5pPr>
            <a:lvl6pPr lvl="5" rtl="0">
              <a:spcBef>
                <a:spcPts val="0"/>
              </a:spcBef>
              <a:spcAft>
                <a:spcPts val="0"/>
              </a:spcAft>
              <a:buClr>
                <a:srgbClr val="FFFFFF"/>
              </a:buClr>
              <a:buSzPts val="3600"/>
              <a:buNone/>
              <a:defRPr sz="3600">
                <a:solidFill>
                  <a:srgbClr val="FFFFFF"/>
                </a:solidFill>
                <a:latin typeface="Verdana"/>
                <a:ea typeface="Verdana"/>
                <a:cs typeface="Verdana"/>
                <a:sym typeface="Verdana"/>
              </a:defRPr>
            </a:lvl6pPr>
            <a:lvl7pPr lvl="6" rtl="0">
              <a:spcBef>
                <a:spcPts val="0"/>
              </a:spcBef>
              <a:spcAft>
                <a:spcPts val="0"/>
              </a:spcAft>
              <a:buClr>
                <a:srgbClr val="FFFFFF"/>
              </a:buClr>
              <a:buSzPts val="3600"/>
              <a:buNone/>
              <a:defRPr sz="3600">
                <a:solidFill>
                  <a:srgbClr val="FFFFFF"/>
                </a:solidFill>
                <a:latin typeface="Verdana"/>
                <a:ea typeface="Verdana"/>
                <a:cs typeface="Verdana"/>
                <a:sym typeface="Verdana"/>
              </a:defRPr>
            </a:lvl7pPr>
            <a:lvl8pPr lvl="7" rtl="0">
              <a:spcBef>
                <a:spcPts val="0"/>
              </a:spcBef>
              <a:spcAft>
                <a:spcPts val="0"/>
              </a:spcAft>
              <a:buClr>
                <a:srgbClr val="FFFFFF"/>
              </a:buClr>
              <a:buSzPts val="3600"/>
              <a:buNone/>
              <a:defRPr sz="3600">
                <a:solidFill>
                  <a:srgbClr val="FFFFFF"/>
                </a:solidFill>
                <a:latin typeface="Verdana"/>
                <a:ea typeface="Verdana"/>
                <a:cs typeface="Verdana"/>
                <a:sym typeface="Verdana"/>
              </a:defRPr>
            </a:lvl8pPr>
            <a:lvl9pPr lvl="8" rtl="0">
              <a:spcBef>
                <a:spcPts val="0"/>
              </a:spcBef>
              <a:spcAft>
                <a:spcPts val="0"/>
              </a:spcAft>
              <a:buClr>
                <a:srgbClr val="FFFFFF"/>
              </a:buClr>
              <a:buSzPts val="3600"/>
              <a:buNone/>
              <a:defRPr sz="3600">
                <a:solidFill>
                  <a:srgbClr val="FFFFFF"/>
                </a:solidFill>
                <a:latin typeface="Verdana"/>
                <a:ea typeface="Verdana"/>
                <a:cs typeface="Verdana"/>
                <a:sym typeface="Verdana"/>
              </a:defRPr>
            </a:lvl9pPr>
          </a:lstStyle>
          <a:p>
            <a:endParaRPr/>
          </a:p>
        </p:txBody>
      </p:sp>
      <p:sp>
        <p:nvSpPr>
          <p:cNvPr id="83" name="Google Shape;83;p23"/>
          <p:cNvSpPr txBox="1">
            <a:spLocks noGrp="1"/>
          </p:cNvSpPr>
          <p:nvPr>
            <p:ph type="body" idx="1"/>
          </p:nvPr>
        </p:nvSpPr>
        <p:spPr>
          <a:xfrm>
            <a:off x="538350" y="1724625"/>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1pPr>
            <a:lvl2pPr marL="914400" lvl="1"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2pPr>
            <a:lvl3pPr marL="1371600" lvl="2"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3pPr>
            <a:lvl4pPr marL="1828800" lvl="3"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marL="2286000" lvl="4"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marL="2743200" lvl="5"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marL="3200400" lvl="6"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marL="3657600" lvl="7"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marL="4114800" lvl="8"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B (Black)" type="picTx">
  <p:cSld name="PICTURE_WITH_CAPTION_TEXT">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24"/>
          <p:cNvSpPr txBox="1">
            <a:spLocks noGrp="1"/>
          </p:cNvSpPr>
          <p:nvPr>
            <p:ph type="title"/>
          </p:nvPr>
        </p:nvSpPr>
        <p:spPr>
          <a:xfrm>
            <a:off x="538350" y="886050"/>
            <a:ext cx="81207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Font typeface="Red Hat Text"/>
              <a:buNone/>
              <a:defRPr sz="2400" b="1">
                <a:latin typeface="Red Hat Text"/>
                <a:ea typeface="Red Hat Text"/>
                <a:cs typeface="Red Hat Text"/>
                <a:sym typeface="Red Hat Text"/>
              </a:defRPr>
            </a:lvl1pPr>
            <a:lvl2pPr lvl="1" rtl="0">
              <a:spcBef>
                <a:spcPts val="0"/>
              </a:spcBef>
              <a:spcAft>
                <a:spcPts val="0"/>
              </a:spcAft>
              <a:buSzPts val="3600"/>
              <a:buNone/>
              <a:defRPr sz="3600">
                <a:latin typeface="Verdana"/>
                <a:ea typeface="Verdana"/>
                <a:cs typeface="Verdana"/>
                <a:sym typeface="Verdana"/>
              </a:defRPr>
            </a:lvl2pPr>
            <a:lvl3pPr lvl="2" rtl="0">
              <a:spcBef>
                <a:spcPts val="0"/>
              </a:spcBef>
              <a:spcAft>
                <a:spcPts val="0"/>
              </a:spcAft>
              <a:buSzPts val="3600"/>
              <a:buNone/>
              <a:defRPr sz="3600">
                <a:latin typeface="Verdana"/>
                <a:ea typeface="Verdana"/>
                <a:cs typeface="Verdana"/>
                <a:sym typeface="Verdana"/>
              </a:defRPr>
            </a:lvl3pPr>
            <a:lvl4pPr lvl="3" rtl="0">
              <a:spcBef>
                <a:spcPts val="0"/>
              </a:spcBef>
              <a:spcAft>
                <a:spcPts val="0"/>
              </a:spcAft>
              <a:buSzPts val="3600"/>
              <a:buNone/>
              <a:defRPr sz="3600">
                <a:latin typeface="Verdana"/>
                <a:ea typeface="Verdana"/>
                <a:cs typeface="Verdana"/>
                <a:sym typeface="Verdana"/>
              </a:defRPr>
            </a:lvl4pPr>
            <a:lvl5pPr lvl="4" rtl="0">
              <a:spcBef>
                <a:spcPts val="0"/>
              </a:spcBef>
              <a:spcAft>
                <a:spcPts val="0"/>
              </a:spcAft>
              <a:buSzPts val="3600"/>
              <a:buNone/>
              <a:defRPr sz="3600">
                <a:latin typeface="Verdana"/>
                <a:ea typeface="Verdana"/>
                <a:cs typeface="Verdana"/>
                <a:sym typeface="Verdana"/>
              </a:defRPr>
            </a:lvl5pPr>
            <a:lvl6pPr lvl="5" rtl="0">
              <a:spcBef>
                <a:spcPts val="0"/>
              </a:spcBef>
              <a:spcAft>
                <a:spcPts val="0"/>
              </a:spcAft>
              <a:buSzPts val="3600"/>
              <a:buNone/>
              <a:defRPr sz="3600">
                <a:latin typeface="Verdana"/>
                <a:ea typeface="Verdana"/>
                <a:cs typeface="Verdana"/>
                <a:sym typeface="Verdana"/>
              </a:defRPr>
            </a:lvl6pPr>
            <a:lvl7pPr lvl="6" rtl="0">
              <a:spcBef>
                <a:spcPts val="0"/>
              </a:spcBef>
              <a:spcAft>
                <a:spcPts val="0"/>
              </a:spcAft>
              <a:buSzPts val="3600"/>
              <a:buNone/>
              <a:defRPr sz="3600">
                <a:latin typeface="Verdana"/>
                <a:ea typeface="Verdana"/>
                <a:cs typeface="Verdana"/>
                <a:sym typeface="Verdana"/>
              </a:defRPr>
            </a:lvl7pPr>
            <a:lvl8pPr lvl="7" rtl="0">
              <a:spcBef>
                <a:spcPts val="0"/>
              </a:spcBef>
              <a:spcAft>
                <a:spcPts val="0"/>
              </a:spcAft>
              <a:buSzPts val="3600"/>
              <a:buNone/>
              <a:defRPr sz="3600">
                <a:latin typeface="Verdana"/>
                <a:ea typeface="Verdana"/>
                <a:cs typeface="Verdana"/>
                <a:sym typeface="Verdana"/>
              </a:defRPr>
            </a:lvl8pPr>
            <a:lvl9pPr lvl="8" rtl="0">
              <a:spcBef>
                <a:spcPts val="0"/>
              </a:spcBef>
              <a:spcAft>
                <a:spcPts val="0"/>
              </a:spcAft>
              <a:buSzPts val="3600"/>
              <a:buNone/>
              <a:defRPr sz="3600">
                <a:latin typeface="Verdana"/>
                <a:ea typeface="Verdana"/>
                <a:cs typeface="Verdana"/>
                <a:sym typeface="Verdana"/>
              </a:defRPr>
            </a:lvl9pPr>
          </a:lstStyle>
          <a:p>
            <a:endParaRPr/>
          </a:p>
        </p:txBody>
      </p:sp>
      <p:sp>
        <p:nvSpPr>
          <p:cNvPr id="86" name="Google Shape;86;p24"/>
          <p:cNvSpPr txBox="1">
            <a:spLocks noGrp="1"/>
          </p:cNvSpPr>
          <p:nvPr>
            <p:ph type="body" idx="1"/>
          </p:nvPr>
        </p:nvSpPr>
        <p:spPr>
          <a:xfrm>
            <a:off x="538350" y="1724625"/>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B (Big Rivers Blue Background)" type="vertTx">
  <p:cSld name="VERTICAL_TEXT">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25"/>
          <p:cNvSpPr txBox="1">
            <a:spLocks noGrp="1"/>
          </p:cNvSpPr>
          <p:nvPr>
            <p:ph type="title"/>
          </p:nvPr>
        </p:nvSpPr>
        <p:spPr>
          <a:xfrm>
            <a:off x="538350" y="886050"/>
            <a:ext cx="8120700" cy="697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FFFFF"/>
              </a:buClr>
              <a:buSzPts val="2400"/>
              <a:buFont typeface="Red Hat Text"/>
              <a:buNone/>
              <a:defRPr sz="2400" b="1">
                <a:solidFill>
                  <a:srgbClr val="FFFFFF"/>
                </a:solidFill>
                <a:latin typeface="Red Hat Text"/>
                <a:ea typeface="Red Hat Text"/>
                <a:cs typeface="Red Hat Text"/>
                <a:sym typeface="Red Hat Text"/>
              </a:defRPr>
            </a:lvl1pPr>
            <a:lvl2pPr lvl="1" rtl="0">
              <a:spcBef>
                <a:spcPts val="0"/>
              </a:spcBef>
              <a:spcAft>
                <a:spcPts val="0"/>
              </a:spcAft>
              <a:buClr>
                <a:srgbClr val="FFFFFF"/>
              </a:buClr>
              <a:buSzPts val="3600"/>
              <a:buNone/>
              <a:defRPr sz="3600">
                <a:solidFill>
                  <a:srgbClr val="FFFFFF"/>
                </a:solidFill>
                <a:latin typeface="Verdana"/>
                <a:ea typeface="Verdana"/>
                <a:cs typeface="Verdana"/>
                <a:sym typeface="Verdana"/>
              </a:defRPr>
            </a:lvl2pPr>
            <a:lvl3pPr lvl="2" rtl="0">
              <a:spcBef>
                <a:spcPts val="0"/>
              </a:spcBef>
              <a:spcAft>
                <a:spcPts val="0"/>
              </a:spcAft>
              <a:buClr>
                <a:srgbClr val="FFFFFF"/>
              </a:buClr>
              <a:buSzPts val="3600"/>
              <a:buNone/>
              <a:defRPr sz="3600">
                <a:solidFill>
                  <a:srgbClr val="FFFFFF"/>
                </a:solidFill>
                <a:latin typeface="Verdana"/>
                <a:ea typeface="Verdana"/>
                <a:cs typeface="Verdana"/>
                <a:sym typeface="Verdana"/>
              </a:defRPr>
            </a:lvl3pPr>
            <a:lvl4pPr lvl="3" rtl="0">
              <a:spcBef>
                <a:spcPts val="0"/>
              </a:spcBef>
              <a:spcAft>
                <a:spcPts val="0"/>
              </a:spcAft>
              <a:buClr>
                <a:srgbClr val="FFFFFF"/>
              </a:buClr>
              <a:buSzPts val="3600"/>
              <a:buNone/>
              <a:defRPr sz="3600">
                <a:solidFill>
                  <a:srgbClr val="FFFFFF"/>
                </a:solidFill>
                <a:latin typeface="Verdana"/>
                <a:ea typeface="Verdana"/>
                <a:cs typeface="Verdana"/>
                <a:sym typeface="Verdana"/>
              </a:defRPr>
            </a:lvl4pPr>
            <a:lvl5pPr lvl="4" rtl="0">
              <a:spcBef>
                <a:spcPts val="0"/>
              </a:spcBef>
              <a:spcAft>
                <a:spcPts val="0"/>
              </a:spcAft>
              <a:buClr>
                <a:srgbClr val="FFFFFF"/>
              </a:buClr>
              <a:buSzPts val="3600"/>
              <a:buNone/>
              <a:defRPr sz="3600">
                <a:solidFill>
                  <a:srgbClr val="FFFFFF"/>
                </a:solidFill>
                <a:latin typeface="Verdana"/>
                <a:ea typeface="Verdana"/>
                <a:cs typeface="Verdana"/>
                <a:sym typeface="Verdana"/>
              </a:defRPr>
            </a:lvl5pPr>
            <a:lvl6pPr lvl="5" rtl="0">
              <a:spcBef>
                <a:spcPts val="0"/>
              </a:spcBef>
              <a:spcAft>
                <a:spcPts val="0"/>
              </a:spcAft>
              <a:buClr>
                <a:srgbClr val="FFFFFF"/>
              </a:buClr>
              <a:buSzPts val="3600"/>
              <a:buNone/>
              <a:defRPr sz="3600">
                <a:solidFill>
                  <a:srgbClr val="FFFFFF"/>
                </a:solidFill>
                <a:latin typeface="Verdana"/>
                <a:ea typeface="Verdana"/>
                <a:cs typeface="Verdana"/>
                <a:sym typeface="Verdana"/>
              </a:defRPr>
            </a:lvl6pPr>
            <a:lvl7pPr lvl="6" rtl="0">
              <a:spcBef>
                <a:spcPts val="0"/>
              </a:spcBef>
              <a:spcAft>
                <a:spcPts val="0"/>
              </a:spcAft>
              <a:buClr>
                <a:srgbClr val="FFFFFF"/>
              </a:buClr>
              <a:buSzPts val="3600"/>
              <a:buNone/>
              <a:defRPr sz="3600">
                <a:solidFill>
                  <a:srgbClr val="FFFFFF"/>
                </a:solidFill>
                <a:latin typeface="Verdana"/>
                <a:ea typeface="Verdana"/>
                <a:cs typeface="Verdana"/>
                <a:sym typeface="Verdana"/>
              </a:defRPr>
            </a:lvl7pPr>
            <a:lvl8pPr lvl="7" rtl="0">
              <a:spcBef>
                <a:spcPts val="0"/>
              </a:spcBef>
              <a:spcAft>
                <a:spcPts val="0"/>
              </a:spcAft>
              <a:buClr>
                <a:srgbClr val="FFFFFF"/>
              </a:buClr>
              <a:buSzPts val="3600"/>
              <a:buNone/>
              <a:defRPr sz="3600">
                <a:solidFill>
                  <a:srgbClr val="FFFFFF"/>
                </a:solidFill>
                <a:latin typeface="Verdana"/>
                <a:ea typeface="Verdana"/>
                <a:cs typeface="Verdana"/>
                <a:sym typeface="Verdana"/>
              </a:defRPr>
            </a:lvl8pPr>
            <a:lvl9pPr lvl="8" rtl="0">
              <a:spcBef>
                <a:spcPts val="0"/>
              </a:spcBef>
              <a:spcAft>
                <a:spcPts val="0"/>
              </a:spcAft>
              <a:buClr>
                <a:srgbClr val="FFFFFF"/>
              </a:buClr>
              <a:buSzPts val="3600"/>
              <a:buNone/>
              <a:defRPr sz="3600">
                <a:solidFill>
                  <a:srgbClr val="FFFFFF"/>
                </a:solidFill>
                <a:latin typeface="Verdana"/>
                <a:ea typeface="Verdana"/>
                <a:cs typeface="Verdana"/>
                <a:sym typeface="Verdana"/>
              </a:defRPr>
            </a:lvl9pPr>
          </a:lstStyle>
          <a:p>
            <a:endParaRPr/>
          </a:p>
        </p:txBody>
      </p:sp>
      <p:sp>
        <p:nvSpPr>
          <p:cNvPr id="89" name="Google Shape;89;p25"/>
          <p:cNvSpPr txBox="1">
            <a:spLocks noGrp="1"/>
          </p:cNvSpPr>
          <p:nvPr>
            <p:ph type="body" idx="1"/>
          </p:nvPr>
        </p:nvSpPr>
        <p:spPr>
          <a:xfrm>
            <a:off x="538350" y="1724625"/>
            <a:ext cx="7957200" cy="2818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1pPr>
            <a:lvl2pPr marL="914400" lvl="1"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2pPr>
            <a:lvl3pPr marL="1371600" lvl="2"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3pPr>
            <a:lvl4pPr marL="1828800" lvl="3"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marL="2286000" lvl="4"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marL="2743200" lvl="5"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marL="3200400" lvl="6"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marL="3657600" lvl="7"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marL="4114800" lvl="8" indent="-317500"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type="vertTitleAndTx">
  <p:cSld name="VERTICAL_TITLE_AND_VERTICAL_TEXT">
    <p:spTree>
      <p:nvGrpSpPr>
        <p:cNvPr id="1" name="Shape 90"/>
        <p:cNvGrpSpPr/>
        <p:nvPr/>
      </p:nvGrpSpPr>
      <p:grpSpPr>
        <a:xfrm>
          <a:off x="0" y="0"/>
          <a:ext cx="0" cy="0"/>
          <a:chOff x="0" y="0"/>
          <a:chExt cx="0" cy="0"/>
        </a:xfrm>
      </p:grpSpPr>
      <p:sp>
        <p:nvSpPr>
          <p:cNvPr id="91" name="Google Shape;91;p26"/>
          <p:cNvSpPr txBox="1">
            <a:spLocks noGrp="1"/>
          </p:cNvSpPr>
          <p:nvPr>
            <p:ph type="title"/>
          </p:nvPr>
        </p:nvSpPr>
        <p:spPr>
          <a:xfrm>
            <a:off x="481625" y="419700"/>
            <a:ext cx="7293900" cy="9933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Font typeface="Red Hat Text"/>
              <a:buNone/>
              <a:defRPr sz="2400" b="1">
                <a:latin typeface="Red Hat Text"/>
                <a:ea typeface="Red Hat Text"/>
                <a:cs typeface="Red Hat Text"/>
                <a:sym typeface="Red Hat Text"/>
              </a:defRPr>
            </a:lvl1pPr>
            <a:lvl2pPr lvl="1" rtl="0">
              <a:spcBef>
                <a:spcPts val="0"/>
              </a:spcBef>
              <a:spcAft>
                <a:spcPts val="0"/>
              </a:spcAft>
              <a:buSzPts val="3600"/>
              <a:buNone/>
              <a:defRPr sz="3600">
                <a:latin typeface="Verdana"/>
                <a:ea typeface="Verdana"/>
                <a:cs typeface="Verdana"/>
                <a:sym typeface="Verdana"/>
              </a:defRPr>
            </a:lvl2pPr>
            <a:lvl3pPr lvl="2" rtl="0">
              <a:spcBef>
                <a:spcPts val="0"/>
              </a:spcBef>
              <a:spcAft>
                <a:spcPts val="0"/>
              </a:spcAft>
              <a:buSzPts val="3600"/>
              <a:buNone/>
              <a:defRPr sz="3600">
                <a:latin typeface="Verdana"/>
                <a:ea typeface="Verdana"/>
                <a:cs typeface="Verdana"/>
                <a:sym typeface="Verdana"/>
              </a:defRPr>
            </a:lvl3pPr>
            <a:lvl4pPr lvl="3" rtl="0">
              <a:spcBef>
                <a:spcPts val="0"/>
              </a:spcBef>
              <a:spcAft>
                <a:spcPts val="0"/>
              </a:spcAft>
              <a:buSzPts val="3600"/>
              <a:buNone/>
              <a:defRPr sz="3600">
                <a:latin typeface="Verdana"/>
                <a:ea typeface="Verdana"/>
                <a:cs typeface="Verdana"/>
                <a:sym typeface="Verdana"/>
              </a:defRPr>
            </a:lvl4pPr>
            <a:lvl5pPr lvl="4" rtl="0">
              <a:spcBef>
                <a:spcPts val="0"/>
              </a:spcBef>
              <a:spcAft>
                <a:spcPts val="0"/>
              </a:spcAft>
              <a:buSzPts val="3600"/>
              <a:buNone/>
              <a:defRPr sz="3600">
                <a:latin typeface="Verdana"/>
                <a:ea typeface="Verdana"/>
                <a:cs typeface="Verdana"/>
                <a:sym typeface="Verdana"/>
              </a:defRPr>
            </a:lvl5pPr>
            <a:lvl6pPr lvl="5" rtl="0">
              <a:spcBef>
                <a:spcPts val="0"/>
              </a:spcBef>
              <a:spcAft>
                <a:spcPts val="0"/>
              </a:spcAft>
              <a:buSzPts val="3600"/>
              <a:buNone/>
              <a:defRPr sz="3600">
                <a:latin typeface="Verdana"/>
                <a:ea typeface="Verdana"/>
                <a:cs typeface="Verdana"/>
                <a:sym typeface="Verdana"/>
              </a:defRPr>
            </a:lvl6pPr>
            <a:lvl7pPr lvl="6" rtl="0">
              <a:spcBef>
                <a:spcPts val="0"/>
              </a:spcBef>
              <a:spcAft>
                <a:spcPts val="0"/>
              </a:spcAft>
              <a:buSzPts val="3600"/>
              <a:buNone/>
              <a:defRPr sz="3600">
                <a:latin typeface="Verdana"/>
                <a:ea typeface="Verdana"/>
                <a:cs typeface="Verdana"/>
                <a:sym typeface="Verdana"/>
              </a:defRPr>
            </a:lvl7pPr>
            <a:lvl8pPr lvl="7" rtl="0">
              <a:spcBef>
                <a:spcPts val="0"/>
              </a:spcBef>
              <a:spcAft>
                <a:spcPts val="0"/>
              </a:spcAft>
              <a:buSzPts val="3600"/>
              <a:buNone/>
              <a:defRPr sz="3600">
                <a:latin typeface="Verdana"/>
                <a:ea typeface="Verdana"/>
                <a:cs typeface="Verdana"/>
                <a:sym typeface="Verdana"/>
              </a:defRPr>
            </a:lvl8pPr>
            <a:lvl9pPr lvl="8" rtl="0">
              <a:spcBef>
                <a:spcPts val="0"/>
              </a:spcBef>
              <a:spcAft>
                <a:spcPts val="0"/>
              </a:spcAft>
              <a:buSzPts val="3600"/>
              <a:buNone/>
              <a:defRPr sz="3600">
                <a:latin typeface="Verdana"/>
                <a:ea typeface="Verdana"/>
                <a:cs typeface="Verdana"/>
                <a:sym typeface="Verdana"/>
              </a:defRPr>
            </a:lvl9pPr>
          </a:lstStyle>
          <a:p>
            <a:endParaRPr/>
          </a:p>
        </p:txBody>
      </p:sp>
      <p:sp>
        <p:nvSpPr>
          <p:cNvPr id="92" name="Google Shape;92;p26"/>
          <p:cNvSpPr txBox="1">
            <a:spLocks noGrp="1"/>
          </p:cNvSpPr>
          <p:nvPr>
            <p:ph type="body" idx="1"/>
          </p:nvPr>
        </p:nvSpPr>
        <p:spPr>
          <a:xfrm>
            <a:off x="648300" y="1166025"/>
            <a:ext cx="7847400" cy="2941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Font typeface="Open Sans"/>
              <a:buChar char="●"/>
              <a:defRPr>
                <a:latin typeface="Open Sans"/>
                <a:ea typeface="Open Sans"/>
                <a:cs typeface="Open Sans"/>
                <a:sym typeface="Open Sans"/>
              </a:defRPr>
            </a:lvl1pPr>
            <a:lvl2pPr marL="914400" lvl="1" indent="-317500" rtl="0">
              <a:spcBef>
                <a:spcPts val="0"/>
              </a:spcBef>
              <a:spcAft>
                <a:spcPts val="0"/>
              </a:spcAft>
              <a:buSzPts val="1400"/>
              <a:buFont typeface="Open Sans"/>
              <a:buChar char="○"/>
              <a:defRPr>
                <a:latin typeface="Open Sans"/>
                <a:ea typeface="Open Sans"/>
                <a:cs typeface="Open Sans"/>
                <a:sym typeface="Open Sans"/>
              </a:defRPr>
            </a:lvl2pPr>
            <a:lvl3pPr marL="1371600" lvl="2" indent="-317500" rtl="0">
              <a:spcBef>
                <a:spcPts val="0"/>
              </a:spcBef>
              <a:spcAft>
                <a:spcPts val="0"/>
              </a:spcAft>
              <a:buSzPts val="1400"/>
              <a:buFont typeface="Open Sans"/>
              <a:buChar char="■"/>
              <a:defRPr>
                <a:latin typeface="Open Sans"/>
                <a:ea typeface="Open Sans"/>
                <a:cs typeface="Open Sans"/>
                <a:sym typeface="Open Sans"/>
              </a:defRPr>
            </a:lvl3pPr>
            <a:lvl4pPr marL="1828800" lvl="3" indent="-317500" rtl="0">
              <a:spcBef>
                <a:spcPts val="0"/>
              </a:spcBef>
              <a:spcAft>
                <a:spcPts val="0"/>
              </a:spcAft>
              <a:buSzPts val="1400"/>
              <a:buFont typeface="Open Sans"/>
              <a:buChar char="●"/>
              <a:defRPr>
                <a:latin typeface="Open Sans"/>
                <a:ea typeface="Open Sans"/>
                <a:cs typeface="Open Sans"/>
                <a:sym typeface="Open Sans"/>
              </a:defRPr>
            </a:lvl4pPr>
            <a:lvl5pPr marL="2286000" lvl="4" indent="-317500" rtl="0">
              <a:spcBef>
                <a:spcPts val="0"/>
              </a:spcBef>
              <a:spcAft>
                <a:spcPts val="0"/>
              </a:spcAft>
              <a:buSzPts val="1400"/>
              <a:buFont typeface="Open Sans"/>
              <a:buChar char="○"/>
              <a:defRPr>
                <a:latin typeface="Open Sans"/>
                <a:ea typeface="Open Sans"/>
                <a:cs typeface="Open Sans"/>
                <a:sym typeface="Open Sans"/>
              </a:defRPr>
            </a:lvl5pPr>
            <a:lvl6pPr marL="2743200" lvl="5" indent="-317500" rtl="0">
              <a:spcBef>
                <a:spcPts val="0"/>
              </a:spcBef>
              <a:spcAft>
                <a:spcPts val="0"/>
              </a:spcAft>
              <a:buSzPts val="1400"/>
              <a:buFont typeface="Open Sans"/>
              <a:buChar char="■"/>
              <a:defRPr>
                <a:latin typeface="Open Sans"/>
                <a:ea typeface="Open Sans"/>
                <a:cs typeface="Open Sans"/>
                <a:sym typeface="Open Sans"/>
              </a:defRPr>
            </a:lvl6pPr>
            <a:lvl7pPr marL="3200400" lvl="6" indent="-317500" rtl="0">
              <a:spcBef>
                <a:spcPts val="0"/>
              </a:spcBef>
              <a:spcAft>
                <a:spcPts val="0"/>
              </a:spcAft>
              <a:buSzPts val="1400"/>
              <a:buFont typeface="Open Sans"/>
              <a:buChar char="●"/>
              <a:defRPr>
                <a:latin typeface="Open Sans"/>
                <a:ea typeface="Open Sans"/>
                <a:cs typeface="Open Sans"/>
                <a:sym typeface="Open Sans"/>
              </a:defRPr>
            </a:lvl7pPr>
            <a:lvl8pPr marL="3657600" lvl="7" indent="-317500" rtl="0">
              <a:spcBef>
                <a:spcPts val="0"/>
              </a:spcBef>
              <a:spcAft>
                <a:spcPts val="0"/>
              </a:spcAft>
              <a:buSzPts val="1400"/>
              <a:buFont typeface="Open Sans"/>
              <a:buChar char="○"/>
              <a:defRPr>
                <a:latin typeface="Open Sans"/>
                <a:ea typeface="Open Sans"/>
                <a:cs typeface="Open Sans"/>
                <a:sym typeface="Open Sans"/>
              </a:defRPr>
            </a:lvl8pPr>
            <a:lvl9pPr marL="4114800" lvl="8" indent="-317500"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9" r:id="rId1"/>
    <p:sldLayoutId id="2147483660" r:id="rId2"/>
    <p:sldLayoutId id="2147483663" r:id="rId3"/>
    <p:sldLayoutId id="2147483664" r:id="rId4"/>
    <p:sldLayoutId id="2147483667" r:id="rId5"/>
    <p:sldLayoutId id="2147483668" r:id="rId6"/>
    <p:sldLayoutId id="2147483669" r:id="rId7"/>
    <p:sldLayoutId id="2147483670" r:id="rId8"/>
    <p:sldLayoutId id="2147483671" r:id="rId9"/>
    <p:sldLayoutId id="2147483672" r:id="rId10"/>
    <p:sldLayoutId id="2147483673" r:id="rId11"/>
    <p:sldLayoutId id="214748370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89" r:id="rId1"/>
    <p:sldLayoutId id="2147483690" r:id="rId2"/>
    <p:sldLayoutId id="2147483661" r:id="rId3"/>
    <p:sldLayoutId id="2147483662" r:id="rId4"/>
    <p:sldLayoutId id="2147483691" r:id="rId5"/>
    <p:sldLayoutId id="2147483692" r:id="rId6"/>
    <p:sldLayoutId id="2147483665" r:id="rId7"/>
    <p:sldLayoutId id="2147483666"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mailto:Mark.Lorentzen@ci.stpaul.mn.us" TargetMode="External"/><Relationship Id="rId2" Type="http://schemas.microsoft.com/office/2018/10/relationships/comments" Target="../comments/modernComment_151_B94D3E9E.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information.stpaul.gov/datasets/stpaul::city-of-saint-paul-affirmative-action-plan-list/explore"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135_89C60279.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hyperlink" Target="https://www.stpaul.gov/departments/financial-services/paymentworks" TargetMode="External"/><Relationship Id="rId7" Type="http://schemas.openxmlformats.org/officeDocument/2006/relationships/hyperlink" Target="mailto:OFS-Treasury@ci.stpaul.mn.us"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help.paymentworks.com/contactsupport" TargetMode="External"/><Relationship Id="rId5" Type="http://schemas.openxmlformats.org/officeDocument/2006/relationships/hyperlink" Target="https://help.paymentworks.com/knowledge-base/payee-knowledge-base" TargetMode="External"/><Relationship Id="rId4" Type="http://schemas.openxmlformats.org/officeDocument/2006/relationships/hyperlink" Target="https://www.paymentworks.com/get-paid/"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mailto:jessica.Larson.johnston@ci.stpaul.mn.us" TargetMode="External"/><Relationship Id="rId3" Type="http://schemas.openxmlformats.org/officeDocument/2006/relationships/hyperlink" Target="mailto:erin.lewis@ci.stpaul.mn.us" TargetMode="External"/><Relationship Id="rId7" Type="http://schemas.openxmlformats.org/officeDocument/2006/relationships/hyperlink" Target="mailto:melissa.doerscher@ci.stpaul.mn.u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mailto:nancy.vang@ci.stpaul.mn.us" TargetMode="External"/><Relationship Id="rId5" Type="http://schemas.openxmlformats.org/officeDocument/2006/relationships/hyperlink" Target="mailto:grace.bubel@ci.stpaul.mn.us" TargetMode="External"/><Relationship Id="rId4" Type="http://schemas.openxmlformats.org/officeDocument/2006/relationships/hyperlink" Target="mailto:ped-neighborhoodstar@ci.stpaul.mn.us" TargetMode="External"/><Relationship Id="rId9" Type="http://schemas.openxmlformats.org/officeDocument/2006/relationships/image" Target="../media/image39.jpeg"/></Relationships>
</file>

<file path=ppt/slides/_rels/slide51.xml.rels><?xml version="1.0" encoding="UTF-8" standalone="yes"?>
<Relationships xmlns="http://schemas.openxmlformats.org/package/2006/relationships"><Relationship Id="rId3" Type="http://schemas.openxmlformats.org/officeDocument/2006/relationships/hyperlink" Target="mailto:affirmativeaction@ci.stpaul.mn.us" TargetMode="External"/><Relationship Id="rId2" Type="http://schemas.openxmlformats.org/officeDocument/2006/relationships/hyperlink" Target="mailto:contractcompliance@ci.stpaul.mn.us" TargetMode="External"/><Relationship Id="rId1" Type="http://schemas.openxmlformats.org/officeDocument/2006/relationships/slideLayout" Target="../slideLayouts/slideLayout5.xml"/><Relationship Id="rId6" Type="http://schemas.openxmlformats.org/officeDocument/2006/relationships/hyperlink" Target="https://cert.smwbe.com/" TargetMode="External"/><Relationship Id="rId5" Type="http://schemas.openxmlformats.org/officeDocument/2006/relationships/hyperlink" Target="mailto:sara.nurmela@ci.stpaul.mn.us" TargetMode="External"/><Relationship Id="rId4" Type="http://schemas.openxmlformats.org/officeDocument/2006/relationships/hyperlink" Target="mailto:ethan.hansing@ci.stpaul.mn.us"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mailto:Kurt.Schultz@ci.stpaul.mn.us" TargetMode="External"/><Relationship Id="rId2" Type="http://schemas.openxmlformats.org/officeDocument/2006/relationships/hyperlink" Target="mailto:jenny.wolfe@ci.stpaul.mn.us" TargetMode="Externa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21_DBA93D2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105" name="Google Shape;105;p29" descr="A picture containing shape&#10;&#10;Description automatically generated"/>
          <p:cNvPicPr preferRelativeResize="0"/>
          <p:nvPr/>
        </p:nvPicPr>
        <p:blipFill rotWithShape="1">
          <a:blip r:embed="rId4">
            <a:alphaModFix/>
          </a:blip>
          <a:srcRect/>
          <a:stretch/>
        </p:blipFill>
        <p:spPr>
          <a:xfrm>
            <a:off x="981" y="2289"/>
            <a:ext cx="9144000" cy="5143500"/>
          </a:xfrm>
          <a:prstGeom prst="rect">
            <a:avLst/>
          </a:prstGeom>
          <a:noFill/>
          <a:ln>
            <a:noFill/>
          </a:ln>
        </p:spPr>
      </p:pic>
      <p:sp>
        <p:nvSpPr>
          <p:cNvPr id="106" name="Google Shape;106;p29"/>
          <p:cNvSpPr/>
          <p:nvPr/>
        </p:nvSpPr>
        <p:spPr>
          <a:xfrm rot="10800000">
            <a:off x="0" y="2443499"/>
            <a:ext cx="9144000" cy="2700000"/>
          </a:xfrm>
          <a:prstGeom prst="rect">
            <a:avLst/>
          </a:prstGeom>
          <a:gradFill>
            <a:gsLst>
              <a:gs pos="0">
                <a:srgbClr val="111F48"/>
              </a:gs>
              <a:gs pos="100000">
                <a:srgbClr val="2366D6">
                  <a:alpha val="0"/>
                </a:srgbClr>
              </a:gs>
            </a:gsLst>
            <a:lin ang="5400012"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Verdana"/>
              <a:ea typeface="Verdana"/>
              <a:cs typeface="Verdana"/>
              <a:sym typeface="Verdana"/>
            </a:endParaRPr>
          </a:p>
        </p:txBody>
      </p:sp>
      <p:sp>
        <p:nvSpPr>
          <p:cNvPr id="107" name="Google Shape;107;p29"/>
          <p:cNvSpPr/>
          <p:nvPr/>
        </p:nvSpPr>
        <p:spPr>
          <a:xfrm rot="10800000">
            <a:off x="0" y="2458649"/>
            <a:ext cx="9144000" cy="2669700"/>
          </a:xfrm>
          <a:prstGeom prst="rect">
            <a:avLst/>
          </a:prstGeom>
          <a:gradFill>
            <a:gsLst>
              <a:gs pos="0">
                <a:srgbClr val="111F48"/>
              </a:gs>
              <a:gs pos="100000">
                <a:srgbClr val="2366D6">
                  <a:alpha val="0"/>
                </a:srgbClr>
              </a:gs>
            </a:gsLst>
            <a:lin ang="5400012"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Verdana"/>
              <a:ea typeface="Verdana"/>
              <a:cs typeface="Verdana"/>
              <a:sym typeface="Verdana"/>
            </a:endParaRPr>
          </a:p>
        </p:txBody>
      </p:sp>
      <p:sp>
        <p:nvSpPr>
          <p:cNvPr id="108" name="Google Shape;108;p29"/>
          <p:cNvSpPr txBox="1"/>
          <p:nvPr/>
        </p:nvSpPr>
        <p:spPr>
          <a:xfrm>
            <a:off x="310650" y="3835825"/>
            <a:ext cx="8734200" cy="1032600"/>
          </a:xfrm>
          <a:prstGeom prst="rect">
            <a:avLst/>
          </a:prstGeom>
          <a:noFill/>
          <a:ln>
            <a:noFill/>
          </a:ln>
          <a:effectLst>
            <a:outerShdw blurRad="609600" dist="812800" dir="8100000" sx="85000" sy="85000" algn="tr" rotWithShape="0">
              <a:srgbClr val="000000">
                <a:alpha val="11760"/>
              </a:srgbClr>
            </a:outerShdw>
          </a:effectLst>
        </p:spPr>
        <p:txBody>
          <a:bodyPr spcFirstLastPara="1" wrap="square" lIns="68575" tIns="34275" rIns="68575" bIns="34275" anchor="ctr" anchorCtr="0">
            <a:noAutofit/>
          </a:bodyPr>
          <a:lstStyle/>
          <a:p>
            <a:pPr>
              <a:lnSpc>
                <a:spcPct val="90000"/>
              </a:lnSpc>
              <a:buClr>
                <a:schemeClr val="lt1"/>
              </a:buClr>
              <a:buSzPts val="4100"/>
            </a:pPr>
            <a:r>
              <a:rPr lang="en" sz="4100" b="1">
                <a:solidFill>
                  <a:schemeClr val="lt1"/>
                </a:solidFill>
                <a:latin typeface="Red Hat Text"/>
              </a:rPr>
              <a:t>2026 Neighborhood STAR Awardee Workshop </a:t>
            </a:r>
          </a:p>
        </p:txBody>
      </p:sp>
      <p:sp>
        <p:nvSpPr>
          <p:cNvPr id="109" name="Google Shape;109;p29"/>
          <p:cNvSpPr txBox="1"/>
          <p:nvPr/>
        </p:nvSpPr>
        <p:spPr>
          <a:xfrm>
            <a:off x="344350" y="3451650"/>
            <a:ext cx="8403600" cy="503100"/>
          </a:xfrm>
          <a:prstGeom prst="rect">
            <a:avLst/>
          </a:prstGeom>
          <a:noFill/>
          <a:ln>
            <a:noFill/>
          </a:ln>
          <a:effectLst>
            <a:outerShdw blurRad="609600" dist="812800" dir="8100000" sx="85000" sy="85000" algn="tr" rotWithShape="0">
              <a:srgbClr val="000000">
                <a:alpha val="11760"/>
              </a:srgbClr>
            </a:outerShdw>
          </a:effectLst>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F1B331"/>
              </a:buClr>
              <a:buSzPts val="1800"/>
              <a:buFont typeface="Red Hat Text"/>
              <a:buNone/>
            </a:pPr>
            <a:r>
              <a:rPr lang="en" sz="1800" b="1">
                <a:solidFill>
                  <a:srgbClr val="F1B331"/>
                </a:solidFill>
                <a:latin typeface="Red Hat Text"/>
                <a:ea typeface="Red Hat Text"/>
                <a:cs typeface="Red Hat Text"/>
                <a:sym typeface="Red Hat Text"/>
              </a:rPr>
              <a:t>CITY OF SAINT PAUL</a:t>
            </a:r>
            <a:endParaRPr sz="1100"/>
          </a:p>
        </p:txBody>
      </p:sp>
      <p:pic>
        <p:nvPicPr>
          <p:cNvPr id="2" name="Picture 1">
            <a:extLst>
              <a:ext uri="{FF2B5EF4-FFF2-40B4-BE49-F238E27FC236}">
                <a16:creationId xmlns:a16="http://schemas.microsoft.com/office/drawing/2014/main" id="{C4D549A5-A056-3A40-468F-17168A5ADFE3}"/>
              </a:ext>
            </a:extLst>
          </p:cNvPr>
          <p:cNvPicPr>
            <a:picLocks noChangeAspect="1"/>
          </p:cNvPicPr>
          <p:nvPr/>
        </p:nvPicPr>
        <p:blipFill>
          <a:blip r:embed="rId5"/>
          <a:stretch>
            <a:fillRect/>
          </a:stretch>
        </p:blipFill>
        <p:spPr>
          <a:xfrm>
            <a:off x="2921722" y="363156"/>
            <a:ext cx="3134169" cy="3100568"/>
          </a:xfrm>
          <a:prstGeom prst="rect">
            <a:avLst/>
          </a:prstGeom>
        </p:spPr>
      </p:pic>
    </p:spTree>
    <p:extLst>
      <p:ext uri="{BB962C8B-B14F-4D97-AF65-F5344CB8AC3E}">
        <p14:creationId xmlns:p14="http://schemas.microsoft.com/office/powerpoint/2010/main" val="284556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65AAB-243C-0D7E-0463-8B3F8083C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B8D39-B116-9E14-8EB4-9723540A142C}"/>
              </a:ext>
            </a:extLst>
          </p:cNvPr>
          <p:cNvSpPr txBox="1">
            <a:spLocks noGrp="1"/>
          </p:cNvSpPr>
          <p:nvPr>
            <p:ph type="title"/>
          </p:nvPr>
        </p:nvSpPr>
        <p:spPr>
          <a:xfrm>
            <a:off x="544954" y="73362"/>
            <a:ext cx="7957200" cy="697504"/>
          </a:xfrm>
        </p:spPr>
        <p:txBody>
          <a:bodyPr/>
          <a:lstStyle/>
          <a:p>
            <a:r>
              <a:rPr lang="en-US">
                <a:solidFill>
                  <a:schemeClr val="bg1"/>
                </a:solidFill>
              </a:rPr>
              <a:t>Getting Under Contract </a:t>
            </a:r>
          </a:p>
        </p:txBody>
      </p:sp>
      <p:sp>
        <p:nvSpPr>
          <p:cNvPr id="3" name="TextBox 5872">
            <a:extLst>
              <a:ext uri="{FF2B5EF4-FFF2-40B4-BE49-F238E27FC236}">
                <a16:creationId xmlns:a16="http://schemas.microsoft.com/office/drawing/2014/main" id="{DE8C0C3B-891A-5FD3-987C-6EFB6861FAE0}"/>
              </a:ext>
            </a:extLst>
          </p:cNvPr>
          <p:cNvSpPr txBox="1"/>
          <p:nvPr/>
        </p:nvSpPr>
        <p:spPr>
          <a:xfrm>
            <a:off x="1956" y="347353"/>
            <a:ext cx="9053968" cy="5311711"/>
          </a:xfrm>
          <a:prstGeom prst="rect">
            <a:avLst/>
          </a:prstGeom>
          <a:noFill/>
          <a:ln cap="flat">
            <a:noFill/>
          </a:ln>
        </p:spPr>
        <p:txBody>
          <a:bodyPr vert="horz" wrap="square" lIns="91440" tIns="45720" rIns="91440" bIns="45720" anchor="t" anchorCtr="0" compatLnSpc="1">
            <a:spAutoFit/>
          </a:bodyPr>
          <a:lstStyle/>
          <a:p>
            <a:pPr>
              <a:spcAft>
                <a:spcPts val="500"/>
              </a:spcAft>
              <a:buClrTx/>
              <a:buSzPct val="100000"/>
              <a:defRPr sz="1800" b="0" i="0" u="none" strike="noStrike" kern="0" cap="none" spc="0" baseline="0">
                <a:solidFill>
                  <a:srgbClr val="000000"/>
                </a:solidFill>
                <a:uFillTx/>
              </a:defRPr>
            </a:pPr>
            <a:endParaRPr lang="en-US" sz="2000" b="0" i="0" u="none" strike="noStrike" kern="1200" cap="none" spc="0" normalizeH="0" baseline="0" noProof="0">
              <a:ln>
                <a:noFill/>
              </a:ln>
              <a:solidFill>
                <a:srgbClr val="000000"/>
              </a:solidFill>
              <a:effectLst/>
              <a:uLnTx/>
              <a:uFillTx/>
              <a:latin typeface="Open Sans"/>
              <a:ea typeface="Open Sans"/>
              <a:cs typeface="Calibri"/>
            </a:endParaRPr>
          </a:p>
          <a:p>
            <a:pPr marL="285750" indent="-285750">
              <a:spcAft>
                <a:spcPts val="500"/>
              </a:spcAft>
              <a:buClrTx/>
              <a:buSzPct val="100000"/>
              <a:buFont typeface="Arial"/>
              <a:buChar char="•"/>
              <a:defRPr sz="1800" b="0" i="0" u="none" strike="noStrike" kern="0" cap="none" spc="0" baseline="0">
                <a:solidFill>
                  <a:srgbClr val="000000"/>
                </a:solidFill>
                <a:uFillTx/>
              </a:defRPr>
            </a:pPr>
            <a:r>
              <a:rPr lang="en-US" sz="2000" kern="1200">
                <a:latin typeface="Calibri"/>
                <a:ea typeface="Open Sans"/>
                <a:cs typeface="Calibri"/>
              </a:rPr>
              <a:t>Your contract is your first step in </a:t>
            </a:r>
            <a:r>
              <a:rPr lang="en-US" sz="2000" b="1" kern="1200">
                <a:latin typeface="Calibri"/>
                <a:ea typeface="Open Sans"/>
                <a:cs typeface="Calibri"/>
              </a:rPr>
              <a:t>formalizing your agreement</a:t>
            </a:r>
            <a:r>
              <a:rPr lang="en-US" sz="2000" kern="1200">
                <a:latin typeface="Calibri"/>
                <a:ea typeface="Open Sans"/>
                <a:cs typeface="Calibri"/>
              </a:rPr>
              <a:t> with the City of Saint Paul. </a:t>
            </a:r>
            <a:endParaRPr lang="en-US" sz="2000" b="1" kern="1200">
              <a:latin typeface="Calibri"/>
              <a:ea typeface="Open Sans"/>
              <a:cs typeface="Calibri"/>
            </a:endParaRPr>
          </a:p>
          <a:p>
            <a:pPr marL="285750" indent="-285750">
              <a:spcAft>
                <a:spcPts val="500"/>
              </a:spcAft>
              <a:buClrTx/>
              <a:buSzPct val="100000"/>
              <a:buChar char="•"/>
              <a:defRPr sz="1800" b="0" i="0" u="none" strike="noStrike" kern="0" cap="none" spc="0" baseline="0">
                <a:solidFill>
                  <a:srgbClr val="000000"/>
                </a:solidFill>
                <a:uFillTx/>
              </a:defRPr>
            </a:pPr>
            <a:r>
              <a:rPr lang="en-US" sz="2000" kern="1200">
                <a:latin typeface="Calibri"/>
                <a:ea typeface="Open Sans"/>
                <a:cs typeface="Calibri"/>
              </a:rPr>
              <a:t>Your contract will include the </a:t>
            </a:r>
            <a:r>
              <a:rPr lang="en-US" sz="2000" b="1" kern="1200">
                <a:latin typeface="Calibri"/>
                <a:ea typeface="Open Sans"/>
                <a:cs typeface="Calibri"/>
              </a:rPr>
              <a:t>dates of your agreement</a:t>
            </a:r>
            <a:r>
              <a:rPr lang="en-US" sz="2000" kern="1200">
                <a:latin typeface="Calibri"/>
                <a:ea typeface="Open Sans"/>
                <a:cs typeface="Calibri"/>
              </a:rPr>
              <a:t> with the city, the </a:t>
            </a:r>
            <a:r>
              <a:rPr lang="en-US" sz="2000" b="1" kern="1200">
                <a:latin typeface="Calibri"/>
                <a:ea typeface="Open Sans"/>
                <a:cs typeface="Calibri"/>
              </a:rPr>
              <a:t>scope</a:t>
            </a:r>
            <a:r>
              <a:rPr lang="en-US" sz="2000" kern="1200">
                <a:latin typeface="Calibri"/>
                <a:ea typeface="Open Sans"/>
                <a:cs typeface="Calibri"/>
              </a:rPr>
              <a:t> of your project, </a:t>
            </a:r>
            <a:r>
              <a:rPr lang="en-US" sz="2000" b="1" kern="1200">
                <a:latin typeface="Calibri"/>
                <a:ea typeface="Open Sans"/>
                <a:cs typeface="Calibri"/>
              </a:rPr>
              <a:t>insurance and compliance </a:t>
            </a:r>
            <a:r>
              <a:rPr lang="en-US" sz="2000" kern="1200">
                <a:latin typeface="Calibri"/>
                <a:ea typeface="Open Sans"/>
                <a:cs typeface="Calibri"/>
              </a:rPr>
              <a:t>requirements, and all the </a:t>
            </a:r>
            <a:r>
              <a:rPr lang="en-US" sz="2000" b="1" kern="1200">
                <a:latin typeface="Calibri"/>
                <a:ea typeface="Open Sans"/>
                <a:cs typeface="Calibri"/>
              </a:rPr>
              <a:t>terms and conditions</a:t>
            </a:r>
            <a:r>
              <a:rPr lang="en-US" sz="2000" kern="1200">
                <a:latin typeface="Calibri"/>
                <a:ea typeface="Open Sans"/>
                <a:cs typeface="Calibri"/>
              </a:rPr>
              <a:t> of the STAR program.</a:t>
            </a:r>
          </a:p>
          <a:p>
            <a:pPr marL="285750" indent="-285750">
              <a:spcAft>
                <a:spcPts val="500"/>
              </a:spcAft>
              <a:buClrTx/>
              <a:buSzPct val="100000"/>
              <a:buChar char="•"/>
              <a:defRPr sz="1800" b="0" i="0" u="none" strike="noStrike" kern="0" cap="none" spc="0" baseline="0">
                <a:solidFill>
                  <a:srgbClr val="000000"/>
                </a:solidFill>
                <a:uFillTx/>
              </a:defRPr>
            </a:pPr>
            <a:r>
              <a:rPr lang="en-US" sz="2000" kern="1200">
                <a:latin typeface="Calibri"/>
                <a:ea typeface="Open Sans"/>
                <a:cs typeface="Calibri"/>
              </a:rPr>
              <a:t>Please review your contract and ensure you have met </a:t>
            </a:r>
            <a:r>
              <a:rPr lang="en-US" sz="2000" b="1" kern="1200">
                <a:latin typeface="Calibri"/>
                <a:ea typeface="Open Sans"/>
                <a:cs typeface="Calibri"/>
              </a:rPr>
              <a:t>all applicable requirements</a:t>
            </a:r>
            <a:r>
              <a:rPr lang="en-US" sz="2000" kern="1200">
                <a:latin typeface="Calibri"/>
                <a:ea typeface="Open Sans"/>
                <a:cs typeface="Calibri"/>
              </a:rPr>
              <a:t>. For example, you must ensure that your project is </a:t>
            </a:r>
            <a:r>
              <a:rPr lang="en-US" sz="2000" b="1" kern="1200">
                <a:latin typeface="Calibri"/>
                <a:ea typeface="Open Sans"/>
                <a:cs typeface="Calibri"/>
              </a:rPr>
              <a:t>properly zoned </a:t>
            </a:r>
            <a:r>
              <a:rPr lang="en-US" sz="2000" kern="1200">
                <a:latin typeface="Calibri"/>
                <a:ea typeface="Open Sans"/>
                <a:cs typeface="Calibri"/>
              </a:rPr>
              <a:t>and </a:t>
            </a:r>
            <a:r>
              <a:rPr lang="en-US" sz="2000" b="1" kern="1200">
                <a:latin typeface="Calibri"/>
                <a:ea typeface="Open Sans"/>
                <a:cs typeface="Calibri"/>
              </a:rPr>
              <a:t>obtain any needed licenses or permits</a:t>
            </a:r>
            <a:r>
              <a:rPr lang="en-US" sz="2000" kern="1200">
                <a:latin typeface="Calibri"/>
                <a:ea typeface="Open Sans"/>
                <a:cs typeface="Calibri"/>
              </a:rPr>
              <a:t> as a condition of your STAR contract. </a:t>
            </a:r>
            <a:endParaRPr lang="en-US" sz="2000" b="0" i="0" u="none" strike="noStrike" kern="1200" cap="none" spc="0" normalizeH="0" baseline="0" noProof="0">
              <a:ln>
                <a:noFill/>
              </a:ln>
              <a:solidFill>
                <a:srgbClr val="000000"/>
              </a:solidFill>
              <a:effectLst/>
              <a:uLnTx/>
              <a:uFillTx/>
              <a:latin typeface="Calibri"/>
              <a:ea typeface="Open Sans"/>
              <a:cs typeface="Calibri"/>
            </a:endParaRPr>
          </a:p>
          <a:p>
            <a:pPr marL="285750" indent="-285750">
              <a:spcAft>
                <a:spcPts val="500"/>
              </a:spcAft>
              <a:buClrTx/>
              <a:buSzPct val="100000"/>
              <a:buChar char="•"/>
              <a:defRPr sz="1800" b="0" i="0" u="none" strike="noStrike" kern="0" cap="none" spc="0" baseline="0">
                <a:solidFill>
                  <a:srgbClr val="000000"/>
                </a:solidFill>
                <a:uFillTx/>
              </a:defRPr>
            </a:pPr>
            <a:r>
              <a:rPr lang="en-US" sz="2000" kern="1200">
                <a:latin typeface="Calibri"/>
                <a:ea typeface="Open Sans"/>
                <a:cs typeface="Calibri"/>
              </a:rPr>
              <a:t>You have until the </a:t>
            </a:r>
            <a:r>
              <a:rPr lang="en-US" sz="2000" b="1" kern="1200">
                <a:latin typeface="Calibri"/>
                <a:ea typeface="Open Sans"/>
                <a:cs typeface="Calibri"/>
              </a:rPr>
              <a:t>end of 2027</a:t>
            </a:r>
            <a:r>
              <a:rPr lang="en-US" sz="2000" kern="1200">
                <a:latin typeface="Calibri"/>
                <a:ea typeface="Open Sans"/>
                <a:cs typeface="Calibri"/>
              </a:rPr>
              <a:t> to get under contract for your award.</a:t>
            </a:r>
          </a:p>
          <a:p>
            <a:pPr marL="285750" indent="-285750">
              <a:spcAft>
                <a:spcPts val="500"/>
              </a:spcAft>
              <a:buClrTx/>
              <a:buSzPct val="100000"/>
              <a:buChar char="•"/>
              <a:defRPr sz="1800" b="0" i="0" u="none" strike="noStrike" kern="0" cap="none" spc="0" baseline="0">
                <a:solidFill>
                  <a:srgbClr val="000000"/>
                </a:solidFill>
                <a:uFillTx/>
              </a:defRPr>
            </a:pPr>
            <a:r>
              <a:rPr lang="en-US" sz="2000" kern="1200">
                <a:latin typeface="Calibri"/>
                <a:ea typeface="Open Sans"/>
                <a:cs typeface="Calibri"/>
              </a:rPr>
              <a:t>Your business or organization must be in </a:t>
            </a:r>
            <a:r>
              <a:rPr lang="en-US" sz="2000" b="1" kern="1200">
                <a:latin typeface="Calibri"/>
                <a:ea typeface="Open Sans"/>
                <a:cs typeface="Calibri"/>
              </a:rPr>
              <a:t>good standing with the MN Secretary of State.</a:t>
            </a:r>
          </a:p>
          <a:p>
            <a:pPr marL="285750" indent="-285750">
              <a:spcAft>
                <a:spcPts val="500"/>
              </a:spcAft>
              <a:buClrTx/>
              <a:buSzPct val="100000"/>
              <a:buChar char="•"/>
              <a:defRPr sz="1800" b="0" i="0" u="none" strike="noStrike" kern="0" cap="none" spc="0" baseline="0">
                <a:solidFill>
                  <a:srgbClr val="000000"/>
                </a:solidFill>
                <a:uFillTx/>
              </a:defRPr>
            </a:pPr>
            <a:r>
              <a:rPr lang="en-US" sz="2000" kern="1200">
                <a:latin typeface="Calibri"/>
                <a:ea typeface="Open Sans"/>
                <a:cs typeface="Calibri"/>
              </a:rPr>
              <a:t>A </a:t>
            </a:r>
            <a:r>
              <a:rPr lang="en-US" sz="2000" b="1" kern="1200">
                <a:latin typeface="Calibri"/>
                <a:ea typeface="Open Sans"/>
                <a:cs typeface="Calibri"/>
              </a:rPr>
              <a:t>sample</a:t>
            </a:r>
            <a:r>
              <a:rPr lang="en-US" sz="2000" kern="1200">
                <a:latin typeface="Calibri"/>
                <a:ea typeface="Open Sans"/>
                <a:cs typeface="Calibri"/>
              </a:rPr>
              <a:t> contract, statement of work, insurance requirements, and other resource documents can be found online at </a:t>
            </a:r>
            <a:r>
              <a:rPr lang="en-US" sz="2000" b="1" kern="1200">
                <a:latin typeface="Calibri"/>
                <a:ea typeface="Open Sans"/>
                <a:cs typeface="Calibri"/>
              </a:rPr>
              <a:t>stpaul.gov/</a:t>
            </a:r>
            <a:r>
              <a:rPr lang="en-US" sz="2000" b="1" kern="1200" err="1">
                <a:latin typeface="Calibri"/>
                <a:ea typeface="Open Sans"/>
                <a:cs typeface="Calibri"/>
              </a:rPr>
              <a:t>nstar</a:t>
            </a:r>
            <a:r>
              <a:rPr lang="en-US" sz="2000" b="1" kern="1200">
                <a:latin typeface="Calibri"/>
                <a:ea typeface="Open Sans"/>
                <a:cs typeface="Calibri"/>
              </a:rPr>
              <a:t>-recipients.</a:t>
            </a:r>
          </a:p>
          <a:p>
            <a:pPr lvl="2">
              <a:buClrTx/>
              <a:buSzPct val="100000"/>
              <a:defRPr sz="1800" b="0" i="0" u="none" strike="noStrike" kern="0" cap="none" spc="0" baseline="0">
                <a:solidFill>
                  <a:srgbClr val="000000"/>
                </a:solidFill>
                <a:uFillTx/>
              </a:defRPr>
            </a:pPr>
            <a:endParaRPr lang="en-US" sz="2000" kern="1200">
              <a:latin typeface="Calibri"/>
              <a:ea typeface="Open Sans"/>
              <a:cs typeface="Calibri"/>
            </a:endParaRPr>
          </a:p>
          <a:p>
            <a:pPr marL="742950" lvl="1" indent="-285750">
              <a:buClrTx/>
              <a:buSzPct val="100000"/>
              <a:buChar char="•"/>
              <a:defRPr sz="1800" b="0" i="0" u="none" strike="noStrike" kern="0" cap="none" spc="0" baseline="0">
                <a:solidFill>
                  <a:srgbClr val="000000"/>
                </a:solidFill>
                <a:uFillTx/>
              </a:defRPr>
            </a:pPr>
            <a:endParaRPr lang="en-US" sz="1000" kern="1200">
              <a:latin typeface="Open Sans"/>
              <a:ea typeface="Open Sans"/>
              <a:cs typeface="Calibri"/>
            </a:endParaRPr>
          </a:p>
        </p:txBody>
      </p:sp>
    </p:spTree>
    <p:extLst>
      <p:ext uri="{BB962C8B-B14F-4D97-AF65-F5344CB8AC3E}">
        <p14:creationId xmlns:p14="http://schemas.microsoft.com/office/powerpoint/2010/main" val="1568164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304F7-240B-D0CD-AE0D-598F5479D8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3E77AA-A5C4-7B3B-7DF2-E1775932C75B}"/>
              </a:ext>
            </a:extLst>
          </p:cNvPr>
          <p:cNvSpPr>
            <a:spLocks noGrp="1"/>
          </p:cNvSpPr>
          <p:nvPr>
            <p:ph type="title"/>
          </p:nvPr>
        </p:nvSpPr>
        <p:spPr/>
        <p:txBody>
          <a:bodyPr/>
          <a:lstStyle/>
          <a:p>
            <a:r>
              <a:rPr lang="en-US"/>
              <a:t>Compliance </a:t>
            </a:r>
          </a:p>
        </p:txBody>
      </p:sp>
    </p:spTree>
    <p:extLst>
      <p:ext uri="{BB962C8B-B14F-4D97-AF65-F5344CB8AC3E}">
        <p14:creationId xmlns:p14="http://schemas.microsoft.com/office/powerpoint/2010/main" val="2415033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442C5-B398-12D7-E2DA-E166FFD745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66238-6F4C-921B-FABC-A3C736C286BC}"/>
              </a:ext>
            </a:extLst>
          </p:cNvPr>
          <p:cNvSpPr txBox="1">
            <a:spLocks noGrp="1"/>
          </p:cNvSpPr>
          <p:nvPr>
            <p:ph type="title"/>
          </p:nvPr>
        </p:nvSpPr>
        <p:spPr>
          <a:xfrm>
            <a:off x="544954" y="73362"/>
            <a:ext cx="7957200" cy="697504"/>
          </a:xfrm>
        </p:spPr>
        <p:txBody>
          <a:bodyPr/>
          <a:lstStyle/>
          <a:p>
            <a:r>
              <a:rPr lang="en-US">
                <a:solidFill>
                  <a:schemeClr val="bg1"/>
                </a:solidFill>
              </a:rPr>
              <a:t>Compliance </a:t>
            </a:r>
          </a:p>
        </p:txBody>
      </p:sp>
      <p:sp>
        <p:nvSpPr>
          <p:cNvPr id="3" name="TextBox 5872">
            <a:extLst>
              <a:ext uri="{FF2B5EF4-FFF2-40B4-BE49-F238E27FC236}">
                <a16:creationId xmlns:a16="http://schemas.microsoft.com/office/drawing/2014/main" id="{88C808C5-AA5A-3BF3-6ADD-CA03E9FCEA4D}"/>
              </a:ext>
            </a:extLst>
          </p:cNvPr>
          <p:cNvSpPr txBox="1"/>
          <p:nvPr/>
        </p:nvSpPr>
        <p:spPr>
          <a:xfrm>
            <a:off x="1956" y="421896"/>
            <a:ext cx="9053968" cy="5065489"/>
          </a:xfrm>
          <a:prstGeom prst="rect">
            <a:avLst/>
          </a:prstGeom>
          <a:noFill/>
          <a:ln cap="flat">
            <a:noFill/>
          </a:ln>
        </p:spPr>
        <p:txBody>
          <a:bodyPr vert="horz" wrap="square" lIns="91440" tIns="45720" rIns="91440" bIns="45720" anchor="t" anchorCtr="0" compatLnSpc="1">
            <a:spAutoFit/>
          </a:bodyPr>
          <a:lstStyle/>
          <a:p>
            <a:pPr>
              <a:spcAft>
                <a:spcPts val="500"/>
              </a:spcAft>
              <a:buClrTx/>
              <a:buSzPct val="100000"/>
              <a:defRPr sz="1800" b="0" i="0" u="none" strike="noStrike" kern="0" cap="none" spc="0" baseline="0">
                <a:solidFill>
                  <a:srgbClr val="000000"/>
                </a:solidFill>
                <a:uFillTx/>
              </a:defRPr>
            </a:pPr>
            <a:endParaRPr lang="en-US" sz="2000" b="0" i="0" u="none" strike="noStrike" kern="1200" cap="none" spc="0" normalizeH="0" baseline="0" noProof="0">
              <a:ln>
                <a:noFill/>
              </a:ln>
              <a:solidFill>
                <a:srgbClr val="000000"/>
              </a:solidFill>
              <a:effectLst/>
              <a:uLnTx/>
              <a:uFillTx/>
              <a:latin typeface="Open Sans"/>
              <a:ea typeface="Open Sans"/>
              <a:cs typeface="Calibri"/>
            </a:endParaRPr>
          </a:p>
          <a:p>
            <a:pPr marL="285750" indent="-285750">
              <a:spcAft>
                <a:spcPts val="500"/>
              </a:spcAft>
              <a:buClrTx/>
              <a:buSzPct val="100000"/>
              <a:buFont typeface="Arial"/>
              <a:buChar char="•"/>
              <a:defRPr sz="1800" b="0" i="0" u="none" strike="noStrike" kern="0" cap="none" spc="0" baseline="0">
                <a:solidFill>
                  <a:srgbClr val="000000"/>
                </a:solidFill>
                <a:uFillTx/>
              </a:defRPr>
            </a:pPr>
            <a:r>
              <a:rPr lang="en-US" sz="1600" kern="1200">
                <a:latin typeface="Open Sans"/>
                <a:ea typeface="Open Sans"/>
                <a:cs typeface="Open Sans"/>
              </a:rPr>
              <a:t>Entities that do business with the City of Saint Paul must meet compliance requirements that are set by the city to ensure that </a:t>
            </a:r>
            <a:r>
              <a:rPr lang="en-US" sz="1600" b="1" kern="1200">
                <a:latin typeface="Open Sans"/>
                <a:ea typeface="Open Sans"/>
                <a:cs typeface="Open Sans"/>
              </a:rPr>
              <a:t>local, state, federal, and funder requirements</a:t>
            </a:r>
            <a:r>
              <a:rPr lang="en-US" sz="1600" kern="1200">
                <a:latin typeface="Open Sans"/>
                <a:ea typeface="Open Sans"/>
                <a:cs typeface="Open Sans"/>
              </a:rPr>
              <a:t> are met. This is sometimes simply referred to as "compliance." </a:t>
            </a:r>
            <a:br>
              <a:rPr lang="en-US" sz="1600" kern="1200">
                <a:latin typeface="Open Sans"/>
                <a:ea typeface="Open Sans"/>
                <a:cs typeface="Open Sans"/>
              </a:rPr>
            </a:br>
            <a:endParaRPr lang="en-US" sz="1600" kern="1200">
              <a:latin typeface="Open Sans"/>
              <a:ea typeface="Open Sans"/>
              <a:cs typeface="Open Sans"/>
            </a:endParaRPr>
          </a:p>
          <a:p>
            <a:pPr marL="285750" indent="-285750">
              <a:spcAft>
                <a:spcPts val="500"/>
              </a:spcAft>
              <a:buClrTx/>
              <a:buSzPct val="100000"/>
              <a:buChar char="•"/>
              <a:defRPr sz="1800" b="0" i="0" u="none" strike="noStrike" kern="0" cap="none" spc="0" baseline="0">
                <a:solidFill>
                  <a:srgbClr val="000000"/>
                </a:solidFill>
                <a:uFillTx/>
              </a:defRPr>
            </a:pPr>
            <a:r>
              <a:rPr lang="en-US" sz="1600" kern="1200">
                <a:latin typeface="Open Sans"/>
                <a:ea typeface="Open Sans"/>
                <a:cs typeface="Open Sans"/>
              </a:rPr>
              <a:t>Whether compliance applies to your project depends on the </a:t>
            </a:r>
            <a:r>
              <a:rPr lang="en-US" sz="1600" b="1" kern="1200">
                <a:latin typeface="Open Sans"/>
                <a:ea typeface="Open Sans"/>
                <a:cs typeface="Open Sans"/>
              </a:rPr>
              <a:t>sources of funding you have, total project cost, and/or project type.</a:t>
            </a:r>
            <a:br>
              <a:rPr lang="en-US" sz="1600" b="1" kern="1200">
                <a:latin typeface="Open Sans"/>
                <a:ea typeface="Open Sans"/>
                <a:cs typeface="Open Sans"/>
              </a:rPr>
            </a:br>
            <a:endParaRPr lang="en-US" sz="1600" b="1" kern="1200">
              <a:latin typeface="Open Sans"/>
              <a:ea typeface="Open Sans"/>
              <a:cs typeface="Open Sans"/>
            </a:endParaRPr>
          </a:p>
          <a:p>
            <a:pPr marL="285750" indent="-285750">
              <a:spcAft>
                <a:spcPts val="500"/>
              </a:spcAft>
              <a:buClrTx/>
              <a:buSzPct val="100000"/>
              <a:buChar char="•"/>
              <a:defRPr sz="1800" b="0" i="0" u="none" strike="noStrike" kern="0" cap="none" spc="0" baseline="0">
                <a:solidFill>
                  <a:srgbClr val="000000"/>
                </a:solidFill>
                <a:uFillTx/>
              </a:defRPr>
            </a:pPr>
            <a:r>
              <a:rPr lang="en-US" sz="1600" kern="1200">
                <a:latin typeface="Open Sans"/>
                <a:ea typeface="Open Sans"/>
                <a:cs typeface="Open Sans"/>
              </a:rPr>
              <a:t>We will review </a:t>
            </a:r>
            <a:r>
              <a:rPr lang="en-US" sz="1600" b="1" kern="1200">
                <a:latin typeface="Open Sans"/>
                <a:ea typeface="Open Sans"/>
                <a:cs typeface="Open Sans"/>
              </a:rPr>
              <a:t>insurance</a:t>
            </a:r>
            <a:r>
              <a:rPr lang="en-US" sz="1600" kern="1200">
                <a:latin typeface="Open Sans"/>
                <a:ea typeface="Open Sans"/>
                <a:cs typeface="Open Sans"/>
              </a:rPr>
              <a:t> and the most </a:t>
            </a:r>
            <a:r>
              <a:rPr lang="en-US" sz="1600" b="1" kern="1200">
                <a:latin typeface="Open Sans"/>
                <a:ea typeface="Open Sans"/>
                <a:cs typeface="Open Sans"/>
              </a:rPr>
              <a:t>common compliance requirements </a:t>
            </a:r>
            <a:r>
              <a:rPr lang="en-US" sz="1600" kern="1200">
                <a:latin typeface="Open Sans"/>
                <a:ea typeface="Open Sans"/>
                <a:cs typeface="Open Sans"/>
              </a:rPr>
              <a:t>today. </a:t>
            </a:r>
            <a:br>
              <a:rPr lang="en-US" sz="1600" kern="1200">
                <a:latin typeface="Open Sans"/>
                <a:ea typeface="Open Sans"/>
                <a:cs typeface="Open Sans"/>
              </a:rPr>
            </a:br>
            <a:endParaRPr lang="en-US" sz="1600" kern="1200">
              <a:latin typeface="Open Sans"/>
              <a:ea typeface="Open Sans"/>
              <a:cs typeface="Open Sans"/>
            </a:endParaRPr>
          </a:p>
          <a:p>
            <a:pPr marL="285750" indent="-285750">
              <a:spcAft>
                <a:spcPts val="500"/>
              </a:spcAft>
              <a:buClrTx/>
              <a:buSzPct val="100000"/>
              <a:buChar char="•"/>
              <a:defRPr sz="1800" b="0" i="0" u="none" strike="noStrike" kern="0" cap="none" spc="0" baseline="0">
                <a:solidFill>
                  <a:srgbClr val="000000"/>
                </a:solidFill>
                <a:uFillTx/>
              </a:defRPr>
            </a:pPr>
            <a:r>
              <a:rPr lang="en-US" sz="1600" kern="1200">
                <a:latin typeface="Open Sans"/>
                <a:ea typeface="Open Sans"/>
                <a:cs typeface="Open Sans"/>
              </a:rPr>
              <a:t>Your Project Manager will contact you to schedule a </a:t>
            </a:r>
            <a:r>
              <a:rPr lang="en-US" sz="1600" b="1" kern="1200">
                <a:latin typeface="Open Sans"/>
                <a:ea typeface="Open Sans"/>
                <a:cs typeface="Open Sans"/>
              </a:rPr>
              <a:t>pre-construction meeting</a:t>
            </a:r>
            <a:r>
              <a:rPr lang="en-US" sz="1600" kern="1200">
                <a:latin typeface="Open Sans"/>
                <a:ea typeface="Open Sans"/>
                <a:cs typeface="Open Sans"/>
              </a:rPr>
              <a:t> with our compliance team before you begin your project. </a:t>
            </a:r>
            <a:br>
              <a:rPr lang="en-US" sz="1600" kern="1200">
                <a:latin typeface="Open Sans"/>
                <a:ea typeface="Open Sans"/>
                <a:cs typeface="Open Sans"/>
              </a:rPr>
            </a:br>
            <a:endParaRPr lang="en-US" sz="1600" kern="1200">
              <a:latin typeface="Open Sans"/>
              <a:ea typeface="Open Sans"/>
              <a:cs typeface="Open Sans"/>
            </a:endParaRPr>
          </a:p>
          <a:p>
            <a:pPr marL="285750" indent="-285750">
              <a:spcAft>
                <a:spcPts val="500"/>
              </a:spcAft>
              <a:buClrTx/>
              <a:buSzPct val="100000"/>
              <a:buChar char="•"/>
              <a:defRPr sz="1800" b="0" i="0" u="none" strike="noStrike" kern="0" cap="none" spc="0" baseline="0">
                <a:solidFill>
                  <a:srgbClr val="000000"/>
                </a:solidFill>
                <a:uFillTx/>
              </a:defRPr>
            </a:pPr>
            <a:r>
              <a:rPr lang="en-US" sz="1600" b="1" kern="1200">
                <a:latin typeface="Open Sans"/>
                <a:ea typeface="Open Sans"/>
                <a:cs typeface="Open Sans"/>
              </a:rPr>
              <a:t>We strongly advise that you wait to begin your project until you fully understand the compliance requirements as they may impact the cost and timing of your project.</a:t>
            </a:r>
          </a:p>
          <a:p>
            <a:pPr marL="285750" indent="-285750">
              <a:spcAft>
                <a:spcPts val="500"/>
              </a:spcAft>
              <a:buClrTx/>
              <a:buSzPct val="100000"/>
              <a:buChar char="•"/>
              <a:defRPr sz="1800" b="0" i="0" u="none" strike="noStrike" kern="0" cap="none" spc="0" baseline="0">
                <a:solidFill>
                  <a:srgbClr val="000000"/>
                </a:solidFill>
                <a:uFillTx/>
              </a:defRPr>
            </a:pPr>
            <a:endParaRPr lang="en-US" sz="2000" b="1" kern="1200">
              <a:latin typeface="Calibri"/>
              <a:ea typeface="Open Sans"/>
              <a:cs typeface="Calibri"/>
            </a:endParaRPr>
          </a:p>
          <a:p>
            <a:pPr lvl="2">
              <a:buClrTx/>
              <a:buSzPct val="100000"/>
              <a:defRPr sz="1800" b="0" i="0" u="none" strike="noStrike" kern="0" cap="none" spc="0" baseline="0">
                <a:solidFill>
                  <a:srgbClr val="000000"/>
                </a:solidFill>
                <a:uFillTx/>
              </a:defRPr>
            </a:pPr>
            <a:endParaRPr lang="en-US" sz="2000" kern="1200">
              <a:latin typeface="Calibri"/>
              <a:ea typeface="Open Sans"/>
              <a:cs typeface="Calibri"/>
            </a:endParaRPr>
          </a:p>
          <a:p>
            <a:pPr marL="742950" lvl="1" indent="-285750">
              <a:buClrTx/>
              <a:buSzPct val="100000"/>
              <a:buChar char="•"/>
              <a:defRPr sz="1800" b="0" i="0" u="none" strike="noStrike" kern="0" cap="none" spc="0" baseline="0">
                <a:solidFill>
                  <a:srgbClr val="000000"/>
                </a:solidFill>
                <a:uFillTx/>
              </a:defRPr>
            </a:pPr>
            <a:endParaRPr lang="en-US" sz="1000" kern="1200">
              <a:latin typeface="Open Sans"/>
              <a:ea typeface="Open Sans"/>
              <a:cs typeface="Calibri"/>
            </a:endParaRPr>
          </a:p>
        </p:txBody>
      </p:sp>
    </p:spTree>
    <p:extLst>
      <p:ext uri="{BB962C8B-B14F-4D97-AF65-F5344CB8AC3E}">
        <p14:creationId xmlns:p14="http://schemas.microsoft.com/office/powerpoint/2010/main" val="2114336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5862A-98C6-D7B6-7393-D1D78EFF6DDE}"/>
              </a:ext>
            </a:extLst>
          </p:cNvPr>
          <p:cNvSpPr>
            <a:spLocks noGrp="1"/>
          </p:cNvSpPr>
          <p:nvPr>
            <p:ph type="title"/>
          </p:nvPr>
        </p:nvSpPr>
        <p:spPr>
          <a:xfrm>
            <a:off x="520391" y="102548"/>
            <a:ext cx="8690516" cy="565616"/>
          </a:xfrm>
        </p:spPr>
        <p:txBody>
          <a:bodyPr/>
          <a:lstStyle/>
          <a:p>
            <a:r>
              <a:rPr lang="en-US">
                <a:solidFill>
                  <a:schemeClr val="bg1"/>
                </a:solidFill>
              </a:rPr>
              <a:t>A Summary of Common Areas of Compliance</a:t>
            </a:r>
          </a:p>
        </p:txBody>
      </p:sp>
      <p:sp>
        <p:nvSpPr>
          <p:cNvPr id="3" name="Text Placeholder 2">
            <a:extLst>
              <a:ext uri="{FF2B5EF4-FFF2-40B4-BE49-F238E27FC236}">
                <a16:creationId xmlns:a16="http://schemas.microsoft.com/office/drawing/2014/main" id="{6BCE7FA1-4E2A-4044-389B-64A4E150DF85}"/>
              </a:ext>
            </a:extLst>
          </p:cNvPr>
          <p:cNvSpPr>
            <a:spLocks noGrp="1"/>
          </p:cNvSpPr>
          <p:nvPr>
            <p:ph type="body" idx="1"/>
          </p:nvPr>
        </p:nvSpPr>
        <p:spPr>
          <a:xfrm>
            <a:off x="74341" y="788020"/>
            <a:ext cx="8913542" cy="4153899"/>
          </a:xfrm>
        </p:spPr>
        <p:txBody>
          <a:bodyPr/>
          <a:lstStyle/>
          <a:p>
            <a:r>
              <a:rPr lang="en-US" sz="1500"/>
              <a:t>Awardees </a:t>
            </a:r>
            <a:r>
              <a:rPr lang="en-US" sz="1500" b="1"/>
              <a:t>may not discriminate</a:t>
            </a:r>
            <a:r>
              <a:rPr lang="en-US" sz="1500"/>
              <a:t> against protected classes</a:t>
            </a:r>
            <a:br>
              <a:rPr lang="en-US" sz="1500"/>
            </a:br>
            <a:endParaRPr lang="en-US" sz="1500"/>
          </a:p>
          <a:p>
            <a:r>
              <a:rPr lang="en-US" sz="1500"/>
              <a:t>Awardees must comply with city </a:t>
            </a:r>
            <a:r>
              <a:rPr lang="en-US" sz="1500" b="1"/>
              <a:t>insurance</a:t>
            </a:r>
            <a:r>
              <a:rPr lang="en-US" sz="1500"/>
              <a:t> requirements</a:t>
            </a:r>
          </a:p>
          <a:p>
            <a:endParaRPr lang="en-US" sz="1500"/>
          </a:p>
          <a:p>
            <a:r>
              <a:rPr lang="en-US" sz="1500"/>
              <a:t>Employees must receive </a:t>
            </a:r>
            <a:r>
              <a:rPr lang="en-US" sz="1500" b="1"/>
              <a:t>all pay</a:t>
            </a:r>
            <a:r>
              <a:rPr lang="en-US" sz="1500"/>
              <a:t> due for their work, as well as </a:t>
            </a:r>
            <a:r>
              <a:rPr lang="en-US" sz="1500" b="1"/>
              <a:t>Earned Sick and Safe Time (ESST)</a:t>
            </a:r>
            <a:r>
              <a:rPr lang="en-US" sz="1500"/>
              <a:t> and at least the </a:t>
            </a:r>
            <a:r>
              <a:rPr lang="en-US" sz="1500" b="1"/>
              <a:t>minimum wage</a:t>
            </a:r>
            <a:r>
              <a:rPr lang="en-US" sz="1500"/>
              <a:t> for your size business for St. Paul</a:t>
            </a:r>
            <a:br>
              <a:rPr lang="en-US" sz="1500"/>
            </a:br>
            <a:endParaRPr lang="en-US" sz="1500"/>
          </a:p>
          <a:p>
            <a:r>
              <a:rPr lang="en-US" sz="1500"/>
              <a:t>If you receive $20,000 or more,</a:t>
            </a:r>
            <a:r>
              <a:rPr lang="en-US" sz="1500" b="1"/>
              <a:t> you must solicit two written bids for construction </a:t>
            </a:r>
            <a:r>
              <a:rPr lang="en-US" sz="1500"/>
              <a:t>per the city's </a:t>
            </a:r>
            <a:r>
              <a:rPr lang="en-US" sz="1500" b="1"/>
              <a:t>Two Bid Policy </a:t>
            </a:r>
            <a:r>
              <a:rPr lang="en-US" sz="1500"/>
              <a:t>and proceed with the "lowest responsible bidder" for the work</a:t>
            </a:r>
            <a:br>
              <a:rPr lang="en-US" sz="1500"/>
            </a:br>
            <a:endParaRPr lang="en-US" sz="1500"/>
          </a:p>
          <a:p>
            <a:r>
              <a:rPr lang="en-US" sz="1500"/>
              <a:t>If your project is for construction work and/or you receive a grant of $25,000 or more, </a:t>
            </a:r>
            <a:r>
              <a:rPr lang="en-US" sz="1500" b="1"/>
              <a:t>Prevailing Wage</a:t>
            </a:r>
            <a:r>
              <a:rPr lang="en-US" sz="1500"/>
              <a:t> requirements, a minimum wage for construction workers, will apply. This can increase the cost of your project.</a:t>
            </a:r>
            <a:br>
              <a:rPr lang="en-US" sz="1500"/>
            </a:br>
            <a:endParaRPr lang="en-US" sz="1500"/>
          </a:p>
          <a:p>
            <a:r>
              <a:rPr lang="en-US" sz="1500"/>
              <a:t>If you receive $25,000 or more in grant funds, you must have a defined public purpose and set goals for job creation and wages per </a:t>
            </a:r>
            <a:r>
              <a:rPr lang="en-US" sz="1500" b="1"/>
              <a:t>Business Subsidy Law</a:t>
            </a:r>
            <a:r>
              <a:rPr lang="en-US" sz="1500"/>
              <a:t>.</a:t>
            </a:r>
          </a:p>
          <a:p>
            <a:endParaRPr lang="en-US" sz="1500"/>
          </a:p>
          <a:p>
            <a:endParaRPr lang="en-US" sz="1500"/>
          </a:p>
        </p:txBody>
      </p:sp>
    </p:spTree>
    <p:extLst>
      <p:ext uri="{BB962C8B-B14F-4D97-AF65-F5344CB8AC3E}">
        <p14:creationId xmlns:p14="http://schemas.microsoft.com/office/powerpoint/2010/main" val="853871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5862A-98C6-D7B6-7393-D1D78EFF6DDE}"/>
              </a:ext>
            </a:extLst>
          </p:cNvPr>
          <p:cNvSpPr>
            <a:spLocks noGrp="1"/>
          </p:cNvSpPr>
          <p:nvPr>
            <p:ph type="title"/>
          </p:nvPr>
        </p:nvSpPr>
        <p:spPr>
          <a:xfrm>
            <a:off x="520391" y="102548"/>
            <a:ext cx="8690516" cy="565616"/>
          </a:xfrm>
        </p:spPr>
        <p:txBody>
          <a:bodyPr/>
          <a:lstStyle/>
          <a:p>
            <a:r>
              <a:rPr lang="en-US">
                <a:solidFill>
                  <a:schemeClr val="bg1"/>
                </a:solidFill>
              </a:rPr>
              <a:t>Summary, continued</a:t>
            </a:r>
          </a:p>
        </p:txBody>
      </p:sp>
      <p:sp>
        <p:nvSpPr>
          <p:cNvPr id="3" name="Text Placeholder 2">
            <a:extLst>
              <a:ext uri="{FF2B5EF4-FFF2-40B4-BE49-F238E27FC236}">
                <a16:creationId xmlns:a16="http://schemas.microsoft.com/office/drawing/2014/main" id="{6BCE7FA1-4E2A-4044-389B-64A4E150DF85}"/>
              </a:ext>
            </a:extLst>
          </p:cNvPr>
          <p:cNvSpPr>
            <a:spLocks noGrp="1"/>
          </p:cNvSpPr>
          <p:nvPr>
            <p:ph type="body" idx="1"/>
          </p:nvPr>
        </p:nvSpPr>
        <p:spPr>
          <a:xfrm>
            <a:off x="74341" y="788020"/>
            <a:ext cx="8913542" cy="4153899"/>
          </a:xfrm>
        </p:spPr>
        <p:txBody>
          <a:bodyPr/>
          <a:lstStyle/>
          <a:p>
            <a:pPr marL="139700" indent="0">
              <a:buNone/>
            </a:pPr>
            <a:endParaRPr lang="en-US" sz="1500"/>
          </a:p>
          <a:p>
            <a:r>
              <a:rPr lang="en-US" sz="1500"/>
              <a:t>Awardees receiving $50,000 or more must have an </a:t>
            </a:r>
            <a:r>
              <a:rPr lang="en-US" sz="1500" b="1"/>
              <a:t>Affirmative Action Plan</a:t>
            </a:r>
            <a:r>
              <a:rPr lang="en-US" sz="1500"/>
              <a:t> certified by the City, including goals and documentation for hiring and recruiting ($75 fee for certification)</a:t>
            </a:r>
          </a:p>
          <a:p>
            <a:endParaRPr lang="en-US"/>
          </a:p>
          <a:p>
            <a:r>
              <a:rPr lang="en-US" sz="1500"/>
              <a:t>If the total cost of your project is over $50,000, you must satisfy </a:t>
            </a:r>
            <a:r>
              <a:rPr lang="en-US" sz="1500" b="1"/>
              <a:t>Vendor Outreach Program</a:t>
            </a:r>
            <a:r>
              <a:rPr lang="en-US" sz="1500"/>
              <a:t> (VOP) compliance, meeting goals around soliciting bids from small, minority- and/or woman-owned firms that are CERT certified with the City of St. Paul </a:t>
            </a:r>
            <a:endParaRPr lang="en-US"/>
          </a:p>
          <a:p>
            <a:pPr marL="139700" indent="0">
              <a:buNone/>
            </a:pPr>
            <a:endParaRPr lang="en-US" sz="1500"/>
          </a:p>
          <a:p>
            <a:r>
              <a:rPr lang="en-US" sz="1500"/>
              <a:t>If you receive an award of $100,000 or more, you must follow the </a:t>
            </a:r>
            <a:r>
              <a:rPr lang="en-US" sz="1500" b="1"/>
              <a:t>St. Paul Living Wage Ordinance</a:t>
            </a:r>
            <a:r>
              <a:rPr lang="en-US" sz="1500"/>
              <a:t>, which guarantees a living wage to employees, with wages determined each year by the City.</a:t>
            </a:r>
          </a:p>
          <a:p>
            <a:endParaRPr lang="en-US" sz="1500"/>
          </a:p>
          <a:p>
            <a:r>
              <a:rPr lang="en-US" sz="1500"/>
              <a:t>If you receive more than $200,000 in public funds, the </a:t>
            </a:r>
            <a:r>
              <a:rPr lang="en-US" sz="1500" b="1"/>
              <a:t>Sustainable Building Ordinance </a:t>
            </a:r>
            <a:r>
              <a:rPr lang="en-US" sz="1500"/>
              <a:t>will apply, including certification of your building through an eligible green building standard. </a:t>
            </a:r>
            <a:br>
              <a:rPr lang="en-US" sz="1500"/>
            </a:br>
            <a:endParaRPr lang="en-US" sz="1500"/>
          </a:p>
        </p:txBody>
      </p:sp>
    </p:spTree>
    <p:extLst>
      <p:ext uri="{BB962C8B-B14F-4D97-AF65-F5344CB8AC3E}">
        <p14:creationId xmlns:p14="http://schemas.microsoft.com/office/powerpoint/2010/main" val="1548692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0983D8A-CC34-77B7-FC83-80F2889C3B74}"/>
              </a:ext>
            </a:extLst>
          </p:cNvPr>
          <p:cNvGraphicFramePr>
            <a:graphicFrameLocks noGrp="1"/>
          </p:cNvGraphicFramePr>
          <p:nvPr/>
        </p:nvGraphicFramePr>
        <p:xfrm>
          <a:off x="0" y="0"/>
          <a:ext cx="9151061" cy="5187292"/>
        </p:xfrm>
        <a:graphic>
          <a:graphicData uri="http://schemas.openxmlformats.org/drawingml/2006/table">
            <a:tbl>
              <a:tblPr firstRow="1" bandRow="1">
                <a:tableStyleId>{5C22544A-7EE6-4342-B048-85BDC9FD1C3A}</a:tableStyleId>
              </a:tblPr>
              <a:tblGrid>
                <a:gridCol w="1890473">
                  <a:extLst>
                    <a:ext uri="{9D8B030D-6E8A-4147-A177-3AD203B41FA5}">
                      <a16:colId xmlns:a16="http://schemas.microsoft.com/office/drawing/2014/main" val="2963100428"/>
                    </a:ext>
                  </a:extLst>
                </a:gridCol>
                <a:gridCol w="1211329">
                  <a:extLst>
                    <a:ext uri="{9D8B030D-6E8A-4147-A177-3AD203B41FA5}">
                      <a16:colId xmlns:a16="http://schemas.microsoft.com/office/drawing/2014/main" val="3398092924"/>
                    </a:ext>
                  </a:extLst>
                </a:gridCol>
                <a:gridCol w="1221684">
                  <a:extLst>
                    <a:ext uri="{9D8B030D-6E8A-4147-A177-3AD203B41FA5}">
                      <a16:colId xmlns:a16="http://schemas.microsoft.com/office/drawing/2014/main" val="4029367646"/>
                    </a:ext>
                  </a:extLst>
                </a:gridCol>
                <a:gridCol w="1232036">
                  <a:extLst>
                    <a:ext uri="{9D8B030D-6E8A-4147-A177-3AD203B41FA5}">
                      <a16:colId xmlns:a16="http://schemas.microsoft.com/office/drawing/2014/main" val="3830873330"/>
                    </a:ext>
                  </a:extLst>
                </a:gridCol>
                <a:gridCol w="1302121">
                  <a:extLst>
                    <a:ext uri="{9D8B030D-6E8A-4147-A177-3AD203B41FA5}">
                      <a16:colId xmlns:a16="http://schemas.microsoft.com/office/drawing/2014/main" val="2607810296"/>
                    </a:ext>
                  </a:extLst>
                </a:gridCol>
                <a:gridCol w="1190621">
                  <a:extLst>
                    <a:ext uri="{9D8B030D-6E8A-4147-A177-3AD203B41FA5}">
                      <a16:colId xmlns:a16="http://schemas.microsoft.com/office/drawing/2014/main" val="193069759"/>
                    </a:ext>
                  </a:extLst>
                </a:gridCol>
                <a:gridCol w="1102797">
                  <a:extLst>
                    <a:ext uri="{9D8B030D-6E8A-4147-A177-3AD203B41FA5}">
                      <a16:colId xmlns:a16="http://schemas.microsoft.com/office/drawing/2014/main" val="1043628142"/>
                    </a:ext>
                  </a:extLst>
                </a:gridCol>
              </a:tblGrid>
              <a:tr h="809516">
                <a:tc>
                  <a:txBody>
                    <a:bodyPr/>
                    <a:lstStyle/>
                    <a:p>
                      <a:r>
                        <a:rPr lang="en-US"/>
                        <a:t>What Compliance May Apply to your Project?</a:t>
                      </a:r>
                    </a:p>
                  </a:txBody>
                  <a:tcPr/>
                </a:tc>
                <a:tc>
                  <a:txBody>
                    <a:bodyPr/>
                    <a:lstStyle/>
                    <a:p>
                      <a:r>
                        <a:rPr lang="en-US"/>
                        <a:t> $5,000- $24,999</a:t>
                      </a:r>
                    </a:p>
                  </a:txBody>
                  <a:tcPr/>
                </a:tc>
                <a:tc>
                  <a:txBody>
                    <a:bodyPr/>
                    <a:lstStyle/>
                    <a:p>
                      <a:r>
                        <a:rPr lang="en-US"/>
                        <a:t>$25,000-</a:t>
                      </a:r>
                      <a:br>
                        <a:rPr lang="en-US"/>
                      </a:br>
                      <a:r>
                        <a:rPr lang="en-US"/>
                        <a:t>$49,999</a:t>
                      </a:r>
                    </a:p>
                  </a:txBody>
                  <a:tcPr/>
                </a:tc>
                <a:tc>
                  <a:txBody>
                    <a:bodyPr/>
                    <a:lstStyle/>
                    <a:p>
                      <a:pPr lvl="0">
                        <a:buNone/>
                      </a:pPr>
                      <a:r>
                        <a:rPr lang="en-US"/>
                        <a:t>$50,000</a:t>
                      </a:r>
                    </a:p>
                  </a:txBody>
                  <a:tcPr/>
                </a:tc>
                <a:tc>
                  <a:txBody>
                    <a:bodyPr/>
                    <a:lstStyle/>
                    <a:p>
                      <a:r>
                        <a:rPr lang="en-US"/>
                        <a:t>$50,001- </a:t>
                      </a:r>
                      <a:br>
                        <a:rPr lang="en-US"/>
                      </a:br>
                      <a:r>
                        <a:rPr lang="en-US"/>
                        <a:t>$99,999</a:t>
                      </a:r>
                    </a:p>
                  </a:txBody>
                  <a:tcPr/>
                </a:tc>
                <a:tc>
                  <a:txBody>
                    <a:bodyPr/>
                    <a:lstStyle/>
                    <a:p>
                      <a:pPr lvl="0">
                        <a:buNone/>
                      </a:pPr>
                      <a:r>
                        <a:rPr lang="en-US"/>
                        <a:t>$100,000-</a:t>
                      </a:r>
                      <a:br>
                        <a:rPr lang="en-US"/>
                      </a:br>
                      <a:r>
                        <a:rPr lang="en-US"/>
                        <a:t>$199,999</a:t>
                      </a:r>
                    </a:p>
                  </a:txBody>
                  <a:tcPr/>
                </a:tc>
                <a:tc>
                  <a:txBody>
                    <a:bodyPr/>
                    <a:lstStyle/>
                    <a:p>
                      <a:r>
                        <a:rPr lang="en-US" b="1">
                          <a:solidFill>
                            <a:schemeClr val="bg1"/>
                          </a:solidFill>
                        </a:rPr>
                        <a:t>$200,000 </a:t>
                      </a:r>
                      <a:r>
                        <a:rPr lang="en-US" sz="1400" b="1" i="0" u="none" strike="noStrike" noProof="0">
                          <a:solidFill>
                            <a:schemeClr val="bg1"/>
                          </a:solidFill>
                          <a:latin typeface="Arial"/>
                        </a:rPr>
                        <a:t>≤</a:t>
                      </a:r>
                      <a:endParaRPr lang="en-US" b="1">
                        <a:solidFill>
                          <a:schemeClr val="bg1"/>
                        </a:solidFill>
                      </a:endParaRPr>
                    </a:p>
                  </a:txBody>
                  <a:tcPr/>
                </a:tc>
                <a:extLst>
                  <a:ext uri="{0D108BD9-81ED-4DB2-BD59-A6C34878D82A}">
                    <a16:rowId xmlns:a16="http://schemas.microsoft.com/office/drawing/2014/main" val="1842056142"/>
                  </a:ext>
                </a:extLst>
              </a:tr>
              <a:tr h="713652">
                <a:tc>
                  <a:txBody>
                    <a:bodyPr/>
                    <a:lstStyle/>
                    <a:p>
                      <a:r>
                        <a:rPr lang="en-US" sz="1100" b="1"/>
                        <a:t>Discrimination, minimum wage, ESST, and wage theft laws</a:t>
                      </a:r>
                      <a:endParaRPr lang="en-US" b="1"/>
                    </a:p>
                  </a:txBody>
                  <a:tcPr/>
                </a:tc>
                <a:tc>
                  <a:txBody>
                    <a:bodyPr/>
                    <a:lstStyle/>
                    <a:p>
                      <a:r>
                        <a:rPr lang="en-US" sz="1400" b="1">
                          <a:solidFill>
                            <a:srgbClr val="FF0000"/>
                          </a:solidFill>
                        </a:rPr>
                        <a:t>X</a:t>
                      </a: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extLst>
                  <a:ext uri="{0D108BD9-81ED-4DB2-BD59-A6C34878D82A}">
                    <a16:rowId xmlns:a16="http://schemas.microsoft.com/office/drawing/2014/main" val="1845961696"/>
                  </a:ext>
                </a:extLst>
              </a:tr>
              <a:tr h="351500">
                <a:tc>
                  <a:txBody>
                    <a:bodyPr/>
                    <a:lstStyle/>
                    <a:p>
                      <a:pPr lvl="0">
                        <a:buNone/>
                      </a:pPr>
                      <a:r>
                        <a:rPr lang="en-US" sz="1100" b="1"/>
                        <a:t>Two Bid Policy</a:t>
                      </a:r>
                    </a:p>
                  </a:txBody>
                  <a:tcPr/>
                </a:tc>
                <a:tc>
                  <a:txBody>
                    <a:bodyPr/>
                    <a:lstStyle/>
                    <a:p>
                      <a:pPr lvl="0">
                        <a:buNone/>
                      </a:pPr>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pPr lvl="0">
                        <a:buNone/>
                      </a:pPr>
                      <a:r>
                        <a:rPr lang="en-US" sz="1400" b="1">
                          <a:solidFill>
                            <a:srgbClr val="FF0000"/>
                          </a:solidFill>
                        </a:rPr>
                        <a:t>X</a:t>
                      </a:r>
                    </a:p>
                  </a:txBody>
                  <a:tcPr/>
                </a:tc>
                <a:extLst>
                  <a:ext uri="{0D108BD9-81ED-4DB2-BD59-A6C34878D82A}">
                    <a16:rowId xmlns:a16="http://schemas.microsoft.com/office/drawing/2014/main" val="2377484486"/>
                  </a:ext>
                </a:extLst>
              </a:tr>
              <a:tr h="351500">
                <a:tc>
                  <a:txBody>
                    <a:bodyPr/>
                    <a:lstStyle/>
                    <a:p>
                      <a:r>
                        <a:rPr lang="en-US" sz="1100" b="1"/>
                        <a:t>Prevailing Wage</a:t>
                      </a:r>
                    </a:p>
                  </a:txBody>
                  <a:tcPr/>
                </a:tc>
                <a:tc>
                  <a:txBody>
                    <a:bodyPr/>
                    <a:lstStyle/>
                    <a:p>
                      <a:endParaRPr lang="en-US" sz="1400" b="1">
                        <a:solidFill>
                          <a:srgbClr val="FF0000"/>
                        </a:solidFill>
                      </a:endParaRP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extLst>
                  <a:ext uri="{0D108BD9-81ED-4DB2-BD59-A6C34878D82A}">
                    <a16:rowId xmlns:a16="http://schemas.microsoft.com/office/drawing/2014/main" val="3345500765"/>
                  </a:ext>
                </a:extLst>
              </a:tr>
              <a:tr h="628440">
                <a:tc>
                  <a:txBody>
                    <a:bodyPr/>
                    <a:lstStyle/>
                    <a:p>
                      <a:pPr lvl="0" algn="l">
                        <a:lnSpc>
                          <a:spcPct val="100000"/>
                        </a:lnSpc>
                        <a:spcBef>
                          <a:spcPts val="0"/>
                        </a:spcBef>
                        <a:spcAft>
                          <a:spcPts val="0"/>
                        </a:spcAft>
                        <a:buNone/>
                      </a:pPr>
                      <a:r>
                        <a:rPr lang="en-US" sz="1000" b="1" i="0" u="none" strike="noStrike" noProof="0">
                          <a:solidFill>
                            <a:srgbClr val="071D49"/>
                          </a:solidFill>
                          <a:latin typeface="Open Sans"/>
                        </a:rPr>
                        <a:t>MN Business Subsidy Law</a:t>
                      </a:r>
                      <a:endParaRPr lang="en-US" sz="1000" b="0" i="0" u="none" strike="noStrike" noProof="0">
                        <a:solidFill>
                          <a:srgbClr val="071D49"/>
                        </a:solidFill>
                        <a:latin typeface="Open Sans"/>
                      </a:endParaRPr>
                    </a:p>
                    <a:p>
                      <a:pPr lvl="0">
                        <a:buNone/>
                      </a:pPr>
                      <a:endParaRPr lang="en-US" sz="1100" b="1"/>
                    </a:p>
                  </a:txBody>
                  <a:tcPr/>
                </a:tc>
                <a:tc>
                  <a:txBody>
                    <a:bodyPr/>
                    <a:lstStyle/>
                    <a:p>
                      <a:endParaRPr lang="en-US" sz="1400" b="1">
                        <a:solidFill>
                          <a:srgbClr val="FF0000"/>
                        </a:solidFill>
                      </a:endParaRP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extLst>
                  <a:ext uri="{0D108BD9-81ED-4DB2-BD59-A6C34878D82A}">
                    <a16:rowId xmlns:a16="http://schemas.microsoft.com/office/drawing/2014/main" val="1148578425"/>
                  </a:ext>
                </a:extLst>
              </a:tr>
              <a:tr h="617789">
                <a:tc>
                  <a:txBody>
                    <a:bodyPr/>
                    <a:lstStyle/>
                    <a:p>
                      <a:pPr lvl="0">
                        <a:buNone/>
                      </a:pPr>
                      <a:r>
                        <a:rPr lang="en-US" sz="1000" b="1" i="0" u="none" strike="noStrike" noProof="0">
                          <a:solidFill>
                            <a:srgbClr val="071D49"/>
                          </a:solidFill>
                          <a:latin typeface="Open Sans"/>
                        </a:rPr>
                        <a:t>Affirmative Action/ Equal Employment  Opportunity</a:t>
                      </a:r>
                      <a:endParaRPr lang="en-US" sz="1100" b="1"/>
                    </a:p>
                  </a:txBody>
                  <a:tcPr/>
                </a:tc>
                <a:tc>
                  <a:txBody>
                    <a:bodyPr/>
                    <a:lstStyle/>
                    <a:p>
                      <a:endParaRPr lang="en-US" sz="1400" b="1">
                        <a:solidFill>
                          <a:srgbClr val="FF0000"/>
                        </a:solidFill>
                      </a:endParaRPr>
                    </a:p>
                  </a:txBody>
                  <a:tcPr/>
                </a:tc>
                <a:tc>
                  <a:txBody>
                    <a:bodyPr/>
                    <a:lstStyle/>
                    <a:p>
                      <a:endParaRPr lang="en-US" sz="1400" b="1">
                        <a:solidFill>
                          <a:srgbClr val="FF0000"/>
                        </a:solidFill>
                      </a:endParaRP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extLst>
                  <a:ext uri="{0D108BD9-81ED-4DB2-BD59-A6C34878D82A}">
                    <a16:rowId xmlns:a16="http://schemas.microsoft.com/office/drawing/2014/main" val="3986329287"/>
                  </a:ext>
                </a:extLst>
              </a:tr>
              <a:tr h="351500">
                <a:tc>
                  <a:txBody>
                    <a:bodyPr/>
                    <a:lstStyle/>
                    <a:p>
                      <a:r>
                        <a:rPr lang="en-US" sz="1000" b="1" i="0" u="none" strike="noStrike" noProof="0">
                          <a:solidFill>
                            <a:srgbClr val="071D49"/>
                          </a:solidFill>
                          <a:latin typeface="Open Sans"/>
                        </a:rPr>
                        <a:t>$1 : $1 Match</a:t>
                      </a:r>
                      <a:endParaRPr lang="en-US" sz="1100" b="1"/>
                    </a:p>
                  </a:txBody>
                  <a:tcPr/>
                </a:tc>
                <a:tc>
                  <a:txBody>
                    <a:bodyPr/>
                    <a:lstStyle/>
                    <a:p>
                      <a:endParaRPr lang="en-US" sz="1400" b="1">
                        <a:solidFill>
                          <a:srgbClr val="FF0000"/>
                        </a:solidFill>
                      </a:endParaRPr>
                    </a:p>
                  </a:txBody>
                  <a:tcPr/>
                </a:tc>
                <a:tc>
                  <a:txBody>
                    <a:bodyPr/>
                    <a:lstStyle/>
                    <a:p>
                      <a:endParaRPr lang="en-US" sz="1400" b="1">
                        <a:solidFill>
                          <a:srgbClr val="FF0000"/>
                        </a:solidFill>
                      </a:endParaRPr>
                    </a:p>
                  </a:txBody>
                  <a:tcPr/>
                </a:tc>
                <a:tc>
                  <a:txBody>
                    <a:bodyPr/>
                    <a:lstStyle/>
                    <a:p>
                      <a:pPr lvl="0">
                        <a:buNone/>
                      </a:pPr>
                      <a:endParaRPr lang="en-US" sz="1400" b="1">
                        <a:solidFill>
                          <a:srgbClr val="FF0000"/>
                        </a:solidFill>
                      </a:endParaRP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extLst>
                  <a:ext uri="{0D108BD9-81ED-4DB2-BD59-A6C34878D82A}">
                    <a16:rowId xmlns:a16="http://schemas.microsoft.com/office/drawing/2014/main" val="1078891276"/>
                  </a:ext>
                </a:extLst>
              </a:tr>
              <a:tr h="447364">
                <a:tc>
                  <a:txBody>
                    <a:bodyPr/>
                    <a:lstStyle/>
                    <a:p>
                      <a:pPr lvl="0">
                        <a:buNone/>
                      </a:pPr>
                      <a:r>
                        <a:rPr lang="en-US" sz="1000" b="1" i="0" u="none" strike="noStrike" noProof="0">
                          <a:solidFill>
                            <a:srgbClr val="071D49"/>
                          </a:solidFill>
                          <a:latin typeface="Open Sans"/>
                        </a:rPr>
                        <a:t>Vendor Outreach Program</a:t>
                      </a:r>
                      <a:endParaRPr lang="en-US" sz="1100" b="1"/>
                    </a:p>
                  </a:txBody>
                  <a:tcPr/>
                </a:tc>
                <a:tc>
                  <a:txBody>
                    <a:bodyPr/>
                    <a:lstStyle/>
                    <a:p>
                      <a:endParaRPr lang="en-US" sz="1400" b="1">
                        <a:solidFill>
                          <a:srgbClr val="FF0000"/>
                        </a:solidFill>
                      </a:endParaRPr>
                    </a:p>
                  </a:txBody>
                  <a:tcPr/>
                </a:tc>
                <a:tc>
                  <a:txBody>
                    <a:bodyPr/>
                    <a:lstStyle/>
                    <a:p>
                      <a:endParaRPr lang="en-US" sz="1400" b="1">
                        <a:solidFill>
                          <a:srgbClr val="FF0000"/>
                        </a:solidFill>
                      </a:endParaRPr>
                    </a:p>
                  </a:txBody>
                  <a:tcPr/>
                </a:tc>
                <a:tc>
                  <a:txBody>
                    <a:bodyPr/>
                    <a:lstStyle/>
                    <a:p>
                      <a:pPr lvl="0">
                        <a:buNone/>
                      </a:pPr>
                      <a:endParaRPr lang="en-US" sz="1400" b="1">
                        <a:solidFill>
                          <a:srgbClr val="FF0000"/>
                        </a:solidFill>
                      </a:endParaRPr>
                    </a:p>
                  </a:txBody>
                  <a:tcPr/>
                </a:tc>
                <a:tc>
                  <a:txBody>
                    <a:bodyPr/>
                    <a:lstStyle/>
                    <a:p>
                      <a:r>
                        <a:rPr lang="en-US" sz="1400" b="1">
                          <a:solidFill>
                            <a:srgbClr val="FF0000"/>
                          </a:solidFill>
                        </a:rPr>
                        <a:t>X</a:t>
                      </a: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extLst>
                  <a:ext uri="{0D108BD9-81ED-4DB2-BD59-A6C34878D82A}">
                    <a16:rowId xmlns:a16="http://schemas.microsoft.com/office/drawing/2014/main" val="3872726909"/>
                  </a:ext>
                </a:extLst>
              </a:tr>
              <a:tr h="468667">
                <a:tc>
                  <a:txBody>
                    <a:bodyPr/>
                    <a:lstStyle/>
                    <a:p>
                      <a:pPr lvl="0">
                        <a:buNone/>
                      </a:pPr>
                      <a:r>
                        <a:rPr lang="en-US" sz="1000" b="1" i="0" u="none" strike="noStrike" noProof="0">
                          <a:solidFill>
                            <a:srgbClr val="071D49"/>
                          </a:solidFill>
                          <a:latin typeface="Open Sans"/>
                        </a:rPr>
                        <a:t>Living Wage Ordinance</a:t>
                      </a:r>
                    </a:p>
                  </a:txBody>
                  <a:tcPr/>
                </a:tc>
                <a:tc>
                  <a:txBody>
                    <a:bodyPr/>
                    <a:lstStyle/>
                    <a:p>
                      <a:endParaRPr lang="en-US" sz="1400" b="1">
                        <a:solidFill>
                          <a:srgbClr val="FF0000"/>
                        </a:solidFill>
                      </a:endParaRPr>
                    </a:p>
                  </a:txBody>
                  <a:tcPr/>
                </a:tc>
                <a:tc>
                  <a:txBody>
                    <a:bodyPr/>
                    <a:lstStyle/>
                    <a:p>
                      <a:endParaRPr lang="en-US" sz="1400" b="1">
                        <a:solidFill>
                          <a:srgbClr val="FF0000"/>
                        </a:solidFill>
                      </a:endParaRPr>
                    </a:p>
                  </a:txBody>
                  <a:tcPr/>
                </a:tc>
                <a:tc>
                  <a:txBody>
                    <a:bodyPr/>
                    <a:lstStyle/>
                    <a:p>
                      <a:pPr lvl="0">
                        <a:buNone/>
                      </a:pPr>
                      <a:endParaRPr lang="en-US" sz="1400" b="1">
                        <a:solidFill>
                          <a:srgbClr val="FF0000"/>
                        </a:solidFill>
                      </a:endParaRPr>
                    </a:p>
                  </a:txBody>
                  <a:tcPr/>
                </a:tc>
                <a:tc>
                  <a:txBody>
                    <a:bodyPr/>
                    <a:lstStyle/>
                    <a:p>
                      <a:endParaRPr lang="en-US" sz="1400" b="1">
                        <a:solidFill>
                          <a:srgbClr val="FF0000"/>
                        </a:solidFill>
                      </a:endParaRPr>
                    </a:p>
                  </a:txBody>
                  <a:tcPr/>
                </a:tc>
                <a:tc>
                  <a:txBody>
                    <a:bodyPr/>
                    <a:lstStyle/>
                    <a:p>
                      <a:pPr lvl="0">
                        <a:buNone/>
                      </a:pPr>
                      <a:r>
                        <a:rPr lang="en-US" sz="1400" b="1">
                          <a:solidFill>
                            <a:srgbClr val="FF0000"/>
                          </a:solidFill>
                        </a:rPr>
                        <a:t>X</a:t>
                      </a:r>
                    </a:p>
                  </a:txBody>
                  <a:tcPr/>
                </a:tc>
                <a:tc>
                  <a:txBody>
                    <a:bodyPr/>
                    <a:lstStyle/>
                    <a:p>
                      <a:r>
                        <a:rPr lang="en-US" sz="1400" b="1">
                          <a:solidFill>
                            <a:srgbClr val="FF0000"/>
                          </a:solidFill>
                        </a:rPr>
                        <a:t>X</a:t>
                      </a:r>
                    </a:p>
                  </a:txBody>
                  <a:tcPr/>
                </a:tc>
                <a:extLst>
                  <a:ext uri="{0D108BD9-81ED-4DB2-BD59-A6C34878D82A}">
                    <a16:rowId xmlns:a16="http://schemas.microsoft.com/office/drawing/2014/main" val="2577949024"/>
                  </a:ext>
                </a:extLst>
              </a:tr>
              <a:tr h="447364">
                <a:tc>
                  <a:txBody>
                    <a:bodyPr/>
                    <a:lstStyle/>
                    <a:p>
                      <a:pPr lvl="0">
                        <a:buNone/>
                      </a:pPr>
                      <a:r>
                        <a:rPr lang="en-US" sz="1000" b="1" i="0" u="none" strike="noStrike" noProof="0">
                          <a:solidFill>
                            <a:srgbClr val="071D49"/>
                          </a:solidFill>
                          <a:latin typeface="Open Sans"/>
                        </a:rPr>
                        <a:t>Sustainable Building Ordinance</a:t>
                      </a:r>
                      <a:endParaRPr lang="en-US" sz="1100" b="1"/>
                    </a:p>
                  </a:txBody>
                  <a:tcPr/>
                </a:tc>
                <a:tc>
                  <a:txBody>
                    <a:bodyPr/>
                    <a:lstStyle/>
                    <a:p>
                      <a:pPr lvl="0">
                        <a:buNone/>
                      </a:pPr>
                      <a:endParaRPr lang="en-US" sz="1400" b="1">
                        <a:solidFill>
                          <a:srgbClr val="FF0000"/>
                        </a:solidFill>
                      </a:endParaRPr>
                    </a:p>
                  </a:txBody>
                  <a:tcPr/>
                </a:tc>
                <a:tc>
                  <a:txBody>
                    <a:bodyPr/>
                    <a:lstStyle/>
                    <a:p>
                      <a:pPr lvl="0">
                        <a:buNone/>
                      </a:pPr>
                      <a:endParaRPr lang="en-US" sz="1400" b="1">
                        <a:solidFill>
                          <a:srgbClr val="FF0000"/>
                        </a:solidFill>
                      </a:endParaRPr>
                    </a:p>
                  </a:txBody>
                  <a:tcPr/>
                </a:tc>
                <a:tc>
                  <a:txBody>
                    <a:bodyPr/>
                    <a:lstStyle/>
                    <a:p>
                      <a:pPr lvl="0">
                        <a:buNone/>
                      </a:pPr>
                      <a:endParaRPr lang="en-US" sz="1400" b="1">
                        <a:solidFill>
                          <a:srgbClr val="FF0000"/>
                        </a:solidFill>
                      </a:endParaRPr>
                    </a:p>
                  </a:txBody>
                  <a:tcPr/>
                </a:tc>
                <a:tc>
                  <a:txBody>
                    <a:bodyPr/>
                    <a:lstStyle/>
                    <a:p>
                      <a:pPr lvl="0">
                        <a:buNone/>
                      </a:pPr>
                      <a:endParaRPr lang="en-US" sz="1400" b="1">
                        <a:solidFill>
                          <a:srgbClr val="FF0000"/>
                        </a:solidFill>
                      </a:endParaRPr>
                    </a:p>
                  </a:txBody>
                  <a:tcPr/>
                </a:tc>
                <a:tc>
                  <a:txBody>
                    <a:bodyPr/>
                    <a:lstStyle/>
                    <a:p>
                      <a:pPr lvl="0">
                        <a:buNone/>
                      </a:pPr>
                      <a:endParaRPr lang="en-US" sz="1400" b="1">
                        <a:solidFill>
                          <a:srgbClr val="FF0000"/>
                        </a:solidFill>
                      </a:endParaRPr>
                    </a:p>
                  </a:txBody>
                  <a:tcPr/>
                </a:tc>
                <a:tc>
                  <a:txBody>
                    <a:bodyPr/>
                    <a:lstStyle/>
                    <a:p>
                      <a:pPr lvl="0">
                        <a:buNone/>
                      </a:pPr>
                      <a:r>
                        <a:rPr lang="en-US" sz="1400" b="1">
                          <a:solidFill>
                            <a:srgbClr val="FF0000"/>
                          </a:solidFill>
                        </a:rPr>
                        <a:t>X</a:t>
                      </a:r>
                    </a:p>
                  </a:txBody>
                  <a:tcPr/>
                </a:tc>
                <a:extLst>
                  <a:ext uri="{0D108BD9-81ED-4DB2-BD59-A6C34878D82A}">
                    <a16:rowId xmlns:a16="http://schemas.microsoft.com/office/drawing/2014/main" val="541543701"/>
                  </a:ext>
                </a:extLst>
              </a:tr>
            </a:tbl>
          </a:graphicData>
        </a:graphic>
      </p:graphicFrame>
    </p:spTree>
    <p:extLst>
      <p:ext uri="{BB962C8B-B14F-4D97-AF65-F5344CB8AC3E}">
        <p14:creationId xmlns:p14="http://schemas.microsoft.com/office/powerpoint/2010/main" val="4174482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4C158-7D7C-18F8-27AF-4A6DE4D08D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420E7-200B-3B36-458C-009E4313D4ED}"/>
              </a:ext>
            </a:extLst>
          </p:cNvPr>
          <p:cNvSpPr>
            <a:spLocks noGrp="1"/>
          </p:cNvSpPr>
          <p:nvPr>
            <p:ph type="title"/>
          </p:nvPr>
        </p:nvSpPr>
        <p:spPr>
          <a:xfrm>
            <a:off x="520391" y="102548"/>
            <a:ext cx="8690516" cy="565616"/>
          </a:xfrm>
        </p:spPr>
        <p:txBody>
          <a:bodyPr/>
          <a:lstStyle/>
          <a:p>
            <a:r>
              <a:rPr lang="en-US" sz="2800">
                <a:solidFill>
                  <a:schemeClr val="bg1"/>
                </a:solidFill>
              </a:rPr>
              <a:t>Insurance Requirements </a:t>
            </a:r>
          </a:p>
        </p:txBody>
      </p:sp>
      <p:sp>
        <p:nvSpPr>
          <p:cNvPr id="3" name="Text Placeholder 2">
            <a:extLst>
              <a:ext uri="{FF2B5EF4-FFF2-40B4-BE49-F238E27FC236}">
                <a16:creationId xmlns:a16="http://schemas.microsoft.com/office/drawing/2014/main" id="{00A66E7D-D72C-E118-E0F0-CDF743151E3D}"/>
              </a:ext>
            </a:extLst>
          </p:cNvPr>
          <p:cNvSpPr>
            <a:spLocks noGrp="1"/>
          </p:cNvSpPr>
          <p:nvPr>
            <p:ph type="body" idx="1"/>
          </p:nvPr>
        </p:nvSpPr>
        <p:spPr>
          <a:xfrm>
            <a:off x="74341" y="726788"/>
            <a:ext cx="8913542" cy="4215131"/>
          </a:xfrm>
        </p:spPr>
        <p:txBody>
          <a:bodyPr/>
          <a:lstStyle/>
          <a:p>
            <a:pPr marL="139700" indent="0">
              <a:buNone/>
            </a:pPr>
            <a:endParaRPr lang="en-US" sz="1500"/>
          </a:p>
          <a:p>
            <a:r>
              <a:rPr lang="en-US" sz="1500"/>
              <a:t>Certificate of Insurance with at least $1.5 million coverage for each occurrence and each applicable coverage type is needed before the contract can be approved. An umbrella policy may be helpful if securing a $1.5 million policy is a challenge.</a:t>
            </a:r>
            <a:br>
              <a:rPr lang="en-US" sz="1500"/>
            </a:br>
            <a:endParaRPr lang="en-US" sz="1500"/>
          </a:p>
          <a:p>
            <a:r>
              <a:rPr lang="en-US" sz="1500"/>
              <a:t>If you have personal and/or commercial vehicles, you may need to submit copies of your individual insurance policy.</a:t>
            </a:r>
            <a:br>
              <a:rPr lang="en-US" sz="1500"/>
            </a:br>
            <a:endParaRPr lang="en-US" sz="1500"/>
          </a:p>
          <a:p>
            <a:r>
              <a:rPr lang="en-US" sz="1500"/>
              <a:t>You must provide proof of Worker's Compensation insurance or complete documentation stating why you don't need it in the State of Minnesota. </a:t>
            </a:r>
          </a:p>
          <a:p>
            <a:pPr marL="139700" indent="0">
              <a:buNone/>
            </a:pPr>
            <a:endParaRPr lang="en-US" sz="1500"/>
          </a:p>
          <a:p>
            <a:r>
              <a:rPr lang="en-US" sz="1500"/>
              <a:t>Your Project Manager will work with you on insurance requirements and/or any applicable waivers.</a:t>
            </a:r>
            <a:br>
              <a:rPr lang="en-US" sz="1500"/>
            </a:br>
            <a:endParaRPr lang="en-US" sz="1500"/>
          </a:p>
          <a:p>
            <a:r>
              <a:rPr lang="en-US" sz="1500"/>
              <a:t>If you have questions about the City's insurance requirements, contact Michael Cowell at </a:t>
            </a:r>
            <a:r>
              <a:rPr lang="en-US" sz="1500">
                <a:hlinkClick r:id="rId3"/>
              </a:rPr>
              <a:t>Michael.Cowell@ci.stpaul.mn.us</a:t>
            </a:r>
            <a:r>
              <a:rPr lang="en-US" sz="1500"/>
              <a:t> or 651-266-6501</a:t>
            </a:r>
            <a:br>
              <a:rPr lang="en-US" sz="1500"/>
            </a:br>
            <a:endParaRPr lang="en-US" sz="1500"/>
          </a:p>
        </p:txBody>
      </p:sp>
    </p:spTree>
    <p:extLst>
      <p:ext uri="{BB962C8B-B14F-4D97-AF65-F5344CB8AC3E}">
        <p14:creationId xmlns:p14="http://schemas.microsoft.com/office/powerpoint/2010/main" val="3108847262"/>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name="Slide5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EA1A3-D5F1-C7B4-C27D-B9D1ED1F4744}"/>
              </a:ext>
            </a:extLst>
          </p:cNvPr>
          <p:cNvSpPr txBox="1"/>
          <p:nvPr/>
        </p:nvSpPr>
        <p:spPr>
          <a:xfrm>
            <a:off x="402537" y="1836426"/>
            <a:ext cx="8396084" cy="1284055"/>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100" b="0" i="0" u="none" strike="noStrike" kern="0" cap="none" spc="0" baseline="0">
                <a:solidFill>
                  <a:srgbClr val="FFFFFF"/>
                </a:solidFill>
                <a:uFillTx/>
                <a:latin typeface="Red Hat Text Medium"/>
                <a:ea typeface="Open Sans"/>
                <a:cs typeface="Open Sans"/>
              </a:rPr>
              <a:t>Human Rights &amp; </a:t>
            </a:r>
            <a:br>
              <a:rPr lang="en-US" sz="3100" b="0" i="0" u="none" strike="noStrike" kern="0" cap="none" spc="0" baseline="0">
                <a:solidFill>
                  <a:srgbClr val="FFFFFF"/>
                </a:solidFill>
                <a:uFillTx/>
                <a:latin typeface="Red Hat Text Medium"/>
                <a:ea typeface="Open Sans"/>
                <a:cs typeface="Open Sans"/>
              </a:rPr>
            </a:br>
            <a:r>
              <a:rPr lang="en-US" sz="3100" b="0" i="0" u="none" strike="noStrike" kern="0" cap="none" spc="0" baseline="0">
                <a:solidFill>
                  <a:srgbClr val="FFFFFF"/>
                </a:solidFill>
                <a:uFillTx/>
                <a:latin typeface="Red Hat Text Medium"/>
                <a:ea typeface="Open Sans"/>
                <a:cs typeface="Open Sans"/>
              </a:rPr>
              <a:t>Equal Economic </a:t>
            </a:r>
            <a:r>
              <a:rPr lang="en-US" sz="3100" b="0" i="0" u="none" strike="noStrike" kern="0" cap="none" spc="0" baseline="0">
                <a:solidFill>
                  <a:srgbClr val="FFFFFF"/>
                </a:solidFill>
                <a:uFillTx/>
                <a:latin typeface="Red Hat Text Medium"/>
                <a:ea typeface="Open Sans"/>
                <a:cs typeface="Calibri"/>
              </a:rPr>
              <a:t>Opportunity </a:t>
            </a:r>
            <a:r>
              <a:rPr lang="en-US" sz="3100" b="0" i="0" u="none" strike="noStrike" kern="0" cap="none" spc="0" baseline="0">
                <a:solidFill>
                  <a:srgbClr val="FFFFFF"/>
                </a:solidFill>
                <a:uFillTx/>
                <a:latin typeface="Red Hat Text Medium"/>
                <a:ea typeface="Calibri"/>
                <a:cs typeface="Calibri"/>
              </a:rPr>
              <a:t>(HREEO)</a:t>
            </a:r>
          </a:p>
        </p:txBody>
      </p:sp>
    </p:spTree>
    <p:extLst>
      <p:ext uri="{BB962C8B-B14F-4D97-AF65-F5344CB8AC3E}">
        <p14:creationId xmlns:p14="http://schemas.microsoft.com/office/powerpoint/2010/main" val="3845615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6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D3BF7-CFD5-C319-D8C4-0DCE9E90E0FC}"/>
              </a:ext>
            </a:extLst>
          </p:cNvPr>
          <p:cNvSpPr txBox="1">
            <a:spLocks noGrp="1"/>
          </p:cNvSpPr>
          <p:nvPr>
            <p:ph type="ctrTitle"/>
          </p:nvPr>
        </p:nvSpPr>
        <p:spPr>
          <a:xfrm>
            <a:off x="77230" y="338053"/>
            <a:ext cx="3717529" cy="1396499"/>
          </a:xfrm>
        </p:spPr>
        <p:txBody>
          <a:bodyPr/>
          <a:lstStyle/>
          <a:p>
            <a:pPr lvl="0"/>
            <a:r>
              <a:rPr lang="en-US" sz="2000" b="0">
                <a:latin typeface="Red Hat Text Medium"/>
              </a:rPr>
              <a:t>We investigate allegations of discrimination in these areas*</a:t>
            </a:r>
            <a:br>
              <a:rPr lang="en-US" sz="2000" b="0">
                <a:latin typeface="Red Hat Text Medium"/>
              </a:rPr>
            </a:br>
            <a:br>
              <a:rPr lang="en-US" sz="2000" b="0">
                <a:latin typeface="Red Hat Text Medium"/>
              </a:rPr>
            </a:br>
            <a:endParaRPr lang="en-US" sz="2000" b="0">
              <a:latin typeface="Red Hat Text Medium"/>
            </a:endParaRPr>
          </a:p>
        </p:txBody>
      </p:sp>
      <p:pic>
        <p:nvPicPr>
          <p:cNvPr id="3" name="Picture 24" descr="A picture containing diagram&#10;&#10;Description automatically generated">
            <a:extLst>
              <a:ext uri="{FF2B5EF4-FFF2-40B4-BE49-F238E27FC236}">
                <a16:creationId xmlns:a16="http://schemas.microsoft.com/office/drawing/2014/main" id="{1A365943-7B81-CEEF-917D-14FAED4CBECB}"/>
              </a:ext>
            </a:extLst>
          </p:cNvPr>
          <p:cNvPicPr>
            <a:picLocks noChangeAspect="1"/>
          </p:cNvPicPr>
          <p:nvPr/>
        </p:nvPicPr>
        <p:blipFill>
          <a:blip r:embed="rId3"/>
          <a:stretch>
            <a:fillRect/>
          </a:stretch>
        </p:blipFill>
        <p:spPr>
          <a:xfrm>
            <a:off x="480681" y="1385343"/>
            <a:ext cx="2684824" cy="2815437"/>
          </a:xfrm>
          <a:prstGeom prst="rect">
            <a:avLst/>
          </a:prstGeom>
          <a:noFill/>
          <a:ln cap="flat">
            <a:noFill/>
          </a:ln>
        </p:spPr>
      </p:pic>
      <p:pic>
        <p:nvPicPr>
          <p:cNvPr id="4" name="Picture 6">
            <a:extLst>
              <a:ext uri="{FF2B5EF4-FFF2-40B4-BE49-F238E27FC236}">
                <a16:creationId xmlns:a16="http://schemas.microsoft.com/office/drawing/2014/main" id="{B0065A23-7479-2594-00B0-E4588A7EC65B}"/>
              </a:ext>
            </a:extLst>
          </p:cNvPr>
          <p:cNvPicPr>
            <a:picLocks noChangeAspect="1"/>
          </p:cNvPicPr>
          <p:nvPr/>
        </p:nvPicPr>
        <p:blipFill>
          <a:blip r:embed="rId4"/>
          <a:stretch>
            <a:fillRect/>
          </a:stretch>
        </p:blipFill>
        <p:spPr>
          <a:xfrm>
            <a:off x="618445" y="1253221"/>
            <a:ext cx="378771" cy="328617"/>
          </a:xfrm>
          <a:prstGeom prst="rect">
            <a:avLst/>
          </a:prstGeom>
          <a:noFill/>
          <a:ln cap="flat">
            <a:noFill/>
          </a:ln>
        </p:spPr>
      </p:pic>
      <p:sp>
        <p:nvSpPr>
          <p:cNvPr id="5" name="Title 1">
            <a:extLst>
              <a:ext uri="{FF2B5EF4-FFF2-40B4-BE49-F238E27FC236}">
                <a16:creationId xmlns:a16="http://schemas.microsoft.com/office/drawing/2014/main" id="{85778725-C803-455A-E440-E60C3A04FA52}"/>
              </a:ext>
            </a:extLst>
          </p:cNvPr>
          <p:cNvSpPr txBox="1"/>
          <p:nvPr/>
        </p:nvSpPr>
        <p:spPr>
          <a:xfrm>
            <a:off x="4281787" y="298752"/>
            <a:ext cx="4494769" cy="1437317"/>
          </a:xfrm>
          <a:prstGeom prst="rect">
            <a:avLst/>
          </a:prstGeom>
          <a:noFill/>
          <a:ln cap="flat">
            <a:noFill/>
          </a:ln>
        </p:spPr>
        <p:txBody>
          <a:bodyPr vert="horz" wrap="square" lIns="68570" tIns="68570" rIns="68570" bIns="6857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00" b="0" i="0" u="none" strike="noStrike" kern="0" cap="none" spc="0" baseline="0">
                <a:solidFill>
                  <a:srgbClr val="FFFFFF"/>
                </a:solidFill>
                <a:uFillTx/>
                <a:latin typeface="Red Hat Text Medium"/>
                <a:ea typeface="Red Hat Text"/>
                <a:cs typeface="Red Hat Text"/>
              </a:rPr>
              <a:t>Discrimination against members of these classes is illegal in Saint Paul: Chapter 183</a:t>
            </a:r>
            <a:br>
              <a:rPr lang="en-US" sz="2700" b="0" i="0" u="none" strike="noStrike" kern="0" cap="none" spc="0" baseline="0">
                <a:solidFill>
                  <a:srgbClr val="000000"/>
                </a:solidFill>
                <a:uFillTx/>
                <a:latin typeface="Red Hat Text Medium"/>
                <a:ea typeface="Red Hat Text"/>
                <a:cs typeface="Red Hat Text"/>
              </a:rPr>
            </a:br>
            <a:br>
              <a:rPr lang="en-US" sz="2700" b="0" i="0" u="none" strike="noStrike" kern="0" cap="none" spc="0" baseline="0">
                <a:solidFill>
                  <a:srgbClr val="000000"/>
                </a:solidFill>
                <a:uFillTx/>
                <a:latin typeface="Red Hat Text Medium"/>
                <a:ea typeface="Red Hat Text"/>
                <a:cs typeface="Red Hat Text"/>
              </a:rPr>
            </a:br>
            <a:endParaRPr lang="en-US" sz="2700" b="1" i="0" u="none" strike="noStrike" kern="0" cap="none" spc="0" baseline="0">
              <a:solidFill>
                <a:srgbClr val="FFFFFF"/>
              </a:solidFill>
              <a:uFillTx/>
              <a:latin typeface="Red Hat Text"/>
              <a:ea typeface="Red Hat Text"/>
              <a:cs typeface="Red Hat Text"/>
            </a:endParaRPr>
          </a:p>
        </p:txBody>
      </p:sp>
      <p:sp>
        <p:nvSpPr>
          <p:cNvPr id="6" name="Title 1">
            <a:extLst>
              <a:ext uri="{FF2B5EF4-FFF2-40B4-BE49-F238E27FC236}">
                <a16:creationId xmlns:a16="http://schemas.microsoft.com/office/drawing/2014/main" id="{6FC4C921-8CBC-8329-189A-4EC159C5A75B}"/>
              </a:ext>
            </a:extLst>
          </p:cNvPr>
          <p:cNvSpPr txBox="1"/>
          <p:nvPr/>
        </p:nvSpPr>
        <p:spPr>
          <a:xfrm>
            <a:off x="4387656" y="1455322"/>
            <a:ext cx="4494769" cy="3948781"/>
          </a:xfrm>
          <a:prstGeom prst="rect">
            <a:avLst/>
          </a:prstGeom>
          <a:noFill/>
          <a:ln cap="flat">
            <a:noFill/>
          </a:ln>
        </p:spPr>
        <p:txBody>
          <a:bodyPr vert="horz" wrap="square" lIns="68570" tIns="68570" rIns="68570" bIns="68570" anchor="t" anchorCtr="0" compatLnSpc="1">
            <a:noAutofit/>
          </a:bodyPr>
          <a:lstStyle/>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Race</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Color</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Disability</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Religion</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Creed</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Age (18+)</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Marital Status</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Familial Status</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Sex and Gender Identity</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Sexual or Affectional Orientation</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National Origin</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Ancestry</a:t>
            </a:r>
          </a:p>
          <a:p>
            <a:pPr marL="428625" marR="0" lvl="0" indent="-428625" algn="l" defTabSz="914400" rtl="0" fontAlgn="auto" hangingPunct="1">
              <a:lnSpc>
                <a:spcPct val="100000"/>
              </a:lnSpc>
              <a:spcBef>
                <a:spcPts val="0"/>
              </a:spcBef>
              <a:spcAft>
                <a:spcPts val="0"/>
              </a:spcAft>
              <a:buClr>
                <a:srgbClr val="FFFFFF"/>
              </a:buClr>
              <a:buSzPts val="3600"/>
              <a:buFont typeface="Arial" pitchFamily="34"/>
              <a:buChar char="•"/>
              <a:tabLst/>
              <a:defRPr sz="1800" b="0" i="0" u="none" strike="noStrike" kern="0" cap="none" spc="0" baseline="0">
                <a:solidFill>
                  <a:srgbClr val="000000"/>
                </a:solidFill>
                <a:uFillTx/>
              </a:defRPr>
            </a:pPr>
            <a:r>
              <a:rPr lang="en-US" sz="1500" b="1" i="0" u="none" strike="noStrike" kern="0" cap="none" spc="0" baseline="0">
                <a:solidFill>
                  <a:srgbClr val="FFC000"/>
                </a:solidFill>
                <a:uFillTx/>
                <a:latin typeface="Open Sans"/>
                <a:ea typeface="Red Hat Text"/>
                <a:cs typeface="Red Hat Text"/>
              </a:rPr>
              <a:t>Status with Regard to Public Assistance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br>
              <a:rPr lang="en-US" sz="1800" b="1" i="0" u="none" strike="noStrike" kern="0" cap="none" spc="0" baseline="0">
                <a:solidFill>
                  <a:srgbClr val="000000"/>
                </a:solidFill>
                <a:uFillTx/>
                <a:latin typeface="Arial"/>
                <a:ea typeface="Red Hat Text"/>
                <a:cs typeface="Red Hat Text"/>
              </a:rPr>
            </a:br>
            <a:br>
              <a:rPr lang="en-US" sz="1800" b="1" i="0" u="none" strike="noStrike" kern="0" cap="none" spc="0" baseline="0">
                <a:solidFill>
                  <a:srgbClr val="000000"/>
                </a:solidFill>
                <a:uFillTx/>
                <a:latin typeface="Arial"/>
                <a:ea typeface="Red Hat Text"/>
                <a:cs typeface="Red Hat Text"/>
              </a:rPr>
            </a:br>
            <a:endParaRPr lang="en-US" sz="1800" b="1" i="0" u="none" strike="noStrike" kern="0" cap="none" spc="0" baseline="0">
              <a:solidFill>
                <a:srgbClr val="FFFFFF"/>
              </a:solidFill>
              <a:uFillTx/>
              <a:latin typeface="Red Hat Text"/>
              <a:ea typeface="Red Hat Text"/>
              <a:cs typeface="Red Hat Text"/>
            </a:endParaRPr>
          </a:p>
        </p:txBody>
      </p:sp>
      <p:sp>
        <p:nvSpPr>
          <p:cNvPr id="7" name="TextBox 30">
            <a:extLst>
              <a:ext uri="{FF2B5EF4-FFF2-40B4-BE49-F238E27FC236}">
                <a16:creationId xmlns:a16="http://schemas.microsoft.com/office/drawing/2014/main" id="{CAB96EB4-A087-07A0-0FBB-8239BADD58B7}"/>
              </a:ext>
            </a:extLst>
          </p:cNvPr>
          <p:cNvSpPr txBox="1"/>
          <p:nvPr/>
        </p:nvSpPr>
        <p:spPr>
          <a:xfrm>
            <a:off x="1785000" y="4135703"/>
            <a:ext cx="2288898" cy="71558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350" b="0" i="0" u="none" strike="noStrike" kern="1200" cap="none" spc="0" baseline="0">
                <a:solidFill>
                  <a:srgbClr val="FFFFFF"/>
                </a:solidFill>
                <a:uFillTx/>
                <a:latin typeface="Arial"/>
              </a:rPr>
              <a:t>*One year statute of limitations period to file a charge of discrimination</a:t>
            </a:r>
            <a:endParaRPr lang="en-US" sz="1350" b="0" i="0" u="none" strike="noStrike" kern="1200" cap="none" spc="0" baseline="0">
              <a:solidFill>
                <a:srgbClr val="071D49"/>
              </a:solidFill>
              <a:uFillTx/>
              <a:latin typeface="Arial"/>
            </a:endParaRPr>
          </a:p>
        </p:txBody>
      </p:sp>
      <p:cxnSp>
        <p:nvCxnSpPr>
          <p:cNvPr id="8" name="Straight Connector 3">
            <a:extLst>
              <a:ext uri="{FF2B5EF4-FFF2-40B4-BE49-F238E27FC236}">
                <a16:creationId xmlns:a16="http://schemas.microsoft.com/office/drawing/2014/main" id="{A87C9D28-0611-BB33-E1C8-85B83B253BCE}"/>
              </a:ext>
            </a:extLst>
          </p:cNvPr>
          <p:cNvCxnSpPr/>
          <p:nvPr/>
        </p:nvCxnSpPr>
        <p:spPr>
          <a:xfrm>
            <a:off x="3888421" y="299621"/>
            <a:ext cx="0" cy="4314551"/>
          </a:xfrm>
          <a:prstGeom prst="straightConnector1">
            <a:avLst/>
          </a:prstGeom>
          <a:noFill/>
          <a:ln w="6345" cap="flat">
            <a:solidFill>
              <a:srgbClr val="FFC000"/>
            </a:solidFill>
            <a:prstDash val="solid"/>
            <a:miter/>
          </a:ln>
        </p:spPr>
      </p:cxnSp>
    </p:spTree>
    <p:extLst>
      <p:ext uri="{BB962C8B-B14F-4D97-AF65-F5344CB8AC3E}">
        <p14:creationId xmlns:p14="http://schemas.microsoft.com/office/powerpoint/2010/main" val="61629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1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241B8-E79E-F415-4DEA-D83CCBA423F2}"/>
              </a:ext>
            </a:extLst>
          </p:cNvPr>
          <p:cNvSpPr txBox="1">
            <a:spLocks noGrp="1"/>
          </p:cNvSpPr>
          <p:nvPr>
            <p:ph type="title"/>
          </p:nvPr>
        </p:nvSpPr>
        <p:spPr>
          <a:xfrm>
            <a:off x="344445" y="72969"/>
            <a:ext cx="8420115" cy="683971"/>
          </a:xfrm>
        </p:spPr>
        <p:txBody>
          <a:bodyPr anchorCtr="1"/>
          <a:lstStyle/>
          <a:p>
            <a:pPr lvl="0" algn="ctr" defTabSz="685800"/>
            <a:r>
              <a:rPr lang="en-US" sz="3000">
                <a:solidFill>
                  <a:srgbClr val="FFFFFF"/>
                </a:solidFill>
                <a:latin typeface="Red Hat Text bold"/>
                <a:ea typeface="Open Sans"/>
                <a:cs typeface="Open Sans"/>
              </a:rPr>
              <a:t>Your Saint Paul Labor Standards Rights</a:t>
            </a:r>
          </a:p>
        </p:txBody>
      </p:sp>
      <p:sp>
        <p:nvSpPr>
          <p:cNvPr id="3" name="Rectangle: Rounded Corners 6">
            <a:extLst>
              <a:ext uri="{FF2B5EF4-FFF2-40B4-BE49-F238E27FC236}">
                <a16:creationId xmlns:a16="http://schemas.microsoft.com/office/drawing/2014/main" id="{83AAC784-F79C-1D1C-8CFE-ED2ACD3B22DB}"/>
              </a:ext>
              <a:ext uri="{C183D7F6-B498-43B3-948B-1728B52AA6E4}">
                <adec:decorative xmlns:adec="http://schemas.microsoft.com/office/drawing/2017/decorative" val="0"/>
              </a:ext>
            </a:extLst>
          </p:cNvPr>
          <p:cNvSpPr/>
          <p:nvPr/>
        </p:nvSpPr>
        <p:spPr>
          <a:xfrm>
            <a:off x="3041175" y="857570"/>
            <a:ext cx="3015051" cy="402594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12701" cap="flat">
            <a:solidFill>
              <a:srgbClr val="000000"/>
            </a:solidFill>
            <a:prstDash val="solid"/>
            <a:miter/>
          </a:ln>
        </p:spPr>
        <p:txBody>
          <a:bodyPr vert="horz" wrap="square" lIns="68580" tIns="34290" rIns="68580" bIns="34290" anchor="ctr" anchorCtr="1" compatLnSpc="1">
            <a:noAutofit/>
          </a:bodyPr>
          <a:lstStyle/>
          <a:p>
            <a:pPr marL="139537"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1D57A5"/>
                </a:solidFill>
                <a:uFillTx/>
                <a:latin typeface="Open Sans"/>
                <a:ea typeface="Open Sans"/>
                <a:cs typeface="Open Sans"/>
              </a:rPr>
              <a:t>Earned Sick &amp; Safe Time</a:t>
            </a:r>
            <a:r>
              <a:rPr lang="en-US" sz="2400" b="0" i="0" u="none" strike="noStrike" kern="0" cap="none" spc="0" baseline="0">
                <a:solidFill>
                  <a:srgbClr val="071D49"/>
                </a:solidFill>
                <a:uFillTx/>
                <a:latin typeface="Open Sans"/>
                <a:ea typeface="Open Sans"/>
                <a:cs typeface="Open Sans"/>
              </a:rPr>
              <a:t> </a:t>
            </a:r>
            <a:r>
              <a:rPr lang="en-US" sz="2400" b="1" i="0" u="none" strike="noStrike" kern="0" cap="none" spc="0" baseline="0">
                <a:solidFill>
                  <a:srgbClr val="1D57A5"/>
                </a:solidFill>
                <a:uFillTx/>
                <a:latin typeface="Open Sans"/>
                <a:ea typeface="Open Sans"/>
                <a:cs typeface="Open Sans"/>
              </a:rPr>
              <a:t>(ESST)</a:t>
            </a:r>
          </a:p>
          <a:p>
            <a:pPr marL="139537"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0" cap="none" spc="0" baseline="0">
                <a:solidFill>
                  <a:srgbClr val="071D49"/>
                </a:solidFill>
                <a:uFillTx/>
                <a:latin typeface="Open Sans"/>
                <a:ea typeface="Open Sans"/>
                <a:cs typeface="Open Sans"/>
              </a:rPr>
              <a:t>Creates access to paid time off from work for employees who perform work in Saint Paul</a:t>
            </a:r>
            <a:r>
              <a:rPr lang="en-US" sz="2100" b="0" i="0" u="none" strike="noStrike" kern="0" cap="none" spc="0" baseline="0">
                <a:solidFill>
                  <a:srgbClr val="071D49"/>
                </a:solidFill>
                <a:uFillTx/>
                <a:latin typeface="Open Sans"/>
                <a:ea typeface="Open Sans"/>
                <a:cs typeface="Open Sans"/>
              </a:rPr>
              <a:t> </a:t>
            </a:r>
          </a:p>
          <a:p>
            <a:pPr marL="139537"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0" i="0" u="none" strike="noStrike" kern="0" cap="none" spc="0" baseline="0">
                <a:solidFill>
                  <a:srgbClr val="000000"/>
                </a:solidFill>
                <a:uFillTx/>
                <a:latin typeface="Open Sans"/>
                <a:ea typeface="Open Sans"/>
                <a:cs typeface="Open Sans"/>
              </a:rPr>
              <a:t>Chapter 233</a:t>
            </a:r>
          </a:p>
        </p:txBody>
      </p:sp>
      <p:sp>
        <p:nvSpPr>
          <p:cNvPr id="4" name="Rectangle: Rounded Corners 7">
            <a:extLst>
              <a:ext uri="{FF2B5EF4-FFF2-40B4-BE49-F238E27FC236}">
                <a16:creationId xmlns:a16="http://schemas.microsoft.com/office/drawing/2014/main" id="{3F921250-1942-5347-2AC5-04360FBDF7B3}"/>
              </a:ext>
              <a:ext uri="{C183D7F6-B498-43B3-948B-1728B52AA6E4}">
                <adec:decorative xmlns:adec="http://schemas.microsoft.com/office/drawing/2017/decorative" val="0"/>
              </a:ext>
            </a:extLst>
          </p:cNvPr>
          <p:cNvSpPr/>
          <p:nvPr/>
        </p:nvSpPr>
        <p:spPr>
          <a:xfrm>
            <a:off x="6277767" y="857570"/>
            <a:ext cx="2580930" cy="402594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12701" cap="flat">
            <a:solidFill>
              <a:srgbClr val="000000"/>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1D57A5"/>
                </a:solidFill>
                <a:uFillTx/>
                <a:latin typeface="Open Sans"/>
                <a:ea typeface="Open Sans"/>
                <a:cs typeface="Open Sans"/>
              </a:rPr>
              <a:t>Minimum Wage</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0" cap="none" spc="0" baseline="0">
                <a:solidFill>
                  <a:srgbClr val="000000"/>
                </a:solidFill>
                <a:uFillTx/>
                <a:latin typeface="Open Sans"/>
                <a:ea typeface="Open Sans"/>
                <a:cs typeface="Open Sans"/>
              </a:rPr>
              <a:t>Local hourly minimum wage rate for employees who perform work in the city of Saint Paul </a:t>
            </a:r>
            <a:endParaRPr lang="en-US" sz="2400" b="0" i="0" u="none" strike="noStrike" kern="1200" cap="none" spc="0" baseline="0">
              <a:solidFill>
                <a:srgbClr val="000000"/>
              </a:solidFill>
              <a:uFillTx/>
              <a:latin typeface="Calibri"/>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0" i="0" u="none" strike="noStrike" kern="0" cap="none" spc="0" baseline="0">
                <a:solidFill>
                  <a:srgbClr val="000000"/>
                </a:solidFill>
                <a:uFillTx/>
                <a:latin typeface="Open Sans"/>
                <a:ea typeface="Open Sans"/>
                <a:cs typeface="Open Sans"/>
              </a:rPr>
              <a:t>Chapter 224</a:t>
            </a:r>
            <a:endParaRPr lang="en-US" sz="1013" b="0" i="0" u="none" strike="noStrike" kern="1200" cap="none" spc="0" baseline="0">
              <a:solidFill>
                <a:srgbClr val="000000"/>
              </a:solidFill>
              <a:uFillTx/>
              <a:latin typeface="Calibri"/>
            </a:endParaRPr>
          </a:p>
        </p:txBody>
      </p:sp>
      <p:sp>
        <p:nvSpPr>
          <p:cNvPr id="5" name="TextBox 2">
            <a:extLst>
              <a:ext uri="{FF2B5EF4-FFF2-40B4-BE49-F238E27FC236}">
                <a16:creationId xmlns:a16="http://schemas.microsoft.com/office/drawing/2014/main" id="{0A6EE5BA-2E55-5B1A-3D50-D2879C1B916E}"/>
              </a:ext>
            </a:extLst>
          </p:cNvPr>
          <p:cNvSpPr txBox="1"/>
          <p:nvPr/>
        </p:nvSpPr>
        <p:spPr>
          <a:xfrm>
            <a:off x="70262" y="4883517"/>
            <a:ext cx="445020" cy="225125"/>
          </a:xfrm>
          <a:prstGeom prst="rect">
            <a:avLst/>
          </a:prstGeom>
          <a:noFill/>
          <a:ln cap="flat">
            <a:noFill/>
          </a:ln>
        </p:spPr>
        <p:txBody>
          <a:bodyPr vert="horz" wrap="square" lIns="68580" tIns="34290" rIns="68580" bIns="34290" anchor="t" anchorCtr="0" compatLnSpc="1">
            <a:sp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0" i="0" u="none" strike="noStrike" kern="1200" cap="none" spc="0" baseline="0">
                <a:solidFill>
                  <a:srgbClr val="000000"/>
                </a:solidFill>
                <a:uFillTx/>
                <a:latin typeface="Calibri"/>
                <a:ea typeface="Open Sans"/>
                <a:cs typeface="Open Sans"/>
              </a:rPr>
              <a:t>2y</a:t>
            </a:r>
            <a:endParaRPr lang="en-US" sz="1013" b="0" i="0" u="none" strike="noStrike" kern="1200" cap="none" spc="0" baseline="0">
              <a:solidFill>
                <a:srgbClr val="000000"/>
              </a:solidFill>
              <a:uFillTx/>
              <a:latin typeface="Calibri"/>
            </a:endParaRPr>
          </a:p>
        </p:txBody>
      </p:sp>
      <p:sp>
        <p:nvSpPr>
          <p:cNvPr id="6" name="Rectangle: Rounded Corners 4">
            <a:extLst>
              <a:ext uri="{FF2B5EF4-FFF2-40B4-BE49-F238E27FC236}">
                <a16:creationId xmlns:a16="http://schemas.microsoft.com/office/drawing/2014/main" id="{FD2B706E-CC64-52D0-B633-E4C34720BE2A}"/>
              </a:ext>
              <a:ext uri="{C183D7F6-B498-43B3-948B-1728B52AA6E4}">
                <adec:decorative xmlns:adec="http://schemas.microsoft.com/office/drawing/2017/decorative" val="0"/>
              </a:ext>
            </a:extLst>
          </p:cNvPr>
          <p:cNvSpPr/>
          <p:nvPr/>
        </p:nvSpPr>
        <p:spPr>
          <a:xfrm>
            <a:off x="296686" y="857570"/>
            <a:ext cx="2505748" cy="402593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12701" cap="flat">
            <a:solidFill>
              <a:srgbClr val="000000"/>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1D57A5"/>
                </a:solidFill>
                <a:uFillTx/>
                <a:latin typeface="Open Sans"/>
                <a:ea typeface="Open Sans"/>
                <a:cs typeface="Open Sans"/>
              </a:rPr>
              <a:t>Wage Theft</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71D49"/>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71D49"/>
                </a:solidFill>
                <a:uFillTx/>
                <a:latin typeface="Open Sans"/>
                <a:ea typeface="Open Sans"/>
                <a:cs typeface="Open Sans"/>
              </a:rPr>
              <a:t>Employees in Saint Paul receive all pay they are due for their work</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000000"/>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000000"/>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000000"/>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0" i="0" u="none" strike="noStrike" kern="0" cap="none" spc="0" baseline="0">
                <a:solidFill>
                  <a:srgbClr val="000000"/>
                </a:solidFill>
                <a:uFillTx/>
                <a:latin typeface="Open Sans"/>
                <a:ea typeface="Open Sans"/>
                <a:cs typeface="Open Sans"/>
              </a:rPr>
              <a:t>Chapter 224A</a:t>
            </a:r>
          </a:p>
        </p:txBody>
      </p:sp>
      <p:sp>
        <p:nvSpPr>
          <p:cNvPr id="7" name="TextBox 9">
            <a:extLst>
              <a:ext uri="{FF2B5EF4-FFF2-40B4-BE49-F238E27FC236}">
                <a16:creationId xmlns:a16="http://schemas.microsoft.com/office/drawing/2014/main" id="{661EF770-C63E-DBE1-1CB4-DAB5B2740D09}"/>
              </a:ext>
            </a:extLst>
          </p:cNvPr>
          <p:cNvSpPr txBox="1"/>
          <p:nvPr/>
        </p:nvSpPr>
        <p:spPr>
          <a:xfrm>
            <a:off x="8345079" y="4383459"/>
            <a:ext cx="593884" cy="248204"/>
          </a:xfrm>
          <a:prstGeom prst="rect">
            <a:avLst/>
          </a:prstGeom>
          <a:noFill/>
          <a:ln cap="flat">
            <a:noFill/>
          </a:ln>
        </p:spPr>
        <p:txBody>
          <a:bodyPr vert="horz" wrap="square" lIns="91440" tIns="45720" rIns="91440" bIns="45720" anchor="t" anchorCtr="0" compatLnSpc="1">
            <a:sp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1" i="0" u="none" strike="noStrike" kern="1200" cap="none" spc="0" baseline="0">
                <a:solidFill>
                  <a:srgbClr val="FFFFFF"/>
                </a:solidFill>
                <a:uFillTx/>
                <a:latin typeface="Calibri"/>
              </a:rPr>
              <a:t>Jan 1</a:t>
            </a:r>
          </a:p>
        </p:txBody>
      </p:sp>
      <p:pic>
        <p:nvPicPr>
          <p:cNvPr id="8" name="Graphic 10" descr="Coins outline">
            <a:extLst>
              <a:ext uri="{FF2B5EF4-FFF2-40B4-BE49-F238E27FC236}">
                <a16:creationId xmlns:a16="http://schemas.microsoft.com/office/drawing/2014/main" id="{9EE7DF00-F603-0FF1-D37F-66A77B0247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797" y="4248018"/>
            <a:ext cx="551008" cy="551008"/>
          </a:xfrm>
          <a:prstGeom prst="rect">
            <a:avLst/>
          </a:prstGeom>
          <a:noFill/>
          <a:ln cap="flat">
            <a:noFill/>
          </a:ln>
        </p:spPr>
      </p:pic>
      <p:pic>
        <p:nvPicPr>
          <p:cNvPr id="9" name="Graphic 9">
            <a:extLst>
              <a:ext uri="{FF2B5EF4-FFF2-40B4-BE49-F238E27FC236}">
                <a16:creationId xmlns:a16="http://schemas.microsoft.com/office/drawing/2014/main" id="{43900152-10C2-FE7A-A3EC-56B34791899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559988" flipH="1">
            <a:off x="6299487" y="4111105"/>
            <a:ext cx="625888" cy="738350"/>
          </a:xfrm>
          <a:prstGeom prst="rect">
            <a:avLst/>
          </a:prstGeom>
          <a:noFill/>
          <a:ln cap="flat">
            <a:noFill/>
          </a:ln>
        </p:spPr>
      </p:pic>
      <p:pic>
        <p:nvPicPr>
          <p:cNvPr id="10" name="Graphic 8">
            <a:extLst>
              <a:ext uri="{FF2B5EF4-FFF2-40B4-BE49-F238E27FC236}">
                <a16:creationId xmlns:a16="http://schemas.microsoft.com/office/drawing/2014/main" id="{6E17D48E-1E3F-3DBB-549C-44698115EDD1}"/>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6192" y="4163299"/>
            <a:ext cx="598767" cy="634767"/>
          </a:xfrm>
          <a:prstGeom prst="rect">
            <a:avLst/>
          </a:prstGeom>
          <a:noFill/>
          <a:ln cap="flat">
            <a:noFill/>
          </a:ln>
        </p:spPr>
      </p:pic>
      <p:sp>
        <p:nvSpPr>
          <p:cNvPr id="11" name="Rectangle: Rounded Corners 6">
            <a:extLst>
              <a:ext uri="{FF2B5EF4-FFF2-40B4-BE49-F238E27FC236}">
                <a16:creationId xmlns:a16="http://schemas.microsoft.com/office/drawing/2014/main" id="{71505E32-7D5F-45C5-E722-68259B0E6D16}"/>
              </a:ext>
              <a:ext uri="{C183D7F6-B498-43B3-948B-1728B52AA6E4}">
                <adec:decorative xmlns:adec="http://schemas.microsoft.com/office/drawing/2017/decorative" val="0"/>
              </a:ext>
            </a:extLst>
          </p:cNvPr>
          <p:cNvSpPr/>
          <p:nvPr/>
        </p:nvSpPr>
        <p:spPr>
          <a:xfrm>
            <a:off x="3041175" y="857570"/>
            <a:ext cx="3015051" cy="402594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12701" cap="flat">
            <a:solidFill>
              <a:srgbClr val="000000"/>
            </a:solidFill>
            <a:prstDash val="solid"/>
            <a:miter/>
          </a:ln>
        </p:spPr>
        <p:txBody>
          <a:bodyPr vert="horz" wrap="square" lIns="68580" tIns="34290" rIns="68580" bIns="34290" anchor="ctr" anchorCtr="1" compatLnSpc="1">
            <a:noAutofit/>
          </a:bodyPr>
          <a:lstStyle/>
          <a:p>
            <a:pPr marL="139537"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1D57A5"/>
                </a:solidFill>
                <a:uFillTx/>
                <a:latin typeface="Open Sans"/>
                <a:ea typeface="Open Sans"/>
                <a:cs typeface="Open Sans"/>
              </a:rPr>
              <a:t>Earned Sick &amp; Safe Time</a:t>
            </a:r>
            <a:r>
              <a:rPr lang="en-US" sz="2400" b="0" i="0" u="none" strike="noStrike" kern="0" cap="none" spc="0" baseline="0">
                <a:solidFill>
                  <a:srgbClr val="071D49"/>
                </a:solidFill>
                <a:uFillTx/>
                <a:latin typeface="Open Sans"/>
                <a:ea typeface="Open Sans"/>
                <a:cs typeface="Open Sans"/>
              </a:rPr>
              <a:t> </a:t>
            </a:r>
            <a:r>
              <a:rPr lang="en-US" sz="2400" b="1" i="0" u="none" strike="noStrike" kern="0" cap="none" spc="0" baseline="0">
                <a:solidFill>
                  <a:srgbClr val="1D57A5"/>
                </a:solidFill>
                <a:uFillTx/>
                <a:latin typeface="Open Sans"/>
                <a:ea typeface="Open Sans"/>
                <a:cs typeface="Open Sans"/>
              </a:rPr>
              <a:t>(ESST)</a:t>
            </a:r>
          </a:p>
          <a:p>
            <a:pPr marL="139537"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0" cap="none" spc="0" baseline="0">
                <a:solidFill>
                  <a:srgbClr val="071D49"/>
                </a:solidFill>
                <a:uFillTx/>
                <a:latin typeface="Open Sans"/>
                <a:ea typeface="Open Sans"/>
                <a:cs typeface="Open Sans"/>
              </a:rPr>
              <a:t>Creates access to paid time off from work for employees who perform work in Saint Paul</a:t>
            </a:r>
            <a:r>
              <a:rPr lang="en-US" sz="2100" b="0" i="0" u="none" strike="noStrike" kern="0" cap="none" spc="0" baseline="0">
                <a:solidFill>
                  <a:srgbClr val="071D49"/>
                </a:solidFill>
                <a:uFillTx/>
                <a:latin typeface="Open Sans"/>
                <a:ea typeface="Open Sans"/>
                <a:cs typeface="Open Sans"/>
              </a:rPr>
              <a:t> </a:t>
            </a:r>
          </a:p>
          <a:p>
            <a:pPr marL="139537"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0" i="0" u="none" strike="noStrike" kern="0" cap="none" spc="0" baseline="0">
                <a:solidFill>
                  <a:srgbClr val="000000"/>
                </a:solidFill>
                <a:uFillTx/>
                <a:latin typeface="Open Sans"/>
                <a:ea typeface="Open Sans"/>
                <a:cs typeface="Open Sans"/>
              </a:rPr>
              <a:t>Chapter 233</a:t>
            </a:r>
          </a:p>
        </p:txBody>
      </p:sp>
      <p:sp>
        <p:nvSpPr>
          <p:cNvPr id="12" name="Rectangle: Rounded Corners 7">
            <a:extLst>
              <a:ext uri="{FF2B5EF4-FFF2-40B4-BE49-F238E27FC236}">
                <a16:creationId xmlns:a16="http://schemas.microsoft.com/office/drawing/2014/main" id="{4025CE3B-8041-F0B2-8354-C9D457D99659}"/>
              </a:ext>
              <a:ext uri="{C183D7F6-B498-43B3-948B-1728B52AA6E4}">
                <adec:decorative xmlns:adec="http://schemas.microsoft.com/office/drawing/2017/decorative" val="0"/>
              </a:ext>
            </a:extLst>
          </p:cNvPr>
          <p:cNvSpPr/>
          <p:nvPr/>
        </p:nvSpPr>
        <p:spPr>
          <a:xfrm>
            <a:off x="6277767" y="857570"/>
            <a:ext cx="2580930" cy="402594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12701" cap="flat">
            <a:solidFill>
              <a:srgbClr val="000000"/>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1D57A5"/>
                </a:solidFill>
                <a:uFillTx/>
                <a:latin typeface="Open Sans"/>
                <a:ea typeface="Open Sans"/>
                <a:cs typeface="Open Sans"/>
              </a:rPr>
              <a:t>Minimum Wage</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0" cap="none" spc="0" baseline="0">
                <a:solidFill>
                  <a:srgbClr val="000000"/>
                </a:solidFill>
                <a:uFillTx/>
                <a:latin typeface="Open Sans"/>
                <a:ea typeface="Open Sans"/>
                <a:cs typeface="Open Sans"/>
              </a:rPr>
              <a:t>Local hourly minimum wage rate for employees who perform work in the city of Saint Paul </a:t>
            </a:r>
            <a:endParaRPr lang="en-US" sz="2400" b="0" i="0" u="none" strike="noStrike" kern="1200" cap="none" spc="0" baseline="0">
              <a:solidFill>
                <a:srgbClr val="000000"/>
              </a:solidFill>
              <a:uFillTx/>
              <a:latin typeface="Calibri"/>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0" i="0" u="none" strike="noStrike" kern="0" cap="none" spc="0" baseline="0">
                <a:solidFill>
                  <a:srgbClr val="000000"/>
                </a:solidFill>
                <a:uFillTx/>
                <a:latin typeface="Open Sans"/>
                <a:ea typeface="Open Sans"/>
                <a:cs typeface="Open Sans"/>
              </a:rPr>
              <a:t>Chapter 224</a:t>
            </a:r>
            <a:endParaRPr lang="en-US" sz="1013" b="0" i="0" u="none" strike="noStrike" kern="1200" cap="none" spc="0" baseline="0">
              <a:solidFill>
                <a:srgbClr val="000000"/>
              </a:solidFill>
              <a:uFillTx/>
              <a:latin typeface="Calibri"/>
            </a:endParaRPr>
          </a:p>
        </p:txBody>
      </p:sp>
      <p:sp>
        <p:nvSpPr>
          <p:cNvPr id="13" name="TextBox 2">
            <a:extLst>
              <a:ext uri="{FF2B5EF4-FFF2-40B4-BE49-F238E27FC236}">
                <a16:creationId xmlns:a16="http://schemas.microsoft.com/office/drawing/2014/main" id="{E857C1E4-D8BF-96E6-201A-721DD5D2A6F7}"/>
              </a:ext>
            </a:extLst>
          </p:cNvPr>
          <p:cNvSpPr txBox="1"/>
          <p:nvPr/>
        </p:nvSpPr>
        <p:spPr>
          <a:xfrm>
            <a:off x="70262" y="4883517"/>
            <a:ext cx="445020" cy="225125"/>
          </a:xfrm>
          <a:prstGeom prst="rect">
            <a:avLst/>
          </a:prstGeom>
          <a:noFill/>
          <a:ln cap="flat">
            <a:noFill/>
          </a:ln>
        </p:spPr>
        <p:txBody>
          <a:bodyPr vert="horz" wrap="square" lIns="68580" tIns="34290" rIns="68580" bIns="34290" anchor="t" anchorCtr="0" compatLnSpc="1">
            <a:sp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0" i="0" u="none" strike="noStrike" kern="1200" cap="none" spc="0" baseline="0">
                <a:solidFill>
                  <a:srgbClr val="000000"/>
                </a:solidFill>
                <a:uFillTx/>
                <a:latin typeface="Calibri"/>
                <a:ea typeface="Open Sans"/>
                <a:cs typeface="Open Sans"/>
              </a:rPr>
              <a:t>2y</a:t>
            </a:r>
            <a:endParaRPr lang="en-US" sz="1013" b="0" i="0" u="none" strike="noStrike" kern="1200" cap="none" spc="0" baseline="0">
              <a:solidFill>
                <a:srgbClr val="000000"/>
              </a:solidFill>
              <a:uFillTx/>
              <a:latin typeface="Calibri"/>
            </a:endParaRPr>
          </a:p>
        </p:txBody>
      </p:sp>
      <p:sp>
        <p:nvSpPr>
          <p:cNvPr id="14" name="Rectangle: Rounded Corners 4">
            <a:extLst>
              <a:ext uri="{FF2B5EF4-FFF2-40B4-BE49-F238E27FC236}">
                <a16:creationId xmlns:a16="http://schemas.microsoft.com/office/drawing/2014/main" id="{F7F51F66-B9C2-4D8C-78C9-C74325EFB443}"/>
              </a:ext>
              <a:ext uri="{C183D7F6-B498-43B3-948B-1728B52AA6E4}">
                <adec:decorative xmlns:adec="http://schemas.microsoft.com/office/drawing/2017/decorative" val="0"/>
              </a:ext>
            </a:extLst>
          </p:cNvPr>
          <p:cNvSpPr/>
          <p:nvPr/>
        </p:nvSpPr>
        <p:spPr>
          <a:xfrm>
            <a:off x="296686" y="857570"/>
            <a:ext cx="2505748" cy="402593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12701" cap="flat">
            <a:solidFill>
              <a:srgbClr val="000000"/>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0" cap="none" spc="0" baseline="0">
                <a:solidFill>
                  <a:srgbClr val="1D57A5"/>
                </a:solidFill>
                <a:uFillTx/>
                <a:latin typeface="Open Sans"/>
                <a:ea typeface="Open Sans"/>
                <a:cs typeface="Open Sans"/>
              </a:rPr>
              <a:t>Wage Theft</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71D49"/>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71D49"/>
                </a:solidFill>
                <a:uFillTx/>
                <a:latin typeface="Open Sans"/>
                <a:ea typeface="Open Sans"/>
                <a:cs typeface="Open Sans"/>
              </a:rPr>
              <a:t>Employees in Saint Paul receive all pay they are due for their work</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000000"/>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000000"/>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000000"/>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0" i="0" u="none" strike="noStrike" kern="0" cap="none" spc="0" baseline="0">
                <a:solidFill>
                  <a:srgbClr val="000000"/>
                </a:solidFill>
                <a:uFillTx/>
                <a:latin typeface="Open Sans"/>
                <a:ea typeface="Open Sans"/>
                <a:cs typeface="Open Sans"/>
              </a:rPr>
              <a:t>Chapter 224A</a:t>
            </a:r>
          </a:p>
        </p:txBody>
      </p:sp>
      <p:sp>
        <p:nvSpPr>
          <p:cNvPr id="15" name="TextBox 9">
            <a:extLst>
              <a:ext uri="{FF2B5EF4-FFF2-40B4-BE49-F238E27FC236}">
                <a16:creationId xmlns:a16="http://schemas.microsoft.com/office/drawing/2014/main" id="{2DB3082B-0EE1-853E-D71B-8823DF846E1A}"/>
              </a:ext>
            </a:extLst>
          </p:cNvPr>
          <p:cNvSpPr txBox="1"/>
          <p:nvPr/>
        </p:nvSpPr>
        <p:spPr>
          <a:xfrm>
            <a:off x="8345079" y="4383459"/>
            <a:ext cx="593884" cy="248204"/>
          </a:xfrm>
          <a:prstGeom prst="rect">
            <a:avLst/>
          </a:prstGeom>
          <a:noFill/>
          <a:ln cap="flat">
            <a:noFill/>
          </a:ln>
        </p:spPr>
        <p:txBody>
          <a:bodyPr vert="horz" wrap="square" lIns="91440" tIns="45720" rIns="91440" bIns="45720" anchor="t" anchorCtr="0" compatLnSpc="1">
            <a:sp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13" b="1" i="0" u="none" strike="noStrike" kern="1200" cap="none" spc="0" baseline="0">
                <a:solidFill>
                  <a:srgbClr val="FFFFFF"/>
                </a:solidFill>
                <a:uFillTx/>
                <a:latin typeface="Calibri"/>
              </a:rPr>
              <a:t>Jan 1</a:t>
            </a:r>
          </a:p>
        </p:txBody>
      </p:sp>
      <p:pic>
        <p:nvPicPr>
          <p:cNvPr id="16" name="Graphic 10" descr="Coins outline">
            <a:extLst>
              <a:ext uri="{FF2B5EF4-FFF2-40B4-BE49-F238E27FC236}">
                <a16:creationId xmlns:a16="http://schemas.microsoft.com/office/drawing/2014/main" id="{3028FE18-7DB8-B461-6F20-127247DFAE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797" y="4248018"/>
            <a:ext cx="551008" cy="551008"/>
          </a:xfrm>
          <a:prstGeom prst="rect">
            <a:avLst/>
          </a:prstGeom>
          <a:noFill/>
          <a:ln cap="flat">
            <a:noFill/>
          </a:ln>
        </p:spPr>
      </p:pic>
      <p:pic>
        <p:nvPicPr>
          <p:cNvPr id="17" name="Graphic 9">
            <a:extLst>
              <a:ext uri="{FF2B5EF4-FFF2-40B4-BE49-F238E27FC236}">
                <a16:creationId xmlns:a16="http://schemas.microsoft.com/office/drawing/2014/main" id="{214316C5-D231-281D-0E59-B9AAAAEB5063}"/>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559988" flipH="1">
            <a:off x="6299487" y="4111105"/>
            <a:ext cx="625888" cy="738350"/>
          </a:xfrm>
          <a:prstGeom prst="rect">
            <a:avLst/>
          </a:prstGeom>
          <a:noFill/>
          <a:ln cap="flat">
            <a:noFill/>
          </a:ln>
        </p:spPr>
      </p:pic>
      <p:pic>
        <p:nvPicPr>
          <p:cNvPr id="18" name="Graphic 8">
            <a:extLst>
              <a:ext uri="{FF2B5EF4-FFF2-40B4-BE49-F238E27FC236}">
                <a16:creationId xmlns:a16="http://schemas.microsoft.com/office/drawing/2014/main" id="{A896B7DC-4486-D4C7-EA8F-43D815EFDCC7}"/>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6192" y="4163299"/>
            <a:ext cx="598767" cy="634767"/>
          </a:xfrm>
          <a:prstGeom prst="rect">
            <a:avLst/>
          </a:prstGeom>
          <a:noFill/>
          <a:ln cap="flat">
            <a:noFill/>
          </a:ln>
        </p:spPr>
      </p:pic>
    </p:spTree>
    <p:extLst>
      <p:ext uri="{BB962C8B-B14F-4D97-AF65-F5344CB8AC3E}">
        <p14:creationId xmlns:p14="http://schemas.microsoft.com/office/powerpoint/2010/main" val="1715064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C73EE-FDEA-64A2-B8C3-E0B4C062023C}"/>
              </a:ext>
            </a:extLst>
          </p:cNvPr>
          <p:cNvSpPr>
            <a:spLocks noGrp="1"/>
          </p:cNvSpPr>
          <p:nvPr>
            <p:ph type="title"/>
          </p:nvPr>
        </p:nvSpPr>
        <p:spPr>
          <a:xfrm>
            <a:off x="754961" y="525104"/>
            <a:ext cx="7293900" cy="813276"/>
          </a:xfrm>
        </p:spPr>
        <p:txBody>
          <a:bodyPr/>
          <a:lstStyle/>
          <a:p>
            <a:r>
              <a:rPr lang="en-US"/>
              <a:t>Congratulations from the STAR Staff!  </a:t>
            </a:r>
          </a:p>
        </p:txBody>
      </p:sp>
      <p:sp>
        <p:nvSpPr>
          <p:cNvPr id="3" name="Subtitle 2">
            <a:extLst>
              <a:ext uri="{FF2B5EF4-FFF2-40B4-BE49-F238E27FC236}">
                <a16:creationId xmlns:a16="http://schemas.microsoft.com/office/drawing/2014/main" id="{7C821F4E-8B17-6D3A-C840-E3132BF91922}"/>
              </a:ext>
            </a:extLst>
          </p:cNvPr>
          <p:cNvSpPr>
            <a:spLocks noGrp="1"/>
          </p:cNvSpPr>
          <p:nvPr>
            <p:ph type="subTitle" idx="1"/>
          </p:nvPr>
        </p:nvSpPr>
        <p:spPr>
          <a:xfrm>
            <a:off x="1916422" y="2010625"/>
            <a:ext cx="4970978" cy="2647008"/>
          </a:xfrm>
        </p:spPr>
        <p:txBody>
          <a:bodyPr/>
          <a:lstStyle/>
          <a:p>
            <a:br>
              <a:rPr lang="en-US" sz="1200"/>
            </a:br>
            <a:br>
              <a:rPr lang="en-US" sz="1200"/>
            </a:br>
            <a:r>
              <a:rPr lang="en-US" sz="1200">
                <a:solidFill>
                  <a:schemeClr val="bg1"/>
                </a:solidFill>
              </a:rPr>
              <a:t>Erin Lewis, Neighborhood STAR Program Coordinator</a:t>
            </a:r>
            <a:br>
              <a:rPr lang="en-US" sz="1200">
                <a:solidFill>
                  <a:schemeClr val="bg1"/>
                </a:solidFill>
              </a:rPr>
            </a:br>
            <a:r>
              <a:rPr lang="en-US" sz="1200">
                <a:solidFill>
                  <a:schemeClr val="bg1"/>
                </a:solidFill>
              </a:rPr>
              <a:t>Melissa Doerscher, Management Assistant</a:t>
            </a:r>
            <a:br>
              <a:rPr lang="en-US" sz="1200"/>
            </a:br>
            <a:r>
              <a:rPr lang="en-US" sz="1200">
                <a:solidFill>
                  <a:schemeClr val="bg1"/>
                </a:solidFill>
              </a:rPr>
              <a:t>Nya Hardaman, Project Manager</a:t>
            </a:r>
            <a:br>
              <a:rPr lang="en-US" sz="1200"/>
            </a:br>
            <a:r>
              <a:rPr lang="en-US" sz="1200">
                <a:solidFill>
                  <a:schemeClr val="bg1"/>
                </a:solidFill>
              </a:rPr>
              <a:t>Nancy Vang, Project Manager</a:t>
            </a:r>
          </a:p>
          <a:p>
            <a:r>
              <a:rPr lang="en-US" sz="1200">
                <a:solidFill>
                  <a:schemeClr val="bg1"/>
                </a:solidFill>
              </a:rPr>
              <a:t>Grace Bubel, Project Manager</a:t>
            </a:r>
            <a:br>
              <a:rPr lang="en-US" sz="1200"/>
            </a:br>
            <a:r>
              <a:rPr lang="en-US" sz="1200">
                <a:solidFill>
                  <a:schemeClr val="bg1"/>
                </a:solidFill>
              </a:rPr>
              <a:t>Jessica Larson Johnston, Cultural STAR Program Coordinator </a:t>
            </a:r>
            <a:br>
              <a:rPr lang="en-US" sz="1200">
                <a:solidFill>
                  <a:schemeClr val="bg1"/>
                </a:solidFill>
              </a:rPr>
            </a:br>
            <a:br>
              <a:rPr lang="en-US" sz="1200"/>
            </a:br>
            <a:endParaRPr lang="en-US" sz="1200"/>
          </a:p>
          <a:p>
            <a:br>
              <a:rPr lang="en-US" sz="1200"/>
            </a:br>
            <a:endParaRPr lang="en-US" sz="1200"/>
          </a:p>
        </p:txBody>
      </p:sp>
    </p:spTree>
    <p:extLst>
      <p:ext uri="{BB962C8B-B14F-4D97-AF65-F5344CB8AC3E}">
        <p14:creationId xmlns:p14="http://schemas.microsoft.com/office/powerpoint/2010/main" val="966257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1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C5BE6-C8E1-59C9-B674-FEDE9789B0B4}"/>
              </a:ext>
            </a:extLst>
          </p:cNvPr>
          <p:cNvSpPr txBox="1">
            <a:spLocks noGrp="1"/>
          </p:cNvSpPr>
          <p:nvPr>
            <p:ph type="title"/>
          </p:nvPr>
        </p:nvSpPr>
        <p:spPr>
          <a:xfrm>
            <a:off x="183894" y="148846"/>
            <a:ext cx="8090839" cy="1003956"/>
          </a:xfrm>
        </p:spPr>
        <p:txBody>
          <a:bodyPr anchorCtr="1"/>
          <a:lstStyle/>
          <a:p>
            <a:pPr lvl="0" algn="ctr" defTabSz="685800"/>
            <a:r>
              <a:rPr lang="en-US" sz="2550">
                <a:solidFill>
                  <a:srgbClr val="000000"/>
                </a:solidFill>
                <a:latin typeface="Red Hat Text bold"/>
                <a:ea typeface="Open Sans"/>
                <a:cs typeface="Open Sans"/>
              </a:rPr>
              <a:t>Workers have a right</a:t>
            </a:r>
            <a:r>
              <a:rPr lang="en-US" sz="2550">
                <a:latin typeface="Red Hat Text bold"/>
                <a:ea typeface="Open Sans"/>
                <a:cs typeface="Open Sans"/>
              </a:rPr>
              <a:t> to earn a higher Minimum Wage for work done within the city of Saint Paul.</a:t>
            </a:r>
          </a:p>
        </p:txBody>
      </p:sp>
      <p:pic>
        <p:nvPicPr>
          <p:cNvPr id="5" name="Picture 4">
            <a:extLst>
              <a:ext uri="{FF2B5EF4-FFF2-40B4-BE49-F238E27FC236}">
                <a16:creationId xmlns:a16="http://schemas.microsoft.com/office/drawing/2014/main" id="{150955AF-AA7C-1D30-9382-D160F039D478}"/>
              </a:ext>
            </a:extLst>
          </p:cNvPr>
          <p:cNvPicPr>
            <a:picLocks noChangeAspect="1"/>
          </p:cNvPicPr>
          <p:nvPr/>
        </p:nvPicPr>
        <p:blipFill>
          <a:blip r:embed="rId3"/>
          <a:srcRect l="1113" t="6299" r="1431" b="3674"/>
          <a:stretch>
            <a:fillRect/>
          </a:stretch>
        </p:blipFill>
        <p:spPr>
          <a:xfrm>
            <a:off x="1055977" y="1152958"/>
            <a:ext cx="6911024" cy="3841436"/>
          </a:xfrm>
          <a:prstGeom prst="rect">
            <a:avLst/>
          </a:prstGeom>
        </p:spPr>
      </p:pic>
    </p:spTree>
    <p:extLst>
      <p:ext uri="{BB962C8B-B14F-4D97-AF65-F5344CB8AC3E}">
        <p14:creationId xmlns:p14="http://schemas.microsoft.com/office/powerpoint/2010/main" val="2220819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DD21A-3CD7-8743-CBF3-F3A08B970FD7}"/>
              </a:ext>
            </a:extLst>
          </p:cNvPr>
          <p:cNvSpPr txBox="1">
            <a:spLocks noGrp="1"/>
          </p:cNvSpPr>
          <p:nvPr>
            <p:ph type="ctrTitle"/>
          </p:nvPr>
        </p:nvSpPr>
        <p:spPr>
          <a:xfrm>
            <a:off x="76992" y="276066"/>
            <a:ext cx="8987610" cy="802715"/>
          </a:xfrm>
        </p:spPr>
        <p:txBody>
          <a:bodyPr/>
          <a:lstStyle/>
          <a:p>
            <a:pPr lvl="0" defTabSz="685800"/>
            <a:r>
              <a:rPr lang="en-US" kern="1200">
                <a:latin typeface="Red Hat Text bold"/>
                <a:ea typeface="Open Sans"/>
                <a:cs typeface="Open Sans"/>
              </a:rPr>
              <a:t>Contact us for more information!</a:t>
            </a:r>
            <a:endParaRPr lang="en-US" kern="1200">
              <a:latin typeface="Calibri"/>
              <a:ea typeface="Calibri"/>
              <a:cs typeface="Calibri"/>
            </a:endParaRPr>
          </a:p>
        </p:txBody>
      </p:sp>
      <p:sp>
        <p:nvSpPr>
          <p:cNvPr id="3" name="Rectangle: Rounded Corners 3">
            <a:extLst>
              <a:ext uri="{FF2B5EF4-FFF2-40B4-BE49-F238E27FC236}">
                <a16:creationId xmlns:a16="http://schemas.microsoft.com/office/drawing/2014/main" id="{85B01262-A60C-A000-E0C1-A108EE704F28}"/>
              </a:ext>
            </a:extLst>
          </p:cNvPr>
          <p:cNvSpPr/>
          <p:nvPr/>
        </p:nvSpPr>
        <p:spPr>
          <a:xfrm>
            <a:off x="669423" y="1177161"/>
            <a:ext cx="3049130" cy="98298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5B9BD5"/>
          </a:solidFill>
          <a:ln w="19046" cap="flat">
            <a:solidFill>
              <a:srgbClr val="FFFFFF"/>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FFFF"/>
                </a:solidFill>
                <a:uFillTx/>
                <a:latin typeface="Open Sans"/>
              </a:rPr>
              <a:t>PCIARC Coordinator:</a:t>
            </a:r>
            <a:endParaRPr lang="en-US" sz="1575" b="1" i="0" u="none" strike="noStrike" kern="0" cap="none" spc="0" baseline="0">
              <a:solidFill>
                <a:srgbClr val="FFFFFF"/>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C000"/>
                </a:solidFill>
                <a:uFillTx/>
                <a:latin typeface="Open Sans"/>
              </a:rPr>
              <a:t>CivilianReview@stpaul.gov </a:t>
            </a:r>
            <a:endParaRPr lang="en-US" sz="1575" b="1" i="0" u="none" strike="noStrike" kern="0" cap="none" spc="0" baseline="0">
              <a:solidFill>
                <a:srgbClr val="FFC000"/>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FFFF"/>
                </a:solidFill>
                <a:uFillTx/>
                <a:latin typeface="Open Sans"/>
              </a:rPr>
              <a:t>651-266-8970 </a:t>
            </a:r>
            <a:endParaRPr lang="en-US" sz="1575" b="1" i="0" u="none" strike="noStrike" kern="0" cap="none" spc="0" baseline="0">
              <a:solidFill>
                <a:srgbClr val="FFFFFF"/>
              </a:solidFill>
              <a:uFillTx/>
              <a:latin typeface="Open Sans"/>
              <a:ea typeface="Open Sans"/>
              <a:cs typeface="Open Sans"/>
            </a:endParaRPr>
          </a:p>
        </p:txBody>
      </p:sp>
      <p:sp>
        <p:nvSpPr>
          <p:cNvPr id="4" name="Rectangle: Rounded Corners 4">
            <a:extLst>
              <a:ext uri="{FF2B5EF4-FFF2-40B4-BE49-F238E27FC236}">
                <a16:creationId xmlns:a16="http://schemas.microsoft.com/office/drawing/2014/main" id="{4A9931AC-A90D-792B-30D8-98EEE0694D50}"/>
              </a:ext>
            </a:extLst>
          </p:cNvPr>
          <p:cNvSpPr/>
          <p:nvPr/>
        </p:nvSpPr>
        <p:spPr>
          <a:xfrm>
            <a:off x="717008" y="2375071"/>
            <a:ext cx="3049130" cy="73806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5B9BD5"/>
          </a:solidFill>
          <a:ln w="19046" cap="flat">
            <a:solidFill>
              <a:srgbClr val="FFFFFF"/>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FFFF"/>
                </a:solidFill>
                <a:uFillTx/>
                <a:latin typeface="Open Sans"/>
                <a:ea typeface="Open Sans"/>
                <a:cs typeface="Open Sans"/>
              </a:rPr>
              <a:t>CERT &amp; Procurement:</a:t>
            </a:r>
            <a:endParaRPr lang="en-US" sz="1575" b="1" i="0" u="none" strike="noStrike" kern="0" cap="none" spc="0" baseline="0">
              <a:solidFill>
                <a:srgbClr val="F1B434"/>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C000"/>
                </a:solidFill>
                <a:uFillTx/>
                <a:latin typeface="Open Sans"/>
                <a:ea typeface="Open Sans"/>
                <a:cs typeface="Open Sans"/>
              </a:rPr>
              <a:t>Procurement@stpaul.gov</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1200" cap="none" spc="0" baseline="0">
                <a:solidFill>
                  <a:srgbClr val="000000"/>
                </a:solidFill>
                <a:uFillTx/>
                <a:latin typeface="Open Sans"/>
                <a:ea typeface="Open Sans"/>
                <a:cs typeface="Open Sans"/>
              </a:rPr>
              <a:t>651-266-8966 </a:t>
            </a:r>
            <a:endParaRPr lang="en-US" sz="1575" b="1" i="0" u="none" strike="noStrike" kern="0" cap="none" spc="0" baseline="0">
              <a:solidFill>
                <a:srgbClr val="FFC000"/>
              </a:solidFill>
              <a:uFillTx/>
              <a:latin typeface="Open Sans"/>
              <a:ea typeface="Open Sans"/>
              <a:cs typeface="Open Sans"/>
            </a:endParaRPr>
          </a:p>
        </p:txBody>
      </p:sp>
      <p:sp>
        <p:nvSpPr>
          <p:cNvPr id="5" name="Rectangle: Rounded Corners 8">
            <a:extLst>
              <a:ext uri="{FF2B5EF4-FFF2-40B4-BE49-F238E27FC236}">
                <a16:creationId xmlns:a16="http://schemas.microsoft.com/office/drawing/2014/main" id="{B1268983-3F20-4ECE-D490-44976FF03A95}"/>
              </a:ext>
            </a:extLst>
          </p:cNvPr>
          <p:cNvSpPr/>
          <p:nvPr/>
        </p:nvSpPr>
        <p:spPr>
          <a:xfrm>
            <a:off x="621837" y="3368841"/>
            <a:ext cx="3144292" cy="98298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5B9BD5"/>
          </a:solidFill>
          <a:ln w="19046" cap="flat">
            <a:solidFill>
              <a:srgbClr val="FFFFFF"/>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FFFF"/>
                </a:solidFill>
                <a:uFillTx/>
                <a:latin typeface="Open Sans"/>
              </a:rPr>
              <a:t>Accessibility/LEP Coordinator:</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C000"/>
                </a:solidFill>
                <a:uFillTx/>
                <a:latin typeface="Open Sans"/>
              </a:rPr>
              <a:t>ADACoordinator@stpaul.gov</a:t>
            </a:r>
            <a:endParaRPr lang="en-US" sz="1575" b="1" i="0" u="none" strike="noStrike" kern="0" cap="none" spc="0" baseline="0">
              <a:solidFill>
                <a:srgbClr val="FFC000"/>
              </a:solidFill>
              <a:uFillTx/>
              <a:latin typeface="Open Sans"/>
              <a:ea typeface="Open Sans"/>
              <a:cs typeface="Open Sans"/>
            </a:endParaRP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FFFF"/>
                </a:solidFill>
                <a:uFillTx/>
                <a:latin typeface="Open Sans"/>
              </a:rPr>
              <a:t> 651-266-8902 </a:t>
            </a:r>
            <a:endParaRPr lang="en-US" sz="1575" b="1" i="0" u="none" strike="noStrike" kern="0" cap="none" spc="0" baseline="0">
              <a:solidFill>
                <a:srgbClr val="FFFFFF"/>
              </a:solidFill>
              <a:uFillTx/>
              <a:latin typeface="Open Sans"/>
              <a:ea typeface="Open Sans"/>
              <a:cs typeface="Open Sans"/>
            </a:endParaRPr>
          </a:p>
        </p:txBody>
      </p:sp>
      <p:sp>
        <p:nvSpPr>
          <p:cNvPr id="6" name="Rectangle: Rounded Corners 5">
            <a:extLst>
              <a:ext uri="{FF2B5EF4-FFF2-40B4-BE49-F238E27FC236}">
                <a16:creationId xmlns:a16="http://schemas.microsoft.com/office/drawing/2014/main" id="{F16B733B-5ADB-E1CA-7A30-ACE28EEF2980}"/>
              </a:ext>
            </a:extLst>
          </p:cNvPr>
          <p:cNvSpPr/>
          <p:nvPr/>
        </p:nvSpPr>
        <p:spPr>
          <a:xfrm>
            <a:off x="4796741" y="1177161"/>
            <a:ext cx="3630250" cy="98298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5B9BD5"/>
          </a:solidFill>
          <a:ln w="19046" cap="flat">
            <a:solidFill>
              <a:srgbClr val="FFFFFF"/>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FFFF"/>
                </a:solidFill>
                <a:uFillTx/>
                <a:latin typeface="Open Sans"/>
                <a:ea typeface="Open Sans"/>
                <a:cs typeface="Open Sans"/>
              </a:rPr>
              <a:t>Contract Compliance &amp; Business Development:</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C000"/>
                </a:solidFill>
                <a:uFillTx/>
                <a:latin typeface="Open Sans"/>
                <a:ea typeface="Open Sans"/>
                <a:cs typeface="Open Sans"/>
              </a:rPr>
              <a:t>ContractCompliance@stpaul.gov</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1200" cap="none" spc="0" baseline="0">
                <a:solidFill>
                  <a:srgbClr val="000000"/>
                </a:solidFill>
                <a:uFillTx/>
                <a:latin typeface="Open Sans"/>
                <a:ea typeface="Open Sans"/>
                <a:cs typeface="Open Sans"/>
              </a:rPr>
              <a:t>651-266-8904 </a:t>
            </a:r>
            <a:endParaRPr lang="en-US" sz="1575" b="1" i="0" u="none" strike="noStrike" kern="0" cap="none" spc="0" baseline="0">
              <a:solidFill>
                <a:srgbClr val="FFC000"/>
              </a:solidFill>
              <a:uFillTx/>
              <a:latin typeface="Open Sans"/>
              <a:ea typeface="Open Sans"/>
              <a:cs typeface="Open Sans"/>
            </a:endParaRPr>
          </a:p>
        </p:txBody>
      </p:sp>
      <p:sp>
        <p:nvSpPr>
          <p:cNvPr id="7" name="Rectangle: Rounded Corners 6">
            <a:extLst>
              <a:ext uri="{FF2B5EF4-FFF2-40B4-BE49-F238E27FC236}">
                <a16:creationId xmlns:a16="http://schemas.microsoft.com/office/drawing/2014/main" id="{01D17101-7680-812D-587C-46F44CB16324}"/>
              </a:ext>
            </a:extLst>
          </p:cNvPr>
          <p:cNvSpPr/>
          <p:nvPr/>
        </p:nvSpPr>
        <p:spPr>
          <a:xfrm>
            <a:off x="4796750" y="2370435"/>
            <a:ext cx="3630250" cy="73806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5B9BD5"/>
          </a:solidFill>
          <a:ln w="19046" cap="flat">
            <a:solidFill>
              <a:srgbClr val="FFFFFF"/>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FFFF"/>
                </a:solidFill>
                <a:uFillTx/>
                <a:latin typeface="Open Sans"/>
                <a:ea typeface="Open Sans"/>
                <a:cs typeface="Open Sans"/>
              </a:rPr>
              <a:t>Human Rights Investigations:</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C000"/>
                </a:solidFill>
                <a:uFillTx/>
                <a:latin typeface="Open Sans"/>
                <a:ea typeface="Open Sans"/>
                <a:cs typeface="Open Sans"/>
              </a:rPr>
              <a:t>HRightsComplaints@stpaul.gov</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1200" cap="none" spc="0" baseline="0">
                <a:solidFill>
                  <a:srgbClr val="000000"/>
                </a:solidFill>
                <a:uFillTx/>
                <a:latin typeface="Open Sans"/>
                <a:ea typeface="Open Sans"/>
                <a:cs typeface="Open Sans"/>
              </a:rPr>
              <a:t>651-266-8966 </a:t>
            </a:r>
            <a:endParaRPr lang="en-US" sz="1575" b="1" i="0" u="none" strike="noStrike" kern="0" cap="none" spc="0" baseline="0">
              <a:solidFill>
                <a:srgbClr val="F1B434"/>
              </a:solidFill>
              <a:uFillTx/>
              <a:latin typeface="Open Sans"/>
              <a:ea typeface="Open Sans"/>
              <a:cs typeface="Open Sans"/>
            </a:endParaRPr>
          </a:p>
        </p:txBody>
      </p:sp>
      <p:sp>
        <p:nvSpPr>
          <p:cNvPr id="8" name="Rectangle: Rounded Corners 7">
            <a:extLst>
              <a:ext uri="{FF2B5EF4-FFF2-40B4-BE49-F238E27FC236}">
                <a16:creationId xmlns:a16="http://schemas.microsoft.com/office/drawing/2014/main" id="{B93071C1-C8CD-1047-183A-384C18E44ED6}"/>
              </a:ext>
            </a:extLst>
          </p:cNvPr>
          <p:cNvSpPr/>
          <p:nvPr/>
        </p:nvSpPr>
        <p:spPr>
          <a:xfrm>
            <a:off x="4784497" y="3368841"/>
            <a:ext cx="3646105" cy="73806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5B9BD5"/>
          </a:solidFill>
          <a:ln w="19046" cap="flat">
            <a:solidFill>
              <a:srgbClr val="FFFFFF"/>
            </a:solidFill>
            <a:prstDash val="solid"/>
            <a:miter/>
          </a:ln>
        </p:spPr>
        <p:txBody>
          <a:bodyPr vert="horz" wrap="square" lIns="68580" tIns="34290" rIns="68580" bIns="34290" anchor="ctr" anchorCtr="1" compatLnSpc="1">
            <a:noAutofit/>
          </a:bodyPr>
          <a:lstStyle/>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FFFF"/>
                </a:solidFill>
                <a:uFillTx/>
                <a:latin typeface="Open Sans"/>
                <a:ea typeface="Open Sans"/>
                <a:cs typeface="Open Sans"/>
              </a:rPr>
              <a:t>Labor Standards:</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0" cap="none" spc="0" baseline="0">
                <a:solidFill>
                  <a:srgbClr val="FFC000"/>
                </a:solidFill>
                <a:uFillTx/>
                <a:latin typeface="Open Sans"/>
                <a:ea typeface="Open Sans"/>
                <a:cs typeface="Open Sans"/>
              </a:rPr>
              <a:t>LaborStandards@stpaul.gov</a:t>
            </a:r>
          </a:p>
          <a:p>
            <a:pPr marL="0" marR="0" lvl="0" indent="0" algn="ctr" defTabSz="914381"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75" b="1" i="0" u="none" strike="noStrike" kern="1200" cap="none" spc="0" baseline="0">
                <a:solidFill>
                  <a:srgbClr val="000000"/>
                </a:solidFill>
                <a:uFillTx/>
                <a:latin typeface="Open Sans"/>
                <a:ea typeface="Open Sans"/>
                <a:cs typeface="Open Sans"/>
              </a:rPr>
              <a:t>651-266-8966 </a:t>
            </a:r>
            <a:r>
              <a:rPr lang="en-US" sz="1575" b="0" i="0" u="none" strike="noStrike" kern="1200" cap="none" spc="0" baseline="0">
                <a:solidFill>
                  <a:srgbClr val="000000"/>
                </a:solidFill>
                <a:uFillTx/>
                <a:latin typeface="Open Sans"/>
                <a:ea typeface="Open Sans"/>
                <a:cs typeface="Open Sans"/>
              </a:rPr>
              <a:t> </a:t>
            </a:r>
            <a:endParaRPr lang="en-US" sz="1575" b="1" i="0" u="none" strike="noStrike" kern="0" cap="none" spc="0" baseline="0">
              <a:solidFill>
                <a:srgbClr val="F1B434"/>
              </a:solidFill>
              <a:uFillTx/>
              <a:latin typeface="Open Sans" pitchFamily="34"/>
              <a:ea typeface="Open Sans" pitchFamily="34"/>
              <a:cs typeface="Open Sans" pitchFamily="34"/>
            </a:endParaRPr>
          </a:p>
        </p:txBody>
      </p:sp>
      <p:sp>
        <p:nvSpPr>
          <p:cNvPr id="9" name="TextBox 12">
            <a:extLst>
              <a:ext uri="{FF2B5EF4-FFF2-40B4-BE49-F238E27FC236}">
                <a16:creationId xmlns:a16="http://schemas.microsoft.com/office/drawing/2014/main" id="{1C135228-6536-1261-8957-9F200E4268F7}"/>
              </a:ext>
            </a:extLst>
          </p:cNvPr>
          <p:cNvSpPr txBox="1"/>
          <p:nvPr/>
        </p:nvSpPr>
        <p:spPr>
          <a:xfrm>
            <a:off x="1913857" y="4491953"/>
            <a:ext cx="6180173" cy="553998"/>
          </a:xfrm>
          <a:prstGeom prst="rect">
            <a:avLst/>
          </a:prstGeom>
          <a:noFill/>
          <a:ln cap="flat">
            <a:noFill/>
          </a:ln>
        </p:spPr>
        <p:txBody>
          <a:bodyPr vert="horz" wrap="square" lIns="91440" tIns="45720" rIns="91440" bIns="45720" anchor="t" anchorCtr="0" compatLnSpc="1">
            <a:sp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FFC000"/>
                </a:solidFill>
                <a:uFillTx/>
                <a:latin typeface="Calibri"/>
              </a:rPr>
              <a:t>Stpaul.gov/HREEO </a:t>
            </a:r>
            <a:r>
              <a:rPr lang="en-US" sz="3000" b="1" i="0" u="none" strike="noStrike" kern="1200" cap="none" spc="0" baseline="0">
                <a:solidFill>
                  <a:srgbClr val="FFFFFF"/>
                </a:solidFill>
                <a:uFillTx/>
                <a:latin typeface="Calibri"/>
              </a:rPr>
              <a:t>·</a:t>
            </a:r>
            <a:r>
              <a:rPr lang="en-US" sz="2700" b="1" i="0" u="none" strike="noStrike" kern="1200" cap="none" spc="0" baseline="0">
                <a:solidFill>
                  <a:srgbClr val="FFC000"/>
                </a:solidFill>
                <a:uFillTx/>
                <a:latin typeface="Calibri"/>
              </a:rPr>
              <a:t> 651-266-8966 </a:t>
            </a:r>
          </a:p>
        </p:txBody>
      </p:sp>
    </p:spTree>
    <p:extLst>
      <p:ext uri="{BB962C8B-B14F-4D97-AF65-F5344CB8AC3E}">
        <p14:creationId xmlns:p14="http://schemas.microsoft.com/office/powerpoint/2010/main" val="1927337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5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B9643-BBE7-7933-2354-09695F871587}"/>
              </a:ext>
            </a:extLst>
          </p:cNvPr>
          <p:cNvSpPr txBox="1"/>
          <p:nvPr/>
        </p:nvSpPr>
        <p:spPr>
          <a:xfrm>
            <a:off x="925052" y="1836426"/>
            <a:ext cx="7293903" cy="67683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0" cap="none" spc="0" baseline="0">
                <a:solidFill>
                  <a:srgbClr val="FFFFFF"/>
                </a:solidFill>
                <a:uFillTx/>
                <a:latin typeface="Red Hat Text"/>
                <a:ea typeface="Red Hat Text"/>
                <a:cs typeface="Red Hat Text"/>
              </a:rPr>
              <a:t>Affirmative Action</a:t>
            </a:r>
            <a:endParaRPr lang="en-US" sz="3600" b="1" i="0" u="none" strike="noStrike" kern="1200" cap="none" spc="0" baseline="0">
              <a:solidFill>
                <a:srgbClr val="FFFFFF"/>
              </a:solidFill>
              <a:uFillTx/>
              <a:latin typeface="Red Hat Text"/>
              <a:ea typeface="Red Hat Text"/>
              <a:cs typeface="Red Hat Text"/>
            </a:endParaRPr>
          </a:p>
        </p:txBody>
      </p:sp>
    </p:spTree>
    <p:extLst>
      <p:ext uri="{BB962C8B-B14F-4D97-AF65-F5344CB8AC3E}">
        <p14:creationId xmlns:p14="http://schemas.microsoft.com/office/powerpoint/2010/main" val="1250417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CC04-12EB-468A-9AE4-8F28594129CD}"/>
              </a:ext>
            </a:extLst>
          </p:cNvPr>
          <p:cNvSpPr>
            <a:spLocks noGrp="1"/>
          </p:cNvSpPr>
          <p:nvPr>
            <p:ph type="title"/>
          </p:nvPr>
        </p:nvSpPr>
        <p:spPr>
          <a:xfrm>
            <a:off x="593151" y="819545"/>
            <a:ext cx="7957200" cy="697500"/>
          </a:xfrm>
        </p:spPr>
        <p:txBody>
          <a:bodyPr/>
          <a:lstStyle/>
          <a:p>
            <a:pPr algn="ctr"/>
            <a:r>
              <a:rPr lang="en-US" sz="2800" kern="0">
                <a:effectLst/>
                <a:ea typeface="Open Sans"/>
                <a:cs typeface="Open Sans"/>
              </a:rPr>
              <a:t>Affirmative</a:t>
            </a:r>
            <a:r>
              <a:rPr lang="en-US" sz="2800" kern="0" spc="-45">
                <a:effectLst/>
                <a:ea typeface="Open Sans"/>
                <a:cs typeface="Open Sans"/>
              </a:rPr>
              <a:t> </a:t>
            </a:r>
            <a:r>
              <a:rPr lang="en-US" sz="2800" kern="0">
                <a:effectLst/>
                <a:ea typeface="Open Sans"/>
                <a:cs typeface="Open Sans"/>
              </a:rPr>
              <a:t>Action/Equal</a:t>
            </a:r>
            <a:r>
              <a:rPr lang="en-US" sz="2800" kern="0" spc="-40">
                <a:effectLst/>
                <a:ea typeface="Open Sans"/>
                <a:cs typeface="Open Sans"/>
              </a:rPr>
              <a:t> </a:t>
            </a:r>
            <a:r>
              <a:rPr lang="en-US" sz="2800" kern="0">
                <a:effectLst/>
                <a:ea typeface="Open Sans"/>
                <a:cs typeface="Open Sans"/>
              </a:rPr>
              <a:t>Employment</a:t>
            </a:r>
            <a:r>
              <a:rPr lang="en-US" sz="2800" kern="0" spc="-40">
                <a:effectLst/>
                <a:ea typeface="Open Sans"/>
                <a:cs typeface="Open Sans"/>
              </a:rPr>
              <a:t> </a:t>
            </a:r>
            <a:r>
              <a:rPr lang="en-US" sz="2800" kern="0" spc="-10">
                <a:effectLst/>
                <a:ea typeface="Open Sans"/>
                <a:cs typeface="Open Sans"/>
              </a:rPr>
              <a:t>Opportunity</a:t>
            </a:r>
            <a:br>
              <a:rPr lang="en-US" sz="3600" b="1" kern="0" spc="-10">
                <a:effectLst/>
                <a:latin typeface="Segoe UI" panose="020B0502040204020203" pitchFamily="34" charset="0"/>
                <a:cs typeface="Times New Roman" panose="02020603050405020304" pitchFamily="18" charset="0"/>
              </a:rPr>
            </a:br>
            <a:br>
              <a:rPr lang="en-US"/>
            </a:br>
            <a:endParaRPr lang="en-US"/>
          </a:p>
        </p:txBody>
      </p:sp>
      <p:sp>
        <p:nvSpPr>
          <p:cNvPr id="3" name="Subtitle 2">
            <a:extLst>
              <a:ext uri="{FF2B5EF4-FFF2-40B4-BE49-F238E27FC236}">
                <a16:creationId xmlns:a16="http://schemas.microsoft.com/office/drawing/2014/main" id="{27000AF6-839B-42FD-8736-9B5A272471DB}"/>
              </a:ext>
            </a:extLst>
          </p:cNvPr>
          <p:cNvSpPr>
            <a:spLocks noGrp="1"/>
          </p:cNvSpPr>
          <p:nvPr>
            <p:ph type="body" idx="1"/>
          </p:nvPr>
        </p:nvSpPr>
        <p:spPr>
          <a:xfrm>
            <a:off x="355679" y="1816572"/>
            <a:ext cx="8637557" cy="2818800"/>
          </a:xfrm>
        </p:spPr>
        <p:txBody>
          <a:bodyPr/>
          <a:lstStyle/>
          <a:p>
            <a:pPr marL="285750" lvl="4" indent="-285750">
              <a:buClr>
                <a:schemeClr val="bg1"/>
              </a:buClr>
            </a:pPr>
            <a:r>
              <a:rPr lang="en-US" b="1" kern="0" spc="-10">
                <a:solidFill>
                  <a:srgbClr val="002060"/>
                </a:solidFill>
                <a:effectLst/>
              </a:rPr>
              <a:t>Vendors and Developers that have a </a:t>
            </a:r>
            <a:r>
              <a:rPr lang="en-US" b="1" u="sng" kern="0" spc="-10">
                <a:solidFill>
                  <a:srgbClr val="002060"/>
                </a:solidFill>
                <a:effectLst/>
              </a:rPr>
              <a:t>contract</a:t>
            </a:r>
            <a:r>
              <a:rPr lang="en-US" b="1" kern="0" spc="-10">
                <a:solidFill>
                  <a:srgbClr val="002060"/>
                </a:solidFill>
                <a:effectLst/>
              </a:rPr>
              <a:t> with the city for $50,000 </a:t>
            </a:r>
            <a:r>
              <a:rPr lang="en-US" b="1" spc="-10">
                <a:solidFill>
                  <a:srgbClr val="002060"/>
                </a:solidFill>
              </a:rPr>
              <a:t>and over </a:t>
            </a:r>
            <a:r>
              <a:rPr lang="en-US" b="1" kern="0" spc="-10">
                <a:solidFill>
                  <a:srgbClr val="002060"/>
                </a:solidFill>
                <a:effectLst/>
              </a:rPr>
              <a:t>are required to have an Affirmative Action Plan (AAP) certified.</a:t>
            </a:r>
            <a:r>
              <a:rPr lang="en-US" b="1" spc="-10">
                <a:solidFill>
                  <a:srgbClr val="002060"/>
                </a:solidFill>
              </a:rPr>
              <a:t> </a:t>
            </a:r>
            <a:endParaRPr lang="en-US" b="1" kern="0" spc="-10">
              <a:solidFill>
                <a:srgbClr val="002060"/>
              </a:solidFill>
              <a:effectLst/>
              <a:latin typeface="Open Sans" panose="020B0606030504020204" pitchFamily="34" charset="0"/>
              <a:ea typeface="Open Sans" panose="020B0606030504020204" pitchFamily="34" charset="0"/>
              <a:cs typeface="Open Sans" panose="020B0606030504020204" pitchFamily="34" charset="0"/>
            </a:endParaRPr>
          </a:p>
          <a:p>
            <a:pPr marL="285750" lvl="3" indent="-285750"/>
            <a:endParaRPr lang="en-US" b="1" spc="-1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marL="0" lvl="3" indent="0">
              <a:buNone/>
            </a:pPr>
            <a:r>
              <a:rPr lang="en-US" sz="1300" b="1" spc="-10">
                <a:solidFill>
                  <a:srgbClr val="002060"/>
                </a:solidFill>
              </a:rPr>
              <a:t>       Affirmative Action Plan and workforce participation goals apply to construction projects.</a:t>
            </a:r>
            <a:endParaRPr lang="en-US"/>
          </a:p>
          <a:p>
            <a:pPr marL="0" lvl="3" indent="0">
              <a:buNone/>
            </a:pPr>
            <a:endParaRPr lang="en-US" sz="1300" b="1" spc="-10">
              <a:solidFill>
                <a:srgbClr val="002060"/>
              </a:solidFill>
            </a:endParaRPr>
          </a:p>
          <a:p>
            <a:pPr marL="285750" lvl="4" indent="-285750">
              <a:buClr>
                <a:schemeClr val="bg1"/>
              </a:buClr>
            </a:pPr>
            <a:r>
              <a:rPr lang="en-US" b="1" spc="-10">
                <a:solidFill>
                  <a:srgbClr val="002060"/>
                </a:solidFill>
                <a:latin typeface="Open Sans"/>
                <a:ea typeface="Open Sans"/>
                <a:cs typeface="Open Sans"/>
              </a:rPr>
              <a:t>Project Managers must ensure vendor AAP certification before routing contracts for signature. Check </a:t>
            </a:r>
            <a:r>
              <a:rPr lang="en-US" b="1" spc="-10">
                <a:solidFill>
                  <a:srgbClr val="002060"/>
                </a:solidFill>
                <a:latin typeface="Open Sans"/>
                <a:ea typeface="Open Sans"/>
                <a:cs typeface="Open Sans"/>
                <a:hlinkClick r:id="rId3">
                  <a:extLst>
                    <a:ext uri="{A12FA001-AC4F-418D-AE19-62706E023703}">
                      <ahyp:hlinkClr xmlns:ahyp="http://schemas.microsoft.com/office/drawing/2018/hyperlinkcolor" val="tx"/>
                    </a:ext>
                  </a:extLst>
                </a:hlinkClick>
              </a:rPr>
              <a:t>AAP Open Data Portal</a:t>
            </a:r>
            <a:r>
              <a:rPr lang="en-US" b="1" spc="-10">
                <a:solidFill>
                  <a:srgbClr val="002060"/>
                </a:solidFill>
                <a:latin typeface="Open Sans"/>
                <a:ea typeface="Open Sans"/>
                <a:cs typeface="Open Sans"/>
              </a:rPr>
              <a:t> or contact Yia Thao. </a:t>
            </a:r>
            <a:endParaRPr lang="en-US" b="1" spc="-1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lvl="4">
              <a:buClr>
                <a:schemeClr val="bg1"/>
              </a:buClr>
            </a:pPr>
            <a:endParaRPr lang="en-US" b="1" spc="-1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marL="285750" lvl="4" indent="-285750">
              <a:buClr>
                <a:schemeClr val="bg1"/>
              </a:buClr>
            </a:pPr>
            <a:r>
              <a:rPr lang="en-US" b="1" kern="0" spc="-10">
                <a:solidFill>
                  <a:srgbClr val="002060"/>
                </a:solidFill>
                <a:effectLst/>
              </a:rPr>
              <a:t>$75 (check only) fee applies to certify AAP – AAP certified for 2 years.</a:t>
            </a:r>
            <a:r>
              <a:rPr lang="en-US" b="1" spc="-10">
                <a:solidFill>
                  <a:srgbClr val="002060"/>
                </a:solidFill>
              </a:rPr>
              <a:t> </a:t>
            </a:r>
            <a:endParaRPr lang="en-US" b="1" spc="-1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marL="285750" lvl="3" indent="-285750">
              <a:buClr>
                <a:schemeClr val="bg1"/>
              </a:buClr>
            </a:pPr>
            <a:endParaRPr lang="en-US" b="1">
              <a:solidFill>
                <a:srgbClr val="002060"/>
              </a:solidFill>
              <a:effectLst/>
              <a:latin typeface="Open Sans" panose="020B0606030504020204" pitchFamily="34" charset="0"/>
              <a:ea typeface="Open Sans" panose="020B0606030504020204" pitchFamily="34" charset="0"/>
              <a:cs typeface="Open Sans" panose="020B0606030504020204" pitchFamily="34" charset="0"/>
            </a:endParaRPr>
          </a:p>
          <a:p>
            <a:pPr marL="285750" lvl="3" indent="-285750">
              <a:buClr>
                <a:schemeClr val="bg1"/>
              </a:buClr>
            </a:pPr>
            <a:r>
              <a:rPr lang="en-US" b="1">
                <a:solidFill>
                  <a:srgbClr val="002060"/>
                </a:solidFill>
              </a:rPr>
              <a:t>There are no AA exemptions</a:t>
            </a:r>
            <a:r>
              <a:rPr lang="en-US" b="1">
                <a:solidFill>
                  <a:srgbClr val="002060"/>
                </a:solidFill>
                <a:effectLst/>
              </a:rPr>
              <a:t> for nonprofits, </a:t>
            </a:r>
            <a:r>
              <a:rPr lang="en-US" b="1">
                <a:solidFill>
                  <a:srgbClr val="002060"/>
                </a:solidFill>
              </a:rPr>
              <a:t>vendors without </a:t>
            </a:r>
            <a:r>
              <a:rPr lang="en-US" b="1">
                <a:solidFill>
                  <a:srgbClr val="002060"/>
                </a:solidFill>
                <a:effectLst/>
              </a:rPr>
              <a:t>employees, LLCs, etc.</a:t>
            </a:r>
            <a:r>
              <a:rPr lang="en-US" b="1">
                <a:solidFill>
                  <a:srgbClr val="002060"/>
                </a:solidFill>
              </a:rPr>
              <a:t> </a:t>
            </a:r>
            <a:endParaRPr lang="en-US" b="1">
              <a:solidFill>
                <a:srgbClr val="002060"/>
              </a:solidFill>
              <a:effectLst/>
              <a:latin typeface="Open Sans" panose="020B0606030504020204" pitchFamily="34" charset="0"/>
              <a:ea typeface="Open Sans" panose="020B0606030504020204" pitchFamily="34" charset="0"/>
              <a:cs typeface="Open Sans" panose="020B0606030504020204" pitchFamily="34" charset="0"/>
            </a:endParaRPr>
          </a:p>
          <a:p>
            <a:pPr lvl="3">
              <a:buClr>
                <a:schemeClr val="bg1"/>
              </a:buClr>
            </a:pPr>
            <a:endParaRPr lang="en-US" sz="1600" kern="0" spc="-10">
              <a:solidFill>
                <a:schemeClr val="accent4"/>
              </a:solidFill>
              <a:effectLst/>
              <a:highlight>
                <a:srgbClr val="000080"/>
              </a:highlight>
              <a:latin typeface="Segoe UI" panose="020B0502040204020203" pitchFamily="34" charset="0"/>
              <a:cs typeface="Times New Roman" panose="02020603050405020304" pitchFamily="18" charset="0"/>
            </a:endParaRPr>
          </a:p>
          <a:p>
            <a:pPr marL="285750" indent="-285750">
              <a:buClr>
                <a:schemeClr val="bg1"/>
              </a:buClr>
              <a:buFont typeface="Arial" panose="020B0604020202020204" pitchFamily="34" charset="0"/>
              <a:buChar char="•"/>
            </a:pPr>
            <a:endParaRPr lang="en-US"/>
          </a:p>
        </p:txBody>
      </p:sp>
    </p:spTree>
    <p:extLst>
      <p:ext uri="{BB962C8B-B14F-4D97-AF65-F5344CB8AC3E}">
        <p14:creationId xmlns:p14="http://schemas.microsoft.com/office/powerpoint/2010/main" val="1238248751"/>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DF3ED4-F422-4120-8C70-93FCF58D5309}"/>
              </a:ext>
            </a:extLst>
          </p:cNvPr>
          <p:cNvSpPr txBox="1">
            <a:spLocks/>
          </p:cNvSpPr>
          <p:nvPr/>
        </p:nvSpPr>
        <p:spPr>
          <a:xfrm>
            <a:off x="925050" y="1836429"/>
            <a:ext cx="7293900" cy="12840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Red Hat Text"/>
              <a:buNone/>
              <a:defRPr sz="3600" b="1" i="0" u="none" strike="noStrike" cap="none">
                <a:solidFill>
                  <a:schemeClr val="lt1"/>
                </a:solidFill>
                <a:latin typeface="Red Hat Text"/>
                <a:ea typeface="Red Hat Text"/>
                <a:cs typeface="Red Hat Text"/>
                <a:sym typeface="Red Hat Text"/>
              </a:defRPr>
            </a:lvl1pPr>
            <a:lvl2pPr marR="0" lvl="1"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2pPr>
            <a:lvl3pPr marR="0" lvl="2"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3pPr>
            <a:lvl4pPr marR="0" lvl="3"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4pPr>
            <a:lvl5pPr marR="0" lvl="4"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5pPr>
            <a:lvl6pPr marR="0" lvl="5"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6pPr>
            <a:lvl7pPr marR="0" lvl="6"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7pPr>
            <a:lvl8pPr marR="0" lvl="7"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8pPr>
            <a:lvl9pPr marR="0" lvl="8"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9pPr>
          </a:lstStyle>
          <a:p>
            <a:pPr algn="l"/>
            <a:r>
              <a:rPr lang="en-US"/>
              <a:t>Prevailing Wage</a:t>
            </a:r>
          </a:p>
        </p:txBody>
      </p:sp>
    </p:spTree>
    <p:extLst>
      <p:ext uri="{BB962C8B-B14F-4D97-AF65-F5344CB8AC3E}">
        <p14:creationId xmlns:p14="http://schemas.microsoft.com/office/powerpoint/2010/main" val="3771179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DC8E7-FB51-6B47-AC07-A53EC087D356}"/>
              </a:ext>
            </a:extLst>
          </p:cNvPr>
          <p:cNvSpPr>
            <a:spLocks noGrp="1"/>
          </p:cNvSpPr>
          <p:nvPr>
            <p:ph type="title"/>
          </p:nvPr>
        </p:nvSpPr>
        <p:spPr>
          <a:xfrm>
            <a:off x="925050" y="23463"/>
            <a:ext cx="7293900" cy="1012233"/>
          </a:xfrm>
        </p:spPr>
        <p:txBody>
          <a:bodyPr/>
          <a:lstStyle/>
          <a:p>
            <a:r>
              <a:rPr lang="en-US" sz="4400">
                <a:solidFill>
                  <a:schemeClr val="bg1"/>
                </a:solidFill>
                <a:cs typeface="Calibri Light"/>
              </a:rPr>
              <a:t>Prevailing Wage</a:t>
            </a:r>
            <a:endParaRPr lang="en-US">
              <a:solidFill>
                <a:schemeClr val="bg1"/>
              </a:solidFill>
            </a:endParaRPr>
          </a:p>
        </p:txBody>
      </p:sp>
      <p:sp>
        <p:nvSpPr>
          <p:cNvPr id="3" name="Subtitle 2">
            <a:extLst>
              <a:ext uri="{FF2B5EF4-FFF2-40B4-BE49-F238E27FC236}">
                <a16:creationId xmlns:a16="http://schemas.microsoft.com/office/drawing/2014/main" id="{CA04D6E5-FE6F-F04E-8896-81A3182A2739}"/>
              </a:ext>
            </a:extLst>
          </p:cNvPr>
          <p:cNvSpPr>
            <a:spLocks noGrp="1"/>
          </p:cNvSpPr>
          <p:nvPr>
            <p:ph type="subTitle" idx="1"/>
          </p:nvPr>
        </p:nvSpPr>
        <p:spPr>
          <a:xfrm>
            <a:off x="708711" y="793009"/>
            <a:ext cx="7735753" cy="3900214"/>
          </a:xfrm>
        </p:spPr>
        <p:txBody>
          <a:bodyPr/>
          <a:lstStyle/>
          <a:p>
            <a:pPr algn="l"/>
            <a:r>
              <a:rPr lang="en-US" sz="1600" b="0">
                <a:solidFill>
                  <a:schemeClr val="bg1"/>
                </a:solidFill>
                <a:cs typeface="Calibri"/>
              </a:rPr>
              <a:t>Prevailing Wage will apply to your project if:</a:t>
            </a:r>
            <a:endParaRPr lang="en-US" sz="1600">
              <a:solidFill>
                <a:schemeClr val="bg1"/>
              </a:solidFill>
            </a:endParaRPr>
          </a:p>
          <a:p>
            <a:pPr marL="342900" indent="-342900" algn="l">
              <a:spcBef>
                <a:spcPts val="400"/>
              </a:spcBef>
              <a:buAutoNum type="arabicParenR"/>
            </a:pPr>
            <a:r>
              <a:rPr lang="en-US" sz="1600" b="0">
                <a:solidFill>
                  <a:schemeClr val="bg1"/>
                </a:solidFill>
                <a:cs typeface="Calibri"/>
              </a:rPr>
              <a:t>It involves any kind of construction work;</a:t>
            </a:r>
            <a:endParaRPr lang="en-US" sz="1600">
              <a:solidFill>
                <a:schemeClr val="bg1"/>
              </a:solidFill>
            </a:endParaRPr>
          </a:p>
          <a:p>
            <a:pPr marL="342900" indent="-342900" algn="l">
              <a:spcBef>
                <a:spcPts val="400"/>
              </a:spcBef>
              <a:buAutoNum type="arabicParenR"/>
            </a:pPr>
            <a:r>
              <a:rPr lang="en-US" sz="1600" b="0">
                <a:solidFill>
                  <a:schemeClr val="bg1"/>
                </a:solidFill>
                <a:cs typeface="Calibri"/>
              </a:rPr>
              <a:t>You are receiving any amount of public money, and;</a:t>
            </a:r>
            <a:endParaRPr lang="en-US" sz="1600">
              <a:solidFill>
                <a:schemeClr val="bg1"/>
              </a:solidFill>
            </a:endParaRPr>
          </a:p>
          <a:p>
            <a:pPr marL="342900" indent="-342900" algn="l">
              <a:spcBef>
                <a:spcPts val="400"/>
              </a:spcBef>
              <a:buAutoNum type="arabicParenR"/>
            </a:pPr>
            <a:r>
              <a:rPr lang="en-US" sz="1600" b="0">
                <a:solidFill>
                  <a:schemeClr val="bg1"/>
                </a:solidFill>
                <a:cs typeface="Calibri"/>
              </a:rPr>
              <a:t>The total cost of your project meets or exceeds $25,000 (if your project has federal money in it the project cost threshold is $2,000).</a:t>
            </a:r>
            <a:endParaRPr lang="en-US" sz="1600">
              <a:solidFill>
                <a:schemeClr val="bg1"/>
              </a:solidFill>
            </a:endParaRPr>
          </a:p>
          <a:p>
            <a:pPr algn="l"/>
            <a:endParaRPr lang="en-US" sz="1600" b="0">
              <a:solidFill>
                <a:schemeClr val="bg1"/>
              </a:solidFill>
              <a:cs typeface="Arial"/>
            </a:endParaRPr>
          </a:p>
          <a:p>
            <a:pPr algn="l"/>
            <a:r>
              <a:rPr lang="en-US" sz="1600" b="0" u="sng">
                <a:solidFill>
                  <a:schemeClr val="bg1"/>
                </a:solidFill>
                <a:cs typeface="Calibri"/>
              </a:rPr>
              <a:t>WHAT IS PREVAILING WAGE</a:t>
            </a:r>
            <a:r>
              <a:rPr lang="en-US" sz="1600" b="0">
                <a:solidFill>
                  <a:schemeClr val="bg1"/>
                </a:solidFill>
                <a:cs typeface="Calibri"/>
              </a:rPr>
              <a:t>? </a:t>
            </a:r>
            <a:endParaRPr lang="en-US" sz="1600">
              <a:solidFill>
                <a:schemeClr val="bg1"/>
              </a:solidFill>
            </a:endParaRPr>
          </a:p>
          <a:p>
            <a:pPr algn="l"/>
            <a:r>
              <a:rPr lang="en-US" sz="1600" b="0">
                <a:solidFill>
                  <a:schemeClr val="bg1"/>
                </a:solidFill>
                <a:cs typeface="Calibri"/>
              </a:rPr>
              <a:t>Prevailing wage is like a minimum wage for construction workers. Your contract with the city will contain a list of hourly rates of pay for various types of construction workers. If prevailing wage is triggered on your project, your contractors will need to ensure they’re paying their workers at the minimal rates provided in the contract. </a:t>
            </a:r>
            <a:br>
              <a:rPr lang="en-US" sz="1600" b="0">
                <a:solidFill>
                  <a:schemeClr val="bg1"/>
                </a:solidFill>
                <a:cs typeface="Calibri"/>
              </a:rPr>
            </a:br>
            <a:br>
              <a:rPr lang="en-US" sz="1600" b="0">
                <a:cs typeface="Calibri"/>
              </a:rPr>
            </a:br>
            <a:r>
              <a:rPr lang="en-US" sz="1600">
                <a:solidFill>
                  <a:schemeClr val="bg1"/>
                </a:solidFill>
                <a:cs typeface="Calibri"/>
              </a:rPr>
              <a:t>Prevailing wage may increase the cost of your project.</a:t>
            </a:r>
          </a:p>
          <a:p>
            <a:endParaRPr lang="en-US"/>
          </a:p>
        </p:txBody>
      </p:sp>
    </p:spTree>
    <p:extLst>
      <p:ext uri="{BB962C8B-B14F-4D97-AF65-F5344CB8AC3E}">
        <p14:creationId xmlns:p14="http://schemas.microsoft.com/office/powerpoint/2010/main" val="1020416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9A7FD-EA9C-1CD6-A006-371EEC1F44ED}"/>
              </a:ext>
            </a:extLst>
          </p:cNvPr>
          <p:cNvSpPr>
            <a:spLocks noGrp="1"/>
          </p:cNvSpPr>
          <p:nvPr>
            <p:ph type="title"/>
          </p:nvPr>
        </p:nvSpPr>
        <p:spPr>
          <a:xfrm>
            <a:off x="925050" y="149218"/>
            <a:ext cx="7293900" cy="715617"/>
          </a:xfrm>
        </p:spPr>
        <p:txBody>
          <a:bodyPr/>
          <a:lstStyle/>
          <a:p>
            <a:r>
              <a:rPr lang="en-US">
                <a:solidFill>
                  <a:schemeClr val="bg1"/>
                </a:solidFill>
                <a:cs typeface="Calibri Light"/>
              </a:rPr>
              <a:t>What do you have to do?</a:t>
            </a:r>
            <a:endParaRPr lang="en-US">
              <a:solidFill>
                <a:schemeClr val="bg1"/>
              </a:solidFill>
            </a:endParaRPr>
          </a:p>
        </p:txBody>
      </p:sp>
      <p:sp>
        <p:nvSpPr>
          <p:cNvPr id="3" name="Subtitle 2">
            <a:extLst>
              <a:ext uri="{FF2B5EF4-FFF2-40B4-BE49-F238E27FC236}">
                <a16:creationId xmlns:a16="http://schemas.microsoft.com/office/drawing/2014/main" id="{166D7E75-74BF-82AE-1C25-AA63A413689C}"/>
              </a:ext>
            </a:extLst>
          </p:cNvPr>
          <p:cNvSpPr>
            <a:spLocks noGrp="1"/>
          </p:cNvSpPr>
          <p:nvPr>
            <p:ph type="subTitle" idx="1"/>
          </p:nvPr>
        </p:nvSpPr>
        <p:spPr>
          <a:xfrm>
            <a:off x="922146" y="861369"/>
            <a:ext cx="7188577" cy="4365081"/>
          </a:xfrm>
        </p:spPr>
        <p:txBody>
          <a:bodyPr/>
          <a:lstStyle/>
          <a:p>
            <a:pPr marL="342900" indent="-342900" algn="l">
              <a:spcBef>
                <a:spcPts val="600"/>
              </a:spcBef>
              <a:buAutoNum type="arabicParenR"/>
            </a:pPr>
            <a:r>
              <a:rPr lang="en-US" b="0">
                <a:solidFill>
                  <a:schemeClr val="bg1"/>
                </a:solidFill>
                <a:cs typeface="Calibri"/>
              </a:rPr>
              <a:t>When you’re looking for contractors make sure to tell them as soon as you can that your project is a prevailing wage project; most contractors are familiar with prevailing wage. Some contractors do not like working on prevailing wage projects because it can involve more work on their end.</a:t>
            </a:r>
            <a:endParaRPr lang="en-US">
              <a:solidFill>
                <a:schemeClr val="bg1"/>
              </a:solidFill>
            </a:endParaRPr>
          </a:p>
          <a:p>
            <a:pPr marL="342900" indent="-342900" algn="l">
              <a:spcBef>
                <a:spcPts val="600"/>
              </a:spcBef>
              <a:buAutoNum type="arabicParenR"/>
            </a:pPr>
            <a:r>
              <a:rPr lang="en-US" b="0">
                <a:solidFill>
                  <a:schemeClr val="bg1"/>
                </a:solidFill>
                <a:cs typeface="Calibri"/>
              </a:rPr>
              <a:t>Make sure to include the prevailing wage paperwork the city provides to you in your contracts with your contractors. </a:t>
            </a:r>
          </a:p>
          <a:p>
            <a:pPr marL="342900" indent="-342900" algn="l">
              <a:spcBef>
                <a:spcPts val="600"/>
              </a:spcBef>
              <a:buAutoNum type="arabicParenR"/>
            </a:pPr>
            <a:r>
              <a:rPr lang="en-US" b="0">
                <a:solidFill>
                  <a:schemeClr val="bg1"/>
                </a:solidFill>
                <a:cs typeface="Calibri"/>
              </a:rPr>
              <a:t>During the project, your contractors will be required to submit their workers’ payroll to the city.</a:t>
            </a:r>
          </a:p>
          <a:p>
            <a:pPr marL="342900" indent="-342900" algn="l">
              <a:spcBef>
                <a:spcPts val="600"/>
              </a:spcBef>
              <a:buAutoNum type="arabicParenR"/>
            </a:pPr>
            <a:r>
              <a:rPr lang="en-US" b="0">
                <a:solidFill>
                  <a:schemeClr val="bg1"/>
                </a:solidFill>
                <a:cs typeface="Calibri"/>
              </a:rPr>
              <a:t>If they don’t pay the required rates to their workers, or fail to submit their payroll to the city, it can delay payment from the city to you.</a:t>
            </a:r>
            <a:endParaRPr lang="en-US">
              <a:solidFill>
                <a:schemeClr val="bg1"/>
              </a:solidFill>
            </a:endParaRPr>
          </a:p>
          <a:p>
            <a:pPr marL="342900" indent="-342900" algn="l">
              <a:spcBef>
                <a:spcPts val="600"/>
              </a:spcBef>
              <a:buAutoNum type="arabicParenR"/>
            </a:pPr>
            <a:r>
              <a:rPr lang="en-US" b="0">
                <a:solidFill>
                  <a:schemeClr val="bg1"/>
                </a:solidFill>
                <a:cs typeface="Calibri"/>
              </a:rPr>
              <a:t>Any work occurring at the same time and place as your STAR work may become subject to prevailing wage. Contact staff for more information. </a:t>
            </a:r>
          </a:p>
          <a:p>
            <a:pPr marL="342900" indent="-342900" algn="l">
              <a:spcBef>
                <a:spcPts val="600"/>
              </a:spcBef>
              <a:buAutoNum type="arabicParenR"/>
            </a:pPr>
            <a:r>
              <a:rPr lang="en-US" b="0">
                <a:solidFill>
                  <a:schemeClr val="bg1"/>
                </a:solidFill>
                <a:cs typeface="Calibri"/>
              </a:rPr>
              <a:t>All of this will be discussed in more detail later on. If you have any immediate questions please email us at ContractCompliance@ci.stpaul.mn.us.</a:t>
            </a:r>
            <a:endParaRPr lang="en-US">
              <a:solidFill>
                <a:schemeClr val="bg1"/>
              </a:solidFill>
              <a:cs typeface="Calibri"/>
            </a:endParaRPr>
          </a:p>
        </p:txBody>
      </p:sp>
    </p:spTree>
    <p:extLst>
      <p:ext uri="{BB962C8B-B14F-4D97-AF65-F5344CB8AC3E}">
        <p14:creationId xmlns:p14="http://schemas.microsoft.com/office/powerpoint/2010/main" val="4094850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DF3ED4-F422-4120-8C70-93FCF58D5309}"/>
              </a:ext>
            </a:extLst>
          </p:cNvPr>
          <p:cNvSpPr txBox="1">
            <a:spLocks/>
          </p:cNvSpPr>
          <p:nvPr/>
        </p:nvSpPr>
        <p:spPr>
          <a:xfrm>
            <a:off x="925050" y="1869531"/>
            <a:ext cx="7293900" cy="12840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Red Hat Text"/>
              <a:buNone/>
              <a:defRPr sz="3600" b="1" i="0" u="none" strike="noStrike" cap="none">
                <a:solidFill>
                  <a:schemeClr val="lt1"/>
                </a:solidFill>
                <a:latin typeface="Red Hat Text"/>
                <a:ea typeface="Red Hat Text"/>
                <a:cs typeface="Red Hat Text"/>
                <a:sym typeface="Red Hat Text"/>
              </a:defRPr>
            </a:lvl1pPr>
            <a:lvl2pPr marR="0" lvl="1"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2pPr>
            <a:lvl3pPr marR="0" lvl="2"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3pPr>
            <a:lvl4pPr marR="0" lvl="3"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4pPr>
            <a:lvl5pPr marR="0" lvl="4"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5pPr>
            <a:lvl6pPr marR="0" lvl="5"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6pPr>
            <a:lvl7pPr marR="0" lvl="6"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7pPr>
            <a:lvl8pPr marR="0" lvl="7"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8pPr>
            <a:lvl9pPr marR="0" lvl="8"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9pPr>
          </a:lstStyle>
          <a:p>
            <a:pPr algn="l"/>
            <a:r>
              <a:rPr lang="en-US"/>
              <a:t>Vendor Outreach Program</a:t>
            </a:r>
          </a:p>
        </p:txBody>
      </p:sp>
      <p:sp>
        <p:nvSpPr>
          <p:cNvPr id="2" name="Subtitle 2">
            <a:extLst>
              <a:ext uri="{FF2B5EF4-FFF2-40B4-BE49-F238E27FC236}">
                <a16:creationId xmlns:a16="http://schemas.microsoft.com/office/drawing/2014/main" id="{1A734020-D608-BFEF-5F6C-853E2F95B5A8}"/>
              </a:ext>
            </a:extLst>
          </p:cNvPr>
          <p:cNvSpPr txBox="1">
            <a:spLocks/>
          </p:cNvSpPr>
          <p:nvPr/>
        </p:nvSpPr>
        <p:spPr>
          <a:xfrm>
            <a:off x="925050" y="2524232"/>
            <a:ext cx="6261196" cy="159056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4"/>
              </a:buClr>
              <a:buSzPts val="1400"/>
              <a:buFont typeface="Open Sans"/>
              <a:buNone/>
              <a:defRPr sz="1400" b="1" i="0" u="none" strike="noStrike" cap="none">
                <a:solidFill>
                  <a:schemeClr val="accent4"/>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gn="l"/>
            <a:r>
              <a:rPr lang="en-US">
                <a:solidFill>
                  <a:schemeClr val="bg1"/>
                </a:solidFill>
              </a:rPr>
              <a:t>Department of Human Rights and Equal Economic Opportunity Contract Compliance Division</a:t>
            </a:r>
          </a:p>
          <a:p>
            <a:pPr algn="l"/>
            <a:endParaRPr lang="en-US">
              <a:solidFill>
                <a:schemeClr val="bg1"/>
              </a:solidFill>
            </a:endParaRPr>
          </a:p>
          <a:p>
            <a:pPr algn="l"/>
            <a:endParaRPr lang="en-US">
              <a:solidFill>
                <a:schemeClr val="bg1"/>
              </a:solidFill>
            </a:endParaRPr>
          </a:p>
        </p:txBody>
      </p:sp>
    </p:spTree>
    <p:extLst>
      <p:ext uri="{BB962C8B-B14F-4D97-AF65-F5344CB8AC3E}">
        <p14:creationId xmlns:p14="http://schemas.microsoft.com/office/powerpoint/2010/main" val="1144302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7308E4D-3E8D-45E5-915C-6744ADD0645E}"/>
              </a:ext>
            </a:extLst>
          </p:cNvPr>
          <p:cNvSpPr>
            <a:spLocks noGrp="1"/>
          </p:cNvSpPr>
          <p:nvPr>
            <p:ph type="subTitle" idx="1"/>
          </p:nvPr>
        </p:nvSpPr>
        <p:spPr/>
        <p:txBody>
          <a:bodyPr/>
          <a:lstStyle/>
          <a:p>
            <a:pPr algn="r"/>
            <a:r>
              <a:rPr lang="en-US" b="0"/>
              <a:t>Contract Compliance</a:t>
            </a:r>
          </a:p>
        </p:txBody>
      </p:sp>
      <p:sp>
        <p:nvSpPr>
          <p:cNvPr id="3" name="Title 2">
            <a:extLst>
              <a:ext uri="{FF2B5EF4-FFF2-40B4-BE49-F238E27FC236}">
                <a16:creationId xmlns:a16="http://schemas.microsoft.com/office/drawing/2014/main" id="{58D5599C-A25A-4F1F-BE10-F04D353A6C61}"/>
              </a:ext>
            </a:extLst>
          </p:cNvPr>
          <p:cNvSpPr>
            <a:spLocks noGrp="1"/>
          </p:cNvSpPr>
          <p:nvPr>
            <p:ph type="title"/>
          </p:nvPr>
        </p:nvSpPr>
        <p:spPr>
          <a:xfrm>
            <a:off x="1186800" y="1038750"/>
            <a:ext cx="7957200" cy="697500"/>
          </a:xfrm>
        </p:spPr>
        <p:txBody>
          <a:bodyPr/>
          <a:lstStyle/>
          <a:p>
            <a:r>
              <a:rPr lang="en-US">
                <a:solidFill>
                  <a:srgbClr val="002060"/>
                </a:solidFill>
              </a:rPr>
              <a:t>Vendor Outreach Program (VOP)</a:t>
            </a:r>
          </a:p>
        </p:txBody>
      </p:sp>
      <p:sp>
        <p:nvSpPr>
          <p:cNvPr id="4" name="Text Placeholder 3">
            <a:extLst>
              <a:ext uri="{FF2B5EF4-FFF2-40B4-BE49-F238E27FC236}">
                <a16:creationId xmlns:a16="http://schemas.microsoft.com/office/drawing/2014/main" id="{5A3C98F7-D719-439C-A4F2-A5378E3DAB21}"/>
              </a:ext>
            </a:extLst>
          </p:cNvPr>
          <p:cNvSpPr>
            <a:spLocks noGrp="1"/>
          </p:cNvSpPr>
          <p:nvPr>
            <p:ph type="body" idx="2"/>
          </p:nvPr>
        </p:nvSpPr>
        <p:spPr>
          <a:xfrm>
            <a:off x="756218" y="1621868"/>
            <a:ext cx="7957200" cy="3048453"/>
          </a:xfrm>
        </p:spPr>
        <p:txBody>
          <a:bodyPr/>
          <a:lstStyle/>
          <a:p>
            <a:pPr>
              <a:lnSpc>
                <a:spcPct val="150000"/>
              </a:lnSpc>
            </a:pPr>
            <a:r>
              <a:rPr lang="en-US" b="1">
                <a:solidFill>
                  <a:srgbClr val="002060"/>
                </a:solidFill>
              </a:rPr>
              <a:t>Applies to projects with a STAR award of over $50,000</a:t>
            </a:r>
          </a:p>
          <a:p>
            <a:pPr>
              <a:lnSpc>
                <a:spcPct val="150000"/>
              </a:lnSpc>
              <a:spcBef>
                <a:spcPts val="1200"/>
              </a:spcBef>
            </a:pPr>
            <a:r>
              <a:rPr lang="en-US" b="1">
                <a:solidFill>
                  <a:srgbClr val="002060"/>
                </a:solidFill>
              </a:rPr>
              <a:t>Establishes a goal of 25% of the </a:t>
            </a:r>
            <a:r>
              <a:rPr lang="en-US" b="1" u="sng">
                <a:solidFill>
                  <a:srgbClr val="002060"/>
                </a:solidFill>
              </a:rPr>
              <a:t>sub-contracting</a:t>
            </a:r>
            <a:r>
              <a:rPr lang="en-US" b="1">
                <a:solidFill>
                  <a:srgbClr val="002060"/>
                </a:solidFill>
              </a:rPr>
              <a:t> opportunity be awarded to certified small, local businesses. </a:t>
            </a:r>
          </a:p>
          <a:p>
            <a:pPr>
              <a:lnSpc>
                <a:spcPct val="150000"/>
              </a:lnSpc>
              <a:spcBef>
                <a:spcPts val="1200"/>
              </a:spcBef>
            </a:pPr>
            <a:r>
              <a:rPr lang="en-US" b="1">
                <a:solidFill>
                  <a:srgbClr val="002060"/>
                </a:solidFill>
              </a:rPr>
              <a:t>Businesses must be CERT certified to count toward VOP goals</a:t>
            </a:r>
          </a:p>
          <a:p>
            <a:pPr>
              <a:lnSpc>
                <a:spcPct val="150000"/>
              </a:lnSpc>
              <a:spcBef>
                <a:spcPts val="1200"/>
              </a:spcBef>
            </a:pPr>
            <a:r>
              <a:rPr lang="en-US" b="1">
                <a:solidFill>
                  <a:srgbClr val="002060"/>
                </a:solidFill>
              </a:rPr>
              <a:t>Reporting requirements will be discussed further at a pre-bid or </a:t>
            </a:r>
            <a:br>
              <a:rPr lang="en-US" b="1"/>
            </a:br>
            <a:r>
              <a:rPr lang="en-US" b="1">
                <a:solidFill>
                  <a:srgbClr val="002060"/>
                </a:solidFill>
              </a:rPr>
              <a:t>pre-construction meeting</a:t>
            </a:r>
          </a:p>
          <a:p>
            <a:pPr lvl="1"/>
            <a:endParaRPr lang="en-US"/>
          </a:p>
        </p:txBody>
      </p:sp>
    </p:spTree>
    <p:extLst>
      <p:ext uri="{BB962C8B-B14F-4D97-AF65-F5344CB8AC3E}">
        <p14:creationId xmlns:p14="http://schemas.microsoft.com/office/powerpoint/2010/main" val="2311455353"/>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D6517-DE4E-45B0-B440-DB50E0066309}"/>
              </a:ext>
            </a:extLst>
          </p:cNvPr>
          <p:cNvSpPr>
            <a:spLocks noGrp="1"/>
          </p:cNvSpPr>
          <p:nvPr>
            <p:ph type="title"/>
          </p:nvPr>
        </p:nvSpPr>
        <p:spPr>
          <a:xfrm>
            <a:off x="628650" y="417891"/>
            <a:ext cx="2530602" cy="4175919"/>
          </a:xfrm>
        </p:spPr>
        <p:txBody>
          <a:bodyPr vert="horz" lIns="91440" tIns="45720" rIns="91440" bIns="45720" rtlCol="0" anchor="ctr">
            <a:normAutofit/>
          </a:bodyPr>
          <a:lstStyle/>
          <a:p>
            <a:pPr>
              <a:lnSpc>
                <a:spcPct val="90000"/>
              </a:lnSpc>
              <a:spcBef>
                <a:spcPct val="0"/>
              </a:spcBef>
            </a:pPr>
            <a:r>
              <a:rPr lang="en-US" kern="1200">
                <a:solidFill>
                  <a:schemeClr val="tx1"/>
                </a:solidFill>
                <a:latin typeface="Red Hat Text Medium" panose="02010603030201060303" pitchFamily="2" charset="0"/>
                <a:ea typeface="+mj-ea"/>
                <a:cs typeface="+mj-cs"/>
              </a:rPr>
              <a:t>VOP responsibilities </a:t>
            </a:r>
          </a:p>
        </p:txBody>
      </p:sp>
      <p:graphicFrame>
        <p:nvGraphicFramePr>
          <p:cNvPr id="5" name="Text Placeholder 2">
            <a:extLst>
              <a:ext uri="{FF2B5EF4-FFF2-40B4-BE49-F238E27FC236}">
                <a16:creationId xmlns:a16="http://schemas.microsoft.com/office/drawing/2014/main" id="{9423120F-345D-445F-B6EB-E98532ECF236}"/>
              </a:ext>
            </a:extLst>
          </p:cNvPr>
          <p:cNvGraphicFramePr/>
          <p:nvPr>
            <p:extLst>
              <p:ext uri="{D42A27DB-BD31-4B8C-83A1-F6EECF244321}">
                <p14:modId xmlns:p14="http://schemas.microsoft.com/office/powerpoint/2010/main" val="2299442282"/>
              </p:ext>
            </p:extLst>
          </p:nvPr>
        </p:nvGraphicFramePr>
        <p:xfrm>
          <a:off x="3819906" y="465294"/>
          <a:ext cx="4697730" cy="4128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132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BF46F-77D9-55B0-2DF2-FD9A91DB6A8A}"/>
              </a:ext>
            </a:extLst>
          </p:cNvPr>
          <p:cNvSpPr>
            <a:spLocks noGrp="1"/>
          </p:cNvSpPr>
          <p:nvPr>
            <p:ph type="title"/>
          </p:nvPr>
        </p:nvSpPr>
        <p:spPr>
          <a:xfrm>
            <a:off x="925050" y="860436"/>
            <a:ext cx="7293900" cy="2207914"/>
          </a:xfrm>
        </p:spPr>
        <p:txBody>
          <a:bodyPr/>
          <a:lstStyle/>
          <a:p>
            <a:r>
              <a:rPr lang="en-US" sz="3200"/>
              <a:t>Introductions – STAR staff and additional staff as we go.</a:t>
            </a:r>
            <a:br>
              <a:rPr lang="en-US" sz="3200"/>
            </a:br>
            <a:br>
              <a:rPr lang="en-US" sz="3200"/>
            </a:br>
            <a:r>
              <a:rPr lang="en-US" sz="3200"/>
              <a:t>Awardees, please introduce yourselves in the chat!</a:t>
            </a:r>
            <a:br>
              <a:rPr lang="en-US" sz="3200"/>
            </a:br>
            <a:br>
              <a:rPr lang="en-US" sz="3200"/>
            </a:br>
            <a:endParaRPr lang="en-US" sz="3200"/>
          </a:p>
        </p:txBody>
      </p:sp>
    </p:spTree>
    <p:extLst>
      <p:ext uri="{BB962C8B-B14F-4D97-AF65-F5344CB8AC3E}">
        <p14:creationId xmlns:p14="http://schemas.microsoft.com/office/powerpoint/2010/main" val="22205410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ext Placeholder 2">
            <a:extLst>
              <a:ext uri="{FF2B5EF4-FFF2-40B4-BE49-F238E27FC236}">
                <a16:creationId xmlns:a16="http://schemas.microsoft.com/office/drawing/2014/main" id="{FEDE233A-967B-46D8-9212-F759FAA41A8F}"/>
              </a:ext>
            </a:extLst>
          </p:cNvPr>
          <p:cNvGraphicFramePr/>
          <p:nvPr>
            <p:extLst>
              <p:ext uri="{D42A27DB-BD31-4B8C-83A1-F6EECF244321}">
                <p14:modId xmlns:p14="http://schemas.microsoft.com/office/powerpoint/2010/main" val="2504860397"/>
              </p:ext>
            </p:extLst>
          </p:nvPr>
        </p:nvGraphicFramePr>
        <p:xfrm>
          <a:off x="987655" y="324465"/>
          <a:ext cx="7168690" cy="4308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11118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DC8E7-FB51-6B47-AC07-A53EC087D356}"/>
              </a:ext>
            </a:extLst>
          </p:cNvPr>
          <p:cNvSpPr>
            <a:spLocks noGrp="1"/>
          </p:cNvSpPr>
          <p:nvPr>
            <p:ph type="title"/>
          </p:nvPr>
        </p:nvSpPr>
        <p:spPr>
          <a:xfrm>
            <a:off x="925050" y="704979"/>
            <a:ext cx="7293900" cy="1228200"/>
          </a:xfrm>
        </p:spPr>
        <p:txBody>
          <a:bodyPr/>
          <a:lstStyle/>
          <a:p>
            <a:r>
              <a:rPr lang="en-US"/>
              <a:t>Vender Outreach Program</a:t>
            </a:r>
            <a:br>
              <a:rPr lang="en-US"/>
            </a:br>
            <a:br>
              <a:rPr lang="en-US"/>
            </a:br>
            <a:br>
              <a:rPr lang="en-US"/>
            </a:br>
            <a:endParaRPr lang="en-US"/>
          </a:p>
        </p:txBody>
      </p:sp>
      <p:sp>
        <p:nvSpPr>
          <p:cNvPr id="3" name="Subtitle 2">
            <a:extLst>
              <a:ext uri="{FF2B5EF4-FFF2-40B4-BE49-F238E27FC236}">
                <a16:creationId xmlns:a16="http://schemas.microsoft.com/office/drawing/2014/main" id="{CA04D6E5-FE6F-F04E-8896-81A3182A2739}"/>
              </a:ext>
            </a:extLst>
          </p:cNvPr>
          <p:cNvSpPr>
            <a:spLocks noGrp="1"/>
          </p:cNvSpPr>
          <p:nvPr>
            <p:ph type="subTitle" idx="1"/>
          </p:nvPr>
        </p:nvSpPr>
        <p:spPr>
          <a:xfrm>
            <a:off x="1614641" y="1319782"/>
            <a:ext cx="5828601" cy="2114442"/>
          </a:xfrm>
        </p:spPr>
        <p:txBody>
          <a:bodyPr/>
          <a:lstStyle/>
          <a:p>
            <a:r>
              <a:rPr lang="en-US" b="0"/>
              <a:t>Primary Contacts: </a:t>
            </a:r>
            <a:endParaRPr lang="en-US"/>
          </a:p>
          <a:p>
            <a:r>
              <a:rPr lang="en-US" b="0">
                <a:solidFill>
                  <a:schemeClr val="bg1"/>
                </a:solidFill>
              </a:rPr>
              <a:t>Priscilla Yang, Contract Compliance</a:t>
            </a:r>
            <a:br>
              <a:rPr lang="en-US" b="0" u="sng"/>
            </a:br>
            <a:r>
              <a:rPr lang="en-US" b="0" u="sng">
                <a:solidFill>
                  <a:schemeClr val="bg1"/>
                </a:solidFill>
              </a:rPr>
              <a:t>priscilla.yang@ci.stpaul.mn.us</a:t>
            </a:r>
            <a:endParaRPr lang="en-US">
              <a:solidFill>
                <a:schemeClr val="bg1"/>
              </a:solidFill>
            </a:endParaRPr>
          </a:p>
          <a:p>
            <a:endParaRPr lang="en-US" b="0" u="sng"/>
          </a:p>
          <a:p>
            <a:r>
              <a:rPr lang="en-US" b="0">
                <a:solidFill>
                  <a:schemeClr val="bg1"/>
                </a:solidFill>
              </a:rPr>
              <a:t>General Compliance Inbox</a:t>
            </a:r>
            <a:br>
              <a:rPr lang="en-US" b="0" u="sng"/>
            </a:br>
            <a:r>
              <a:rPr lang="en-US" b="0" u="sng">
                <a:solidFill>
                  <a:schemeClr val="bg1"/>
                </a:solidFill>
              </a:rPr>
              <a:t>contractcompliance@ci.stpaul.mn.us</a:t>
            </a:r>
            <a:endParaRPr lang="en-US">
              <a:solidFill>
                <a:schemeClr val="bg1"/>
              </a:solidFill>
            </a:endParaRPr>
          </a:p>
          <a:p>
            <a:endParaRPr lang="en-US" b="0" u="sng">
              <a:solidFill>
                <a:schemeClr val="bg1"/>
              </a:solidFill>
            </a:endParaRPr>
          </a:p>
          <a:p>
            <a:endParaRPr lang="en-US" sz="3500">
              <a:latin typeface="Red Hat Text"/>
            </a:endParaRPr>
          </a:p>
          <a:p>
            <a:r>
              <a:rPr lang="en-US" sz="3500">
                <a:latin typeface="Red Hat Text"/>
              </a:rPr>
              <a:t>CERT</a:t>
            </a:r>
            <a:endParaRPr lang="en-US"/>
          </a:p>
          <a:p>
            <a:endParaRPr lang="en-US" b="0"/>
          </a:p>
          <a:p>
            <a:r>
              <a:rPr lang="en-US" b="0"/>
              <a:t> https://cert.smwbe.com/ </a:t>
            </a:r>
            <a:endParaRPr lang="en-US"/>
          </a:p>
          <a:p>
            <a:r>
              <a:rPr lang="en-US" b="0" u="sng"/>
              <a:t>Cert@strongandstarlike.com</a:t>
            </a:r>
          </a:p>
          <a:p>
            <a:r>
              <a:rPr lang="en-US" b="0"/>
              <a:t>651-288-4041</a:t>
            </a:r>
            <a:endParaRPr lang="en-US" b="0">
              <a:solidFill>
                <a:schemeClr val="bg1"/>
              </a:solidFill>
            </a:endParaRPr>
          </a:p>
        </p:txBody>
      </p:sp>
    </p:spTree>
    <p:extLst>
      <p:ext uri="{BB962C8B-B14F-4D97-AF65-F5344CB8AC3E}">
        <p14:creationId xmlns:p14="http://schemas.microsoft.com/office/powerpoint/2010/main" val="1064324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DF3ED4-F422-4120-8C70-93FCF58D5309}"/>
              </a:ext>
            </a:extLst>
          </p:cNvPr>
          <p:cNvSpPr txBox="1">
            <a:spLocks/>
          </p:cNvSpPr>
          <p:nvPr/>
        </p:nvSpPr>
        <p:spPr>
          <a:xfrm>
            <a:off x="925050" y="1869531"/>
            <a:ext cx="7293900" cy="12840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Red Hat Text"/>
              <a:buNone/>
              <a:defRPr sz="3600" b="1" i="0" u="none" strike="noStrike" cap="none">
                <a:solidFill>
                  <a:schemeClr val="lt1"/>
                </a:solidFill>
                <a:latin typeface="Red Hat Text"/>
                <a:ea typeface="Red Hat Text"/>
                <a:cs typeface="Red Hat Text"/>
                <a:sym typeface="Red Hat Text"/>
              </a:defRPr>
            </a:lvl1pPr>
            <a:lvl2pPr marR="0" lvl="1"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2pPr>
            <a:lvl3pPr marR="0" lvl="2"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3pPr>
            <a:lvl4pPr marR="0" lvl="3"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4pPr>
            <a:lvl5pPr marR="0" lvl="4"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5pPr>
            <a:lvl6pPr marR="0" lvl="5"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6pPr>
            <a:lvl7pPr marR="0" lvl="6"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7pPr>
            <a:lvl8pPr marR="0" lvl="7"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8pPr>
            <a:lvl9pPr marR="0" lvl="8"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9pPr>
          </a:lstStyle>
          <a:p>
            <a:r>
              <a:rPr lang="en-US"/>
              <a:t>Minnesota Business </a:t>
            </a:r>
          </a:p>
          <a:p>
            <a:r>
              <a:rPr lang="en-US"/>
              <a:t>Subsidy Law</a:t>
            </a:r>
          </a:p>
        </p:txBody>
      </p:sp>
    </p:spTree>
    <p:extLst>
      <p:ext uri="{BB962C8B-B14F-4D97-AF65-F5344CB8AC3E}">
        <p14:creationId xmlns:p14="http://schemas.microsoft.com/office/powerpoint/2010/main" val="1248425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7308E4D-3E8D-45E5-915C-6744ADD0645E}"/>
              </a:ext>
            </a:extLst>
          </p:cNvPr>
          <p:cNvSpPr>
            <a:spLocks noGrp="1"/>
          </p:cNvSpPr>
          <p:nvPr>
            <p:ph type="subTitle" idx="1"/>
          </p:nvPr>
        </p:nvSpPr>
        <p:spPr/>
        <p:txBody>
          <a:bodyPr/>
          <a:lstStyle/>
          <a:p>
            <a:pPr algn="r"/>
            <a:r>
              <a:rPr lang="en-US" b="0"/>
              <a:t>Compliance During Project Operation</a:t>
            </a:r>
          </a:p>
        </p:txBody>
      </p:sp>
      <p:sp>
        <p:nvSpPr>
          <p:cNvPr id="3" name="Title 2">
            <a:extLst>
              <a:ext uri="{FF2B5EF4-FFF2-40B4-BE49-F238E27FC236}">
                <a16:creationId xmlns:a16="http://schemas.microsoft.com/office/drawing/2014/main" id="{58D5599C-A25A-4F1F-BE10-F04D353A6C61}"/>
              </a:ext>
            </a:extLst>
          </p:cNvPr>
          <p:cNvSpPr>
            <a:spLocks noGrp="1"/>
          </p:cNvSpPr>
          <p:nvPr>
            <p:ph type="title"/>
          </p:nvPr>
        </p:nvSpPr>
        <p:spPr>
          <a:xfrm>
            <a:off x="1186800" y="1038750"/>
            <a:ext cx="7957200" cy="697500"/>
          </a:xfrm>
        </p:spPr>
        <p:txBody>
          <a:bodyPr/>
          <a:lstStyle/>
          <a:p>
            <a:r>
              <a:rPr lang="en-US">
                <a:solidFill>
                  <a:srgbClr val="002060"/>
                </a:solidFill>
              </a:rPr>
              <a:t>Minnesota Business Subsidy Law</a:t>
            </a:r>
          </a:p>
        </p:txBody>
      </p:sp>
      <p:sp>
        <p:nvSpPr>
          <p:cNvPr id="4" name="Text Placeholder 3">
            <a:extLst>
              <a:ext uri="{FF2B5EF4-FFF2-40B4-BE49-F238E27FC236}">
                <a16:creationId xmlns:a16="http://schemas.microsoft.com/office/drawing/2014/main" id="{5A3C98F7-D719-439C-A4F2-A5378E3DAB21}"/>
              </a:ext>
            </a:extLst>
          </p:cNvPr>
          <p:cNvSpPr>
            <a:spLocks noGrp="1"/>
          </p:cNvSpPr>
          <p:nvPr>
            <p:ph type="body" idx="2"/>
          </p:nvPr>
        </p:nvSpPr>
        <p:spPr>
          <a:xfrm>
            <a:off x="756218" y="1621868"/>
            <a:ext cx="7957200" cy="3048453"/>
          </a:xfrm>
        </p:spPr>
        <p:txBody>
          <a:bodyPr/>
          <a:lstStyle/>
          <a:p>
            <a:pPr>
              <a:lnSpc>
                <a:spcPct val="150000"/>
              </a:lnSpc>
            </a:pPr>
            <a:r>
              <a:rPr lang="en-US" b="1">
                <a:solidFill>
                  <a:srgbClr val="002060"/>
                </a:solidFill>
              </a:rPr>
              <a:t>Minnesota Statute Sections 116J.993-.995 and </a:t>
            </a:r>
          </a:p>
          <a:p>
            <a:pPr>
              <a:lnSpc>
                <a:spcPct val="150000"/>
              </a:lnSpc>
            </a:pPr>
            <a:r>
              <a:rPr lang="en-US" b="1">
                <a:solidFill>
                  <a:srgbClr val="002060"/>
                </a:solidFill>
              </a:rPr>
              <a:t>City Council Resolution #99-742 </a:t>
            </a:r>
          </a:p>
          <a:p>
            <a:pPr>
              <a:lnSpc>
                <a:spcPct val="150000"/>
              </a:lnSpc>
            </a:pPr>
            <a:r>
              <a:rPr lang="en-US" b="1">
                <a:solidFill>
                  <a:srgbClr val="002060"/>
                </a:solidFill>
              </a:rPr>
              <a:t>Require that a business receiving state or local government assistance must have a defined public purpose and recipients must </a:t>
            </a:r>
            <a:r>
              <a:rPr lang="en-US" b="1" u="sng">
                <a:solidFill>
                  <a:srgbClr val="002060"/>
                </a:solidFill>
              </a:rPr>
              <a:t>set goals for job creation, wages and benefits to be achieved within 2 years of receiving assistance</a:t>
            </a:r>
          </a:p>
          <a:p>
            <a:pPr lvl="1"/>
            <a:endParaRPr lang="en-US"/>
          </a:p>
        </p:txBody>
      </p:sp>
    </p:spTree>
    <p:extLst>
      <p:ext uri="{BB962C8B-B14F-4D97-AF65-F5344CB8AC3E}">
        <p14:creationId xmlns:p14="http://schemas.microsoft.com/office/powerpoint/2010/main" val="788120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7308E4D-3E8D-45E5-915C-6744ADD0645E}"/>
              </a:ext>
            </a:extLst>
          </p:cNvPr>
          <p:cNvSpPr>
            <a:spLocks noGrp="1"/>
          </p:cNvSpPr>
          <p:nvPr>
            <p:ph type="subTitle" idx="1"/>
          </p:nvPr>
        </p:nvSpPr>
        <p:spPr/>
        <p:txBody>
          <a:bodyPr/>
          <a:lstStyle/>
          <a:p>
            <a:pPr algn="r"/>
            <a:r>
              <a:rPr lang="en-US" b="0"/>
              <a:t>Compliance During Project Operation</a:t>
            </a:r>
          </a:p>
        </p:txBody>
      </p:sp>
      <p:sp>
        <p:nvSpPr>
          <p:cNvPr id="3" name="Title 2">
            <a:extLst>
              <a:ext uri="{FF2B5EF4-FFF2-40B4-BE49-F238E27FC236}">
                <a16:creationId xmlns:a16="http://schemas.microsoft.com/office/drawing/2014/main" id="{58D5599C-A25A-4F1F-BE10-F04D353A6C61}"/>
              </a:ext>
            </a:extLst>
          </p:cNvPr>
          <p:cNvSpPr>
            <a:spLocks noGrp="1"/>
          </p:cNvSpPr>
          <p:nvPr>
            <p:ph type="title"/>
          </p:nvPr>
        </p:nvSpPr>
        <p:spPr>
          <a:xfrm>
            <a:off x="1186800" y="1038750"/>
            <a:ext cx="7957200" cy="697500"/>
          </a:xfrm>
        </p:spPr>
        <p:txBody>
          <a:bodyPr/>
          <a:lstStyle/>
          <a:p>
            <a:r>
              <a:rPr lang="en-US">
                <a:solidFill>
                  <a:srgbClr val="002060"/>
                </a:solidFill>
              </a:rPr>
              <a:t>Minnesota Business Subsidy Law</a:t>
            </a:r>
          </a:p>
        </p:txBody>
      </p:sp>
      <p:sp>
        <p:nvSpPr>
          <p:cNvPr id="4" name="Text Placeholder 3">
            <a:extLst>
              <a:ext uri="{FF2B5EF4-FFF2-40B4-BE49-F238E27FC236}">
                <a16:creationId xmlns:a16="http://schemas.microsoft.com/office/drawing/2014/main" id="{5A3C98F7-D719-439C-A4F2-A5378E3DAB21}"/>
              </a:ext>
            </a:extLst>
          </p:cNvPr>
          <p:cNvSpPr>
            <a:spLocks noGrp="1"/>
          </p:cNvSpPr>
          <p:nvPr>
            <p:ph type="body" idx="2"/>
          </p:nvPr>
        </p:nvSpPr>
        <p:spPr>
          <a:xfrm>
            <a:off x="756218" y="1621869"/>
            <a:ext cx="7957200" cy="2546720"/>
          </a:xfrm>
        </p:spPr>
        <p:txBody>
          <a:bodyPr/>
          <a:lstStyle/>
          <a:p>
            <a:pPr>
              <a:lnSpc>
                <a:spcPct val="150000"/>
              </a:lnSpc>
            </a:pPr>
            <a:r>
              <a:rPr lang="en-US" b="1">
                <a:solidFill>
                  <a:srgbClr val="002060"/>
                </a:solidFill>
              </a:rPr>
              <a:t>Applies to recipients* </a:t>
            </a:r>
            <a:r>
              <a:rPr lang="en-US" b="1" u="sng">
                <a:solidFill>
                  <a:srgbClr val="0070C0"/>
                </a:solidFill>
              </a:rPr>
              <a:t>receiving a business subsidy of $25,000 or more of grant funds</a:t>
            </a:r>
            <a:r>
              <a:rPr lang="en-US" b="1">
                <a:solidFill>
                  <a:srgbClr val="002060"/>
                </a:solidFill>
              </a:rPr>
              <a:t>, unless the project or recipient falls within an exemption;</a:t>
            </a:r>
          </a:p>
          <a:p>
            <a:pPr>
              <a:lnSpc>
                <a:spcPct val="150000"/>
              </a:lnSpc>
            </a:pPr>
            <a:r>
              <a:rPr lang="en-US" b="1">
                <a:solidFill>
                  <a:srgbClr val="0070C0"/>
                </a:solidFill>
              </a:rPr>
              <a:t>If the award is $150,000 or more, the following will apply</a:t>
            </a:r>
            <a:r>
              <a:rPr lang="en-US" b="1">
                <a:solidFill>
                  <a:srgbClr val="002060"/>
                </a:solidFill>
              </a:rPr>
              <a:t>:</a:t>
            </a:r>
          </a:p>
          <a:p>
            <a:pPr lvl="1">
              <a:lnSpc>
                <a:spcPct val="150000"/>
              </a:lnSpc>
            </a:pPr>
            <a:r>
              <a:rPr lang="en-US" sz="1200" b="1">
                <a:solidFill>
                  <a:srgbClr val="002060"/>
                </a:solidFill>
              </a:rPr>
              <a:t>Requires a notice and public hearing on the subsidy;</a:t>
            </a:r>
          </a:p>
          <a:p>
            <a:pPr lvl="1">
              <a:lnSpc>
                <a:spcPct val="150000"/>
              </a:lnSpc>
            </a:pPr>
            <a:r>
              <a:rPr lang="en-US" sz="1200" b="1">
                <a:solidFill>
                  <a:srgbClr val="002060"/>
                </a:solidFill>
              </a:rPr>
              <a:t>Specific wage and job goals to be attained within 2 years and a 5-year commitment to continue operations at its business location in Saint Paul;</a:t>
            </a:r>
          </a:p>
          <a:p>
            <a:pPr>
              <a:lnSpc>
                <a:spcPct val="150000"/>
              </a:lnSpc>
            </a:pPr>
            <a:r>
              <a:rPr lang="en-US" b="1">
                <a:solidFill>
                  <a:srgbClr val="002060"/>
                </a:solidFill>
              </a:rPr>
              <a:t>Annual reporting is required each year for the prior calendar year</a:t>
            </a:r>
          </a:p>
        </p:txBody>
      </p:sp>
      <p:sp>
        <p:nvSpPr>
          <p:cNvPr id="5" name="TextBox 4">
            <a:extLst>
              <a:ext uri="{FF2B5EF4-FFF2-40B4-BE49-F238E27FC236}">
                <a16:creationId xmlns:a16="http://schemas.microsoft.com/office/drawing/2014/main" id="{FF74DEDE-EE94-1942-8F00-1C6AB0143202}"/>
              </a:ext>
            </a:extLst>
          </p:cNvPr>
          <p:cNvSpPr txBox="1"/>
          <p:nvPr/>
        </p:nvSpPr>
        <p:spPr>
          <a:xfrm>
            <a:off x="608144" y="4241450"/>
            <a:ext cx="8105274" cy="646331"/>
          </a:xfrm>
          <a:prstGeom prst="rect">
            <a:avLst/>
          </a:prstGeom>
          <a:noFill/>
        </p:spPr>
        <p:txBody>
          <a:bodyPr wrap="square" rtlCol="0">
            <a:spAutoFit/>
          </a:bodyPr>
          <a:lstStyle/>
          <a:p>
            <a:r>
              <a:rPr lang="en-US" sz="1200"/>
              <a:t>* All for-profit entities qualify as a business subsidy recipient; however, only non-profit entities with at least 100 Full-Time Equivalent (FTE) employees and with a ratio of highest to lowest paid employee that exceeds ten to one qualify as a business subsidy recipient.</a:t>
            </a:r>
          </a:p>
        </p:txBody>
      </p:sp>
    </p:spTree>
    <p:extLst>
      <p:ext uri="{BB962C8B-B14F-4D97-AF65-F5344CB8AC3E}">
        <p14:creationId xmlns:p14="http://schemas.microsoft.com/office/powerpoint/2010/main" val="13775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DF3ED4-F422-4120-8C70-93FCF58D5309}"/>
              </a:ext>
            </a:extLst>
          </p:cNvPr>
          <p:cNvSpPr txBox="1">
            <a:spLocks/>
          </p:cNvSpPr>
          <p:nvPr/>
        </p:nvSpPr>
        <p:spPr>
          <a:xfrm>
            <a:off x="925050" y="1869531"/>
            <a:ext cx="7293900" cy="12840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Red Hat Text"/>
              <a:buNone/>
              <a:defRPr sz="3600" b="1" i="0" u="none" strike="noStrike" cap="none">
                <a:solidFill>
                  <a:schemeClr val="lt1"/>
                </a:solidFill>
                <a:latin typeface="Red Hat Text"/>
                <a:ea typeface="Red Hat Text"/>
                <a:cs typeface="Red Hat Text"/>
                <a:sym typeface="Red Hat Text"/>
              </a:defRPr>
            </a:lvl1pPr>
            <a:lvl2pPr marR="0" lvl="1"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2pPr>
            <a:lvl3pPr marR="0" lvl="2"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3pPr>
            <a:lvl4pPr marR="0" lvl="3"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4pPr>
            <a:lvl5pPr marR="0" lvl="4"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5pPr>
            <a:lvl6pPr marR="0" lvl="5"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6pPr>
            <a:lvl7pPr marR="0" lvl="6"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7pPr>
            <a:lvl8pPr marR="0" lvl="7"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8pPr>
            <a:lvl9pPr marR="0" lvl="8"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9pPr>
          </a:lstStyle>
          <a:p>
            <a:pPr algn="l"/>
            <a:r>
              <a:rPr lang="en-US" sz="3200"/>
              <a:t>Saint Paul Living Wage Ordinance</a:t>
            </a:r>
          </a:p>
        </p:txBody>
      </p:sp>
    </p:spTree>
    <p:extLst>
      <p:ext uri="{BB962C8B-B14F-4D97-AF65-F5344CB8AC3E}">
        <p14:creationId xmlns:p14="http://schemas.microsoft.com/office/powerpoint/2010/main" val="2215448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7308E4D-3E8D-45E5-915C-6744ADD0645E}"/>
              </a:ext>
            </a:extLst>
          </p:cNvPr>
          <p:cNvSpPr>
            <a:spLocks noGrp="1"/>
          </p:cNvSpPr>
          <p:nvPr>
            <p:ph type="subTitle" idx="1"/>
          </p:nvPr>
        </p:nvSpPr>
        <p:spPr/>
        <p:txBody>
          <a:bodyPr/>
          <a:lstStyle/>
          <a:p>
            <a:pPr algn="r"/>
            <a:r>
              <a:rPr lang="en-US" b="0"/>
              <a:t>Compliance During Project Operation</a:t>
            </a:r>
          </a:p>
        </p:txBody>
      </p:sp>
      <p:sp>
        <p:nvSpPr>
          <p:cNvPr id="3" name="Title 2">
            <a:extLst>
              <a:ext uri="{FF2B5EF4-FFF2-40B4-BE49-F238E27FC236}">
                <a16:creationId xmlns:a16="http://schemas.microsoft.com/office/drawing/2014/main" id="{58D5599C-A25A-4F1F-BE10-F04D353A6C61}"/>
              </a:ext>
            </a:extLst>
          </p:cNvPr>
          <p:cNvSpPr>
            <a:spLocks noGrp="1"/>
          </p:cNvSpPr>
          <p:nvPr>
            <p:ph type="title"/>
          </p:nvPr>
        </p:nvSpPr>
        <p:spPr>
          <a:xfrm>
            <a:off x="756218" y="1072935"/>
            <a:ext cx="7957200" cy="697500"/>
          </a:xfrm>
        </p:spPr>
        <p:txBody>
          <a:bodyPr/>
          <a:lstStyle/>
          <a:p>
            <a:r>
              <a:rPr lang="en-US">
                <a:solidFill>
                  <a:srgbClr val="002060"/>
                </a:solidFill>
              </a:rPr>
              <a:t>Saint Paul Living Wage Ordinance</a:t>
            </a:r>
          </a:p>
        </p:txBody>
      </p:sp>
      <p:sp>
        <p:nvSpPr>
          <p:cNvPr id="4" name="Text Placeholder 3">
            <a:extLst>
              <a:ext uri="{FF2B5EF4-FFF2-40B4-BE49-F238E27FC236}">
                <a16:creationId xmlns:a16="http://schemas.microsoft.com/office/drawing/2014/main" id="{5A3C98F7-D719-439C-A4F2-A5378E3DAB21}"/>
              </a:ext>
            </a:extLst>
          </p:cNvPr>
          <p:cNvSpPr>
            <a:spLocks noGrp="1"/>
          </p:cNvSpPr>
          <p:nvPr>
            <p:ph type="body" idx="2"/>
          </p:nvPr>
        </p:nvSpPr>
        <p:spPr>
          <a:xfrm>
            <a:off x="756218" y="1621868"/>
            <a:ext cx="7957200" cy="3048453"/>
          </a:xfrm>
        </p:spPr>
        <p:txBody>
          <a:bodyPr/>
          <a:lstStyle/>
          <a:p>
            <a:pPr>
              <a:lnSpc>
                <a:spcPct val="150000"/>
              </a:lnSpc>
            </a:pPr>
            <a:r>
              <a:rPr lang="en-US" b="1">
                <a:solidFill>
                  <a:srgbClr val="002060"/>
                </a:solidFill>
              </a:rPr>
              <a:t>Chapter 98 of Saint Paul Administrative Code;</a:t>
            </a:r>
          </a:p>
          <a:p>
            <a:pPr>
              <a:lnSpc>
                <a:spcPct val="150000"/>
              </a:lnSpc>
            </a:pPr>
            <a:r>
              <a:rPr lang="en-US" b="1">
                <a:solidFill>
                  <a:srgbClr val="002060"/>
                </a:solidFill>
              </a:rPr>
              <a:t>Applies to </a:t>
            </a:r>
            <a:r>
              <a:rPr lang="en-US" b="1" u="sng">
                <a:solidFill>
                  <a:srgbClr val="0070C0"/>
                </a:solidFill>
              </a:rPr>
              <a:t>recipients receiving $100,000 or more in a City Business Subsidy </a:t>
            </a:r>
            <a:r>
              <a:rPr lang="en-US" b="1">
                <a:solidFill>
                  <a:srgbClr val="002060"/>
                </a:solidFill>
              </a:rPr>
              <a:t>unless the recipient qualifies for an exemption*;</a:t>
            </a:r>
          </a:p>
          <a:p>
            <a:pPr>
              <a:lnSpc>
                <a:spcPct val="150000"/>
              </a:lnSpc>
            </a:pPr>
            <a:r>
              <a:rPr lang="en-US" b="1">
                <a:solidFill>
                  <a:srgbClr val="002060"/>
                </a:solidFill>
              </a:rPr>
              <a:t>Recipients and Qualifying Tenant(s) must pay a living wage to each employee (and in the case of a Tenant to an independent contractor as well) who is employed in the location for which the subsidy was provided for the longer of, 3 years or the term of the STAR Grant Agreement.</a:t>
            </a:r>
          </a:p>
          <a:p>
            <a:pPr>
              <a:lnSpc>
                <a:spcPct val="150000"/>
              </a:lnSpc>
            </a:pPr>
            <a:endParaRPr lang="en-US" b="1">
              <a:solidFill>
                <a:srgbClr val="002060"/>
              </a:solidFill>
            </a:endParaRPr>
          </a:p>
          <a:p>
            <a:pPr>
              <a:lnSpc>
                <a:spcPct val="150000"/>
              </a:lnSpc>
            </a:pPr>
            <a:endParaRPr lang="en-US" b="1">
              <a:solidFill>
                <a:srgbClr val="002060"/>
              </a:solidFill>
            </a:endParaRPr>
          </a:p>
          <a:p>
            <a:pPr>
              <a:lnSpc>
                <a:spcPct val="150000"/>
              </a:lnSpc>
            </a:pPr>
            <a:endParaRPr lang="en-US" b="1">
              <a:solidFill>
                <a:srgbClr val="002060"/>
              </a:solidFill>
            </a:endParaRPr>
          </a:p>
        </p:txBody>
      </p:sp>
      <p:sp>
        <p:nvSpPr>
          <p:cNvPr id="6" name="TextBox 5">
            <a:extLst>
              <a:ext uri="{FF2B5EF4-FFF2-40B4-BE49-F238E27FC236}">
                <a16:creationId xmlns:a16="http://schemas.microsoft.com/office/drawing/2014/main" id="{E094038F-EC24-D485-443B-27A4EFFD1453}"/>
              </a:ext>
            </a:extLst>
          </p:cNvPr>
          <p:cNvSpPr txBox="1"/>
          <p:nvPr/>
        </p:nvSpPr>
        <p:spPr>
          <a:xfrm>
            <a:off x="756218" y="4138342"/>
            <a:ext cx="7957200" cy="815608"/>
          </a:xfrm>
          <a:prstGeom prst="rect">
            <a:avLst/>
          </a:prstGeom>
          <a:noFill/>
        </p:spPr>
        <p:txBody>
          <a:bodyPr wrap="square" rtlCol="0">
            <a:spAutoFit/>
          </a:bodyPr>
          <a:lstStyle/>
          <a:p>
            <a:r>
              <a:rPr lang="en-US" sz="1100"/>
              <a:t>*The following entities are exempt from paying a living wage: for-profit or non-profit entity that qualifies as a small business under MN Statutes 645.445, which includes, in part, businesses that are not an affiliate, and with 20 or fewer full-time employees or with annual gross revenues less than $1 million.</a:t>
            </a:r>
          </a:p>
          <a:p>
            <a:endParaRPr lang="en-US"/>
          </a:p>
        </p:txBody>
      </p:sp>
    </p:spTree>
    <p:extLst>
      <p:ext uri="{BB962C8B-B14F-4D97-AF65-F5344CB8AC3E}">
        <p14:creationId xmlns:p14="http://schemas.microsoft.com/office/powerpoint/2010/main" val="28874430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7308E4D-3E8D-45E5-915C-6744ADD0645E}"/>
              </a:ext>
            </a:extLst>
          </p:cNvPr>
          <p:cNvSpPr>
            <a:spLocks noGrp="1"/>
          </p:cNvSpPr>
          <p:nvPr>
            <p:ph type="subTitle" idx="1"/>
          </p:nvPr>
        </p:nvSpPr>
        <p:spPr/>
        <p:txBody>
          <a:bodyPr/>
          <a:lstStyle/>
          <a:p>
            <a:pPr algn="r"/>
            <a:r>
              <a:rPr lang="en-US" b="0"/>
              <a:t>Compliance During Project Operation</a:t>
            </a:r>
          </a:p>
        </p:txBody>
      </p:sp>
      <p:sp>
        <p:nvSpPr>
          <p:cNvPr id="3" name="Title 2">
            <a:extLst>
              <a:ext uri="{FF2B5EF4-FFF2-40B4-BE49-F238E27FC236}">
                <a16:creationId xmlns:a16="http://schemas.microsoft.com/office/drawing/2014/main" id="{58D5599C-A25A-4F1F-BE10-F04D353A6C61}"/>
              </a:ext>
            </a:extLst>
          </p:cNvPr>
          <p:cNvSpPr>
            <a:spLocks noGrp="1"/>
          </p:cNvSpPr>
          <p:nvPr>
            <p:ph type="title"/>
          </p:nvPr>
        </p:nvSpPr>
        <p:spPr>
          <a:xfrm>
            <a:off x="756218" y="1005132"/>
            <a:ext cx="7957200" cy="697500"/>
          </a:xfrm>
        </p:spPr>
        <p:txBody>
          <a:bodyPr/>
          <a:lstStyle/>
          <a:p>
            <a:r>
              <a:rPr lang="en-US">
                <a:solidFill>
                  <a:srgbClr val="002060"/>
                </a:solidFill>
              </a:rPr>
              <a:t>Saint Paul Living Wage Ordinance</a:t>
            </a:r>
          </a:p>
        </p:txBody>
      </p:sp>
      <p:sp>
        <p:nvSpPr>
          <p:cNvPr id="4" name="Text Placeholder 3">
            <a:extLst>
              <a:ext uri="{FF2B5EF4-FFF2-40B4-BE49-F238E27FC236}">
                <a16:creationId xmlns:a16="http://schemas.microsoft.com/office/drawing/2014/main" id="{5A3C98F7-D719-439C-A4F2-A5378E3DAB21}"/>
              </a:ext>
            </a:extLst>
          </p:cNvPr>
          <p:cNvSpPr>
            <a:spLocks noGrp="1"/>
          </p:cNvSpPr>
          <p:nvPr>
            <p:ph type="body" idx="2"/>
          </p:nvPr>
        </p:nvSpPr>
        <p:spPr>
          <a:xfrm>
            <a:off x="756218" y="1621868"/>
            <a:ext cx="7957200" cy="3048453"/>
          </a:xfrm>
        </p:spPr>
        <p:txBody>
          <a:bodyPr/>
          <a:lstStyle/>
          <a:p>
            <a:pPr>
              <a:lnSpc>
                <a:spcPct val="150000"/>
              </a:lnSpc>
            </a:pPr>
            <a:r>
              <a:rPr lang="en-US" b="1">
                <a:solidFill>
                  <a:srgbClr val="002060"/>
                </a:solidFill>
              </a:rPr>
              <a:t>A Living Wage is:</a:t>
            </a:r>
          </a:p>
          <a:p>
            <a:pPr lvl="1"/>
            <a:r>
              <a:rPr lang="en-US" b="1">
                <a:solidFill>
                  <a:srgbClr val="002060"/>
                </a:solidFill>
              </a:rPr>
              <a:t>130% of the federal poverty level for a family of four OR</a:t>
            </a:r>
          </a:p>
          <a:p>
            <a:pPr lvl="2"/>
            <a:r>
              <a:rPr lang="en-US" b="1">
                <a:solidFill>
                  <a:srgbClr val="002060"/>
                </a:solidFill>
              </a:rPr>
              <a:t>$20.63 per hour for 2026</a:t>
            </a:r>
          </a:p>
          <a:p>
            <a:pPr lvl="1"/>
            <a:r>
              <a:rPr lang="en-US" b="1">
                <a:solidFill>
                  <a:srgbClr val="002060"/>
                </a:solidFill>
              </a:rPr>
              <a:t>110% of the federal poverty level for a family of four if health benefits are provided</a:t>
            </a:r>
          </a:p>
          <a:p>
            <a:pPr lvl="2"/>
            <a:r>
              <a:rPr lang="en-US" b="1">
                <a:solidFill>
                  <a:srgbClr val="002060"/>
                </a:solidFill>
              </a:rPr>
              <a:t>$17.45 per hour for 2026</a:t>
            </a:r>
          </a:p>
          <a:p>
            <a:pPr>
              <a:lnSpc>
                <a:spcPct val="150000"/>
              </a:lnSpc>
            </a:pPr>
            <a:r>
              <a:rPr lang="en-US" b="1">
                <a:solidFill>
                  <a:srgbClr val="002060"/>
                </a:solidFill>
              </a:rPr>
              <a:t>Wage rates change annually (in January of each year);</a:t>
            </a:r>
          </a:p>
          <a:p>
            <a:pPr>
              <a:lnSpc>
                <a:spcPct val="150000"/>
              </a:lnSpc>
            </a:pPr>
            <a:r>
              <a:rPr lang="en-US" b="1">
                <a:solidFill>
                  <a:srgbClr val="002060"/>
                </a:solidFill>
              </a:rPr>
              <a:t>An annual certification demonstrating compliance will be required by all recipients for the duration of its obligation to pay living wages.</a:t>
            </a:r>
          </a:p>
          <a:p>
            <a:pPr>
              <a:lnSpc>
                <a:spcPct val="150000"/>
              </a:lnSpc>
            </a:pPr>
            <a:endParaRPr lang="en-US" b="1">
              <a:solidFill>
                <a:srgbClr val="002060"/>
              </a:solidFill>
            </a:endParaRPr>
          </a:p>
          <a:p>
            <a:pPr>
              <a:lnSpc>
                <a:spcPct val="150000"/>
              </a:lnSpc>
            </a:pPr>
            <a:endParaRPr lang="en-US" b="1">
              <a:solidFill>
                <a:srgbClr val="002060"/>
              </a:solidFill>
            </a:endParaRPr>
          </a:p>
        </p:txBody>
      </p:sp>
    </p:spTree>
    <p:extLst>
      <p:ext uri="{BB962C8B-B14F-4D97-AF65-F5344CB8AC3E}">
        <p14:creationId xmlns:p14="http://schemas.microsoft.com/office/powerpoint/2010/main" val="2171412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DF3ED4-F422-4120-8C70-93FCF58D5309}"/>
              </a:ext>
            </a:extLst>
          </p:cNvPr>
          <p:cNvSpPr txBox="1">
            <a:spLocks/>
          </p:cNvSpPr>
          <p:nvPr/>
        </p:nvSpPr>
        <p:spPr>
          <a:xfrm>
            <a:off x="925050" y="1869531"/>
            <a:ext cx="7293900" cy="12840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Red Hat Text"/>
              <a:buNone/>
              <a:defRPr sz="3600" b="1" i="0" u="none" strike="noStrike" cap="none">
                <a:solidFill>
                  <a:schemeClr val="lt1"/>
                </a:solidFill>
                <a:latin typeface="Red Hat Text"/>
                <a:ea typeface="Red Hat Text"/>
                <a:cs typeface="Red Hat Text"/>
                <a:sym typeface="Red Hat Text"/>
              </a:defRPr>
            </a:lvl1pPr>
            <a:lvl2pPr marR="0" lvl="1"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2pPr>
            <a:lvl3pPr marR="0" lvl="2"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3pPr>
            <a:lvl4pPr marR="0" lvl="3"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4pPr>
            <a:lvl5pPr marR="0" lvl="4"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5pPr>
            <a:lvl6pPr marR="0" lvl="5"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6pPr>
            <a:lvl7pPr marR="0" lvl="6"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7pPr>
            <a:lvl8pPr marR="0" lvl="7"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8pPr>
            <a:lvl9pPr marR="0" lvl="8"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Verdana"/>
                <a:ea typeface="Verdana"/>
                <a:cs typeface="Verdana"/>
                <a:sym typeface="Verdana"/>
              </a:defRPr>
            </a:lvl9pPr>
          </a:lstStyle>
          <a:p>
            <a:pPr algn="l"/>
            <a:r>
              <a:rPr lang="en-US" sz="3200"/>
              <a:t>Sustainable Building Ordinance</a:t>
            </a:r>
          </a:p>
        </p:txBody>
      </p:sp>
    </p:spTree>
    <p:extLst>
      <p:ext uri="{BB962C8B-B14F-4D97-AF65-F5344CB8AC3E}">
        <p14:creationId xmlns:p14="http://schemas.microsoft.com/office/powerpoint/2010/main" val="10513793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5862A-98C6-D7B6-7393-D1D78EFF6DDE}"/>
              </a:ext>
            </a:extLst>
          </p:cNvPr>
          <p:cNvSpPr>
            <a:spLocks noGrp="1"/>
          </p:cNvSpPr>
          <p:nvPr>
            <p:ph type="title"/>
          </p:nvPr>
        </p:nvSpPr>
        <p:spPr>
          <a:xfrm>
            <a:off x="538350" y="801358"/>
            <a:ext cx="7957200" cy="565616"/>
          </a:xfrm>
        </p:spPr>
        <p:txBody>
          <a:bodyPr/>
          <a:lstStyle/>
          <a:p>
            <a:r>
              <a:rPr lang="en-US"/>
              <a:t>Sustainable Building Ordinance</a:t>
            </a:r>
          </a:p>
        </p:txBody>
      </p:sp>
      <p:sp>
        <p:nvSpPr>
          <p:cNvPr id="3" name="Text Placeholder 2">
            <a:extLst>
              <a:ext uri="{FF2B5EF4-FFF2-40B4-BE49-F238E27FC236}">
                <a16:creationId xmlns:a16="http://schemas.microsoft.com/office/drawing/2014/main" id="{6BCE7FA1-4E2A-4044-389B-64A4E150DF85}"/>
              </a:ext>
            </a:extLst>
          </p:cNvPr>
          <p:cNvSpPr>
            <a:spLocks noGrp="1"/>
          </p:cNvSpPr>
          <p:nvPr>
            <p:ph type="body" idx="1"/>
          </p:nvPr>
        </p:nvSpPr>
        <p:spPr>
          <a:xfrm>
            <a:off x="265789" y="1542827"/>
            <a:ext cx="5228780" cy="3399092"/>
          </a:xfrm>
        </p:spPr>
        <p:txBody>
          <a:bodyPr/>
          <a:lstStyle/>
          <a:p>
            <a:r>
              <a:rPr lang="en-US" sz="1500"/>
              <a:t>Applies to projects receiving more than $200,000 in public assistance</a:t>
            </a:r>
          </a:p>
          <a:p>
            <a:endParaRPr lang="en-US" sz="1500"/>
          </a:p>
          <a:p>
            <a:r>
              <a:rPr lang="en-US" sz="1500"/>
              <a:t>Applies to new construction &amp; rehab </a:t>
            </a:r>
          </a:p>
          <a:p>
            <a:endParaRPr lang="en-US" sz="1500"/>
          </a:p>
          <a:p>
            <a:r>
              <a:rPr lang="en-US" sz="1500"/>
              <a:t>Projects must be certified through an eligible green building standard</a:t>
            </a:r>
          </a:p>
          <a:p>
            <a:endParaRPr lang="en-US" sz="1500"/>
          </a:p>
          <a:p>
            <a:r>
              <a:rPr lang="en-US" sz="1500"/>
              <a:t>Projects must comply with the Saint Paul Overlay</a:t>
            </a:r>
          </a:p>
          <a:p>
            <a:endParaRPr lang="en-US" sz="1500"/>
          </a:p>
          <a:p>
            <a:r>
              <a:rPr lang="en-US" sz="1500"/>
              <a:t>Contact Kurt Schultz about any project that may receive more than $200,000 from all sources of public money</a:t>
            </a:r>
          </a:p>
        </p:txBody>
      </p:sp>
      <p:pic>
        <p:nvPicPr>
          <p:cNvPr id="4" name="Picture 3">
            <a:extLst>
              <a:ext uri="{FF2B5EF4-FFF2-40B4-BE49-F238E27FC236}">
                <a16:creationId xmlns:a16="http://schemas.microsoft.com/office/drawing/2014/main" id="{C193DA97-1F8D-53CF-DA9D-BA8121A2324E}"/>
              </a:ext>
            </a:extLst>
          </p:cNvPr>
          <p:cNvPicPr>
            <a:picLocks noChangeAspect="1"/>
          </p:cNvPicPr>
          <p:nvPr/>
        </p:nvPicPr>
        <p:blipFill>
          <a:blip r:embed="rId2"/>
          <a:stretch>
            <a:fillRect/>
          </a:stretch>
        </p:blipFill>
        <p:spPr>
          <a:xfrm>
            <a:off x="5500631" y="1578354"/>
            <a:ext cx="3295880" cy="3234861"/>
          </a:xfrm>
          <a:prstGeom prst="rect">
            <a:avLst/>
          </a:prstGeom>
        </p:spPr>
      </p:pic>
    </p:spTree>
    <p:extLst>
      <p:ext uri="{BB962C8B-B14F-4D97-AF65-F5344CB8AC3E}">
        <p14:creationId xmlns:p14="http://schemas.microsoft.com/office/powerpoint/2010/main" val="2930667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D5A95-0580-CD8F-0132-BFD53A2D6065}"/>
              </a:ext>
            </a:extLst>
          </p:cNvPr>
          <p:cNvSpPr>
            <a:spLocks noGrp="1"/>
          </p:cNvSpPr>
          <p:nvPr>
            <p:ph type="title"/>
          </p:nvPr>
        </p:nvSpPr>
        <p:spPr>
          <a:xfrm>
            <a:off x="538350" y="1253063"/>
            <a:ext cx="7957200" cy="368692"/>
          </a:xfrm>
        </p:spPr>
        <p:txBody>
          <a:bodyPr/>
          <a:lstStyle/>
          <a:p>
            <a:r>
              <a:rPr lang="en-US"/>
              <a:t>Agenda</a:t>
            </a:r>
          </a:p>
        </p:txBody>
      </p:sp>
      <p:sp>
        <p:nvSpPr>
          <p:cNvPr id="3" name="Text Placeholder 2">
            <a:extLst>
              <a:ext uri="{FF2B5EF4-FFF2-40B4-BE49-F238E27FC236}">
                <a16:creationId xmlns:a16="http://schemas.microsoft.com/office/drawing/2014/main" id="{D0BCD639-4890-1564-2475-05FE3EE18235}"/>
              </a:ext>
            </a:extLst>
          </p:cNvPr>
          <p:cNvSpPr>
            <a:spLocks noGrp="1"/>
          </p:cNvSpPr>
          <p:nvPr>
            <p:ph type="body" idx="1"/>
          </p:nvPr>
        </p:nvSpPr>
        <p:spPr>
          <a:xfrm>
            <a:off x="538350" y="1437064"/>
            <a:ext cx="7957200" cy="3241086"/>
          </a:xfrm>
        </p:spPr>
        <p:txBody>
          <a:bodyPr/>
          <a:lstStyle/>
          <a:p>
            <a:pPr marL="139700" indent="0">
              <a:buNone/>
            </a:pPr>
            <a:endParaRPr lang="en-US"/>
          </a:p>
          <a:p>
            <a:r>
              <a:rPr lang="en-US">
                <a:solidFill>
                  <a:schemeClr val="tx1"/>
                </a:solidFill>
              </a:rPr>
              <a:t>Tips and reminders</a:t>
            </a:r>
          </a:p>
          <a:p>
            <a:r>
              <a:rPr lang="en-US">
                <a:solidFill>
                  <a:schemeClr val="tx1"/>
                </a:solidFill>
              </a:rPr>
              <a:t>Working with a Project Manager</a:t>
            </a:r>
          </a:p>
          <a:p>
            <a:r>
              <a:rPr lang="en-US">
                <a:solidFill>
                  <a:schemeClr val="tx1"/>
                </a:solidFill>
              </a:rPr>
              <a:t>Getting Under Contract</a:t>
            </a:r>
          </a:p>
          <a:p>
            <a:r>
              <a:rPr lang="en-US">
                <a:solidFill>
                  <a:schemeClr val="tx1"/>
                </a:solidFill>
              </a:rPr>
              <a:t>Compliance &amp; Insurance Requirements </a:t>
            </a:r>
          </a:p>
          <a:p>
            <a:r>
              <a:rPr lang="en-US">
                <a:solidFill>
                  <a:schemeClr val="tx1"/>
                </a:solidFill>
              </a:rPr>
              <a:t>Contractors/Subcontractors</a:t>
            </a:r>
          </a:p>
          <a:p>
            <a:r>
              <a:rPr lang="en-US">
                <a:solidFill>
                  <a:schemeClr val="tx1"/>
                </a:solidFill>
              </a:rPr>
              <a:t>Closing Fee &amp; Registering with </a:t>
            </a:r>
            <a:r>
              <a:rPr lang="en-US" err="1">
                <a:solidFill>
                  <a:schemeClr val="tx1"/>
                </a:solidFill>
              </a:rPr>
              <a:t>PaymentWorks</a:t>
            </a:r>
            <a:endParaRPr lang="en-US">
              <a:solidFill>
                <a:schemeClr val="tx1"/>
              </a:solidFill>
            </a:endParaRPr>
          </a:p>
          <a:p>
            <a:r>
              <a:rPr lang="en-US">
                <a:solidFill>
                  <a:schemeClr val="tx1"/>
                </a:solidFill>
              </a:rPr>
              <a:t>Draw Requests &amp; Reporting </a:t>
            </a:r>
          </a:p>
          <a:p>
            <a:r>
              <a:rPr lang="en-US">
                <a:solidFill>
                  <a:schemeClr val="tx1"/>
                </a:solidFill>
              </a:rPr>
              <a:t>We want to hear from you! </a:t>
            </a:r>
          </a:p>
          <a:p>
            <a:r>
              <a:rPr lang="en-US">
                <a:solidFill>
                  <a:schemeClr val="tx1"/>
                </a:solidFill>
              </a:rPr>
              <a:t>Contact Information</a:t>
            </a:r>
            <a:br>
              <a:rPr lang="en-US"/>
            </a:br>
            <a:br>
              <a:rPr lang="en-US"/>
            </a:br>
            <a:r>
              <a:rPr lang="en-US" i="1">
                <a:solidFill>
                  <a:schemeClr val="tx1"/>
                </a:solidFill>
              </a:rPr>
              <a:t>Meeting will be recorded and posted to our website for those unable to attend today</a:t>
            </a:r>
          </a:p>
          <a:p>
            <a:pPr algn="ctr"/>
            <a:endParaRPr lang="en-US"/>
          </a:p>
          <a:p>
            <a:pPr marL="139700" indent="0" algn="ctr">
              <a:buNone/>
            </a:pPr>
            <a:endParaRPr lang="en-US"/>
          </a:p>
        </p:txBody>
      </p:sp>
    </p:spTree>
    <p:extLst>
      <p:ext uri="{BB962C8B-B14F-4D97-AF65-F5344CB8AC3E}">
        <p14:creationId xmlns:p14="http://schemas.microsoft.com/office/powerpoint/2010/main" val="13393363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B636F-A8DB-6B4E-D83B-79EA72021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7AE292-4850-D7DE-1C59-8ED4356CFCC1}"/>
              </a:ext>
            </a:extLst>
          </p:cNvPr>
          <p:cNvSpPr>
            <a:spLocks noGrp="1"/>
          </p:cNvSpPr>
          <p:nvPr>
            <p:ph type="title"/>
          </p:nvPr>
        </p:nvSpPr>
        <p:spPr/>
        <p:txBody>
          <a:bodyPr/>
          <a:lstStyle/>
          <a:p>
            <a:r>
              <a:rPr lang="en-US"/>
              <a:t>Working with Contractors/Subcontractors</a:t>
            </a:r>
          </a:p>
        </p:txBody>
      </p:sp>
    </p:spTree>
    <p:extLst>
      <p:ext uri="{BB962C8B-B14F-4D97-AF65-F5344CB8AC3E}">
        <p14:creationId xmlns:p14="http://schemas.microsoft.com/office/powerpoint/2010/main" val="25266645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8D63A-8FBF-9F5D-DF32-62EC9038E5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BFD055-A246-E7FC-2473-22E337FD97E1}"/>
              </a:ext>
            </a:extLst>
          </p:cNvPr>
          <p:cNvSpPr>
            <a:spLocks noGrp="1"/>
          </p:cNvSpPr>
          <p:nvPr>
            <p:ph type="title"/>
          </p:nvPr>
        </p:nvSpPr>
        <p:spPr>
          <a:xfrm>
            <a:off x="520391" y="102548"/>
            <a:ext cx="8690516" cy="565616"/>
          </a:xfrm>
        </p:spPr>
        <p:txBody>
          <a:bodyPr/>
          <a:lstStyle/>
          <a:p>
            <a:r>
              <a:rPr lang="en-US" sz="2800">
                <a:solidFill>
                  <a:schemeClr val="bg1"/>
                </a:solidFill>
              </a:rPr>
              <a:t>Contractors/Subcontractors</a:t>
            </a:r>
          </a:p>
        </p:txBody>
      </p:sp>
      <p:sp>
        <p:nvSpPr>
          <p:cNvPr id="3" name="Text Placeholder 2">
            <a:extLst>
              <a:ext uri="{FF2B5EF4-FFF2-40B4-BE49-F238E27FC236}">
                <a16:creationId xmlns:a16="http://schemas.microsoft.com/office/drawing/2014/main" id="{E772913A-1D5E-C5D9-6CCE-92717FE16DBB}"/>
              </a:ext>
            </a:extLst>
          </p:cNvPr>
          <p:cNvSpPr>
            <a:spLocks noGrp="1"/>
          </p:cNvSpPr>
          <p:nvPr>
            <p:ph type="body" idx="1"/>
          </p:nvPr>
        </p:nvSpPr>
        <p:spPr>
          <a:xfrm>
            <a:off x="74341" y="726788"/>
            <a:ext cx="8913542" cy="4215131"/>
          </a:xfrm>
        </p:spPr>
        <p:txBody>
          <a:bodyPr/>
          <a:lstStyle/>
          <a:p>
            <a:pPr marL="139700" indent="0">
              <a:buNone/>
            </a:pPr>
            <a:endParaRPr lang="en-US" sz="1500"/>
          </a:p>
          <a:p>
            <a:r>
              <a:rPr lang="en-US" sz="1500"/>
              <a:t>For STAR projects, the city's relationship is </a:t>
            </a:r>
            <a:r>
              <a:rPr lang="en-US" sz="1500" u="sng"/>
              <a:t>solely with the grantee</a:t>
            </a:r>
            <a:r>
              <a:rPr lang="en-US" sz="1500"/>
              <a:t>, who then has contractual obligations to the city to ensure that any contractors or subcontractors also abide by all applicable laws and ordinances in the STAR contract.</a:t>
            </a:r>
            <a:br>
              <a:rPr lang="en-US" sz="1500"/>
            </a:br>
            <a:endParaRPr lang="en-US" sz="1500"/>
          </a:p>
          <a:p>
            <a:r>
              <a:rPr lang="en-US" sz="1500"/>
              <a:t>In other words, we work with you, and you work with your contractors and subcontractors!</a:t>
            </a:r>
          </a:p>
          <a:p>
            <a:pPr marL="139700" indent="0">
              <a:buNone/>
            </a:pPr>
            <a:endParaRPr lang="en-US" sz="1500"/>
          </a:p>
          <a:p>
            <a:pPr marL="139700" indent="0">
              <a:buNone/>
            </a:pPr>
            <a:br>
              <a:rPr lang="en-US" sz="1500"/>
            </a:br>
            <a:endParaRPr lang="en-US" sz="1500"/>
          </a:p>
        </p:txBody>
      </p:sp>
      <p:sp>
        <p:nvSpPr>
          <p:cNvPr id="5" name="TextBox 4">
            <a:extLst>
              <a:ext uri="{FF2B5EF4-FFF2-40B4-BE49-F238E27FC236}">
                <a16:creationId xmlns:a16="http://schemas.microsoft.com/office/drawing/2014/main" id="{63E7A224-7EBD-4031-3160-56029528A436}"/>
              </a:ext>
            </a:extLst>
          </p:cNvPr>
          <p:cNvSpPr txBox="1"/>
          <p:nvPr/>
        </p:nvSpPr>
        <p:spPr>
          <a:xfrm>
            <a:off x="388937" y="2571750"/>
            <a:ext cx="4143374"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Char char="•"/>
            </a:pPr>
            <a:r>
              <a:rPr lang="en-US" sz="1100">
                <a:latin typeface="Open Sans"/>
              </a:rPr>
              <a:t>The City </a:t>
            </a:r>
            <a:r>
              <a:rPr lang="en-US" sz="1100" b="1">
                <a:latin typeface="Open Sans"/>
              </a:rPr>
              <a:t>does</a:t>
            </a:r>
            <a:r>
              <a:rPr lang="en-US" sz="1100">
                <a:latin typeface="Open Sans"/>
              </a:rPr>
              <a:t> require and attend a Preconstruction Meeting/Compliance Conference with the Grantee and City Compliance staff (HREEO) to review compliance requirements for each project. Contractors and subcontractors are welcome and encouraged to attend this conference. </a:t>
            </a:r>
            <a:endParaRPr lang="en-US"/>
          </a:p>
          <a:p>
            <a:pPr marL="171450" indent="-171450">
              <a:buChar char="•"/>
            </a:pPr>
            <a:r>
              <a:rPr lang="en-US" sz="1100">
                <a:latin typeface="Open Sans"/>
              </a:rPr>
              <a:t>The City </a:t>
            </a:r>
            <a:r>
              <a:rPr lang="en-US" sz="1100" b="1">
                <a:latin typeface="Open Sans"/>
              </a:rPr>
              <a:t>does </a:t>
            </a:r>
            <a:r>
              <a:rPr lang="en-US" sz="1100">
                <a:latin typeface="Open Sans"/>
              </a:rPr>
              <a:t>provide ongoing technical assistance related to compliance for the Grantee and associated contractors as needed. </a:t>
            </a:r>
            <a:endParaRPr lang="en-US"/>
          </a:p>
          <a:p>
            <a:pPr marL="171450" indent="-171450">
              <a:buChar char="•"/>
            </a:pPr>
            <a:r>
              <a:rPr lang="en-US" sz="1100">
                <a:latin typeface="Open Sans"/>
              </a:rPr>
              <a:t>The City </a:t>
            </a:r>
            <a:r>
              <a:rPr lang="en-US" sz="1100" b="1">
                <a:latin typeface="Open Sans"/>
              </a:rPr>
              <a:t>does</a:t>
            </a:r>
            <a:r>
              <a:rPr lang="en-US" sz="1100">
                <a:latin typeface="Open Sans"/>
              </a:rPr>
              <a:t> require that contractors and subcontractors are in compliance with City ordinance before releasing STAR funds to the Grantee. </a:t>
            </a:r>
            <a:endParaRPr lang="en-US"/>
          </a:p>
          <a:p>
            <a:pPr marL="171450" indent="-171450" algn="l">
              <a:buChar char="•"/>
            </a:pPr>
            <a:r>
              <a:rPr lang="en-US" sz="1100">
                <a:latin typeface="Open Sans"/>
              </a:rPr>
              <a:t>The City </a:t>
            </a:r>
            <a:r>
              <a:rPr lang="en-US" sz="1100" b="1">
                <a:latin typeface="Open Sans"/>
              </a:rPr>
              <a:t>does </a:t>
            </a:r>
            <a:r>
              <a:rPr lang="en-US" sz="1100">
                <a:latin typeface="Open Sans"/>
              </a:rPr>
              <a:t>require Grantees to comply with the HRA two-bid policy.</a:t>
            </a:r>
            <a:endParaRPr lang="en-US"/>
          </a:p>
        </p:txBody>
      </p:sp>
      <p:sp>
        <p:nvSpPr>
          <p:cNvPr id="6" name="TextBox 5">
            <a:extLst>
              <a:ext uri="{FF2B5EF4-FFF2-40B4-BE49-F238E27FC236}">
                <a16:creationId xmlns:a16="http://schemas.microsoft.com/office/drawing/2014/main" id="{C7C6A0A6-E8A3-3D1C-EB3F-B000D84DFCE8}"/>
              </a:ext>
            </a:extLst>
          </p:cNvPr>
          <p:cNvSpPr txBox="1"/>
          <p:nvPr/>
        </p:nvSpPr>
        <p:spPr>
          <a:xfrm>
            <a:off x="4683125" y="2571749"/>
            <a:ext cx="4214812" cy="19543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Char char="•"/>
            </a:pPr>
            <a:r>
              <a:rPr lang="en-US" sz="1100" b="0" i="0">
                <a:solidFill>
                  <a:srgbClr val="000000"/>
                </a:solidFill>
                <a:latin typeface="Open Sans"/>
                <a:ea typeface="Calibri"/>
                <a:cs typeface="Calibri"/>
              </a:rPr>
              <a:t>The City </a:t>
            </a:r>
            <a:r>
              <a:rPr lang="en-US" sz="1100" b="1" i="0">
                <a:solidFill>
                  <a:srgbClr val="000000"/>
                </a:solidFill>
                <a:latin typeface="Open Sans"/>
                <a:ea typeface="Calibri"/>
                <a:cs typeface="Calibri"/>
              </a:rPr>
              <a:t>does not</a:t>
            </a:r>
            <a:r>
              <a:rPr lang="en-US" sz="1100" b="0" i="0">
                <a:solidFill>
                  <a:srgbClr val="000000"/>
                </a:solidFill>
                <a:latin typeface="Open Sans"/>
                <a:ea typeface="Calibri"/>
                <a:cs typeface="Calibri"/>
              </a:rPr>
              <a:t> pay contractors or </a:t>
            </a:r>
            <a:r>
              <a:rPr lang="en-US" sz="1100" b="0" i="0" u="none" strike="noStrike">
                <a:solidFill>
                  <a:srgbClr val="000000"/>
                </a:solidFill>
                <a:latin typeface="Open Sans"/>
                <a:ea typeface="Calibri"/>
                <a:cs typeface="Calibri"/>
              </a:rPr>
              <a:t>subcontractors </a:t>
            </a:r>
            <a:r>
              <a:rPr lang="en-US" sz="1100" b="0" i="0">
                <a:solidFill>
                  <a:srgbClr val="000000"/>
                </a:solidFill>
                <a:latin typeface="Open Sans"/>
                <a:ea typeface="Calibri"/>
                <a:cs typeface="Calibri"/>
              </a:rPr>
              <a:t>directly.</a:t>
            </a:r>
            <a:r>
              <a:rPr lang="en-US" sz="1100" b="0" i="0">
                <a:solidFill>
                  <a:srgbClr val="000000"/>
                </a:solidFill>
                <a:latin typeface="Open Sans"/>
                <a:ea typeface="WordVisiCarriageReturn_MSFontService"/>
                <a:cs typeface="WordVisiCarriageReturn_MSFontService"/>
              </a:rPr>
              <a:t> </a:t>
            </a:r>
            <a:endParaRPr lang="en-US" sz="1100">
              <a:latin typeface="Open Sans"/>
              <a:ea typeface="Calibri"/>
            </a:endParaRPr>
          </a:p>
          <a:p>
            <a:pPr marL="171450" indent="-171450">
              <a:buChar char="•"/>
            </a:pPr>
            <a:r>
              <a:rPr lang="en-US" sz="1100" b="0" i="0">
                <a:solidFill>
                  <a:srgbClr val="000000"/>
                </a:solidFill>
                <a:latin typeface="Open Sans"/>
                <a:ea typeface="Calibri"/>
                <a:cs typeface="Calibri"/>
              </a:rPr>
              <a:t>The City </a:t>
            </a:r>
            <a:r>
              <a:rPr lang="en-US" sz="1100" b="1" i="0">
                <a:solidFill>
                  <a:srgbClr val="000000"/>
                </a:solidFill>
                <a:latin typeface="Open Sans"/>
                <a:ea typeface="Calibri"/>
                <a:cs typeface="Calibri"/>
              </a:rPr>
              <a:t>does not</a:t>
            </a:r>
            <a:r>
              <a:rPr lang="en-US" sz="1100" b="0" i="0">
                <a:solidFill>
                  <a:srgbClr val="000000"/>
                </a:solidFill>
                <a:latin typeface="Open Sans"/>
                <a:ea typeface="Calibri"/>
                <a:cs typeface="Calibri"/>
              </a:rPr>
              <a:t> arbitrate or mediate between contractors/subcontractors/vendors and grantees.</a:t>
            </a:r>
            <a:r>
              <a:rPr lang="en-US" sz="1100" b="0" i="0">
                <a:solidFill>
                  <a:srgbClr val="000000"/>
                </a:solidFill>
                <a:latin typeface="Open Sans"/>
                <a:ea typeface="WordVisiCarriageReturn_MSFontService"/>
                <a:cs typeface="WordVisiCarriageReturn_MSFontService"/>
              </a:rPr>
              <a:t> </a:t>
            </a:r>
            <a:endParaRPr lang="en-US" sz="1100">
              <a:latin typeface="Open Sans"/>
              <a:ea typeface="Calibri"/>
            </a:endParaRPr>
          </a:p>
          <a:p>
            <a:pPr marL="171450" indent="-171450">
              <a:buChar char="•"/>
            </a:pPr>
            <a:r>
              <a:rPr lang="en-US" sz="1100" b="0" i="0">
                <a:solidFill>
                  <a:srgbClr val="000000"/>
                </a:solidFill>
                <a:latin typeface="Open Sans"/>
                <a:ea typeface="Calibri"/>
                <a:cs typeface="Calibri"/>
              </a:rPr>
              <a:t>The City </a:t>
            </a:r>
            <a:r>
              <a:rPr lang="en-US" sz="1100" b="1" i="0">
                <a:solidFill>
                  <a:srgbClr val="000000"/>
                </a:solidFill>
                <a:latin typeface="Open Sans"/>
                <a:ea typeface="Calibri"/>
                <a:cs typeface="Calibri"/>
              </a:rPr>
              <a:t>cannot </a:t>
            </a:r>
            <a:r>
              <a:rPr lang="en-US" sz="1100" b="0" i="0">
                <a:solidFill>
                  <a:srgbClr val="000000"/>
                </a:solidFill>
                <a:latin typeface="Open Sans"/>
                <a:ea typeface="Calibri"/>
                <a:cs typeface="Calibri"/>
              </a:rPr>
              <a:t>compel grantees to use specific contractors, subcontractors, or vendors.</a:t>
            </a:r>
            <a:r>
              <a:rPr lang="en-US" sz="1100" b="0" i="0">
                <a:solidFill>
                  <a:srgbClr val="000000"/>
                </a:solidFill>
                <a:latin typeface="Open Sans"/>
                <a:ea typeface="WordVisiCarriageReturn_MSFontService"/>
                <a:cs typeface="WordVisiCarriageReturn_MSFontService"/>
              </a:rPr>
              <a:t> </a:t>
            </a:r>
            <a:endParaRPr lang="en-US" sz="1100">
              <a:latin typeface="Open Sans"/>
              <a:ea typeface="Calibri"/>
            </a:endParaRPr>
          </a:p>
          <a:p>
            <a:pPr marL="171450" indent="-171450" algn="l">
              <a:buChar char="•"/>
            </a:pPr>
            <a:r>
              <a:rPr lang="en-US" sz="1100" b="0" i="0">
                <a:solidFill>
                  <a:srgbClr val="000000"/>
                </a:solidFill>
                <a:latin typeface="Open Sans"/>
                <a:ea typeface="Calibri"/>
                <a:cs typeface="Calibri"/>
              </a:rPr>
              <a:t>The City </a:t>
            </a:r>
            <a:r>
              <a:rPr lang="en-US" sz="1100" b="1" i="0">
                <a:solidFill>
                  <a:srgbClr val="000000"/>
                </a:solidFill>
                <a:latin typeface="Open Sans"/>
                <a:ea typeface="Calibri"/>
                <a:cs typeface="Calibri"/>
              </a:rPr>
              <a:t>does not</a:t>
            </a:r>
            <a:r>
              <a:rPr lang="en-US" sz="1100" b="0" i="0">
                <a:solidFill>
                  <a:srgbClr val="000000"/>
                </a:solidFill>
                <a:latin typeface="Open Sans"/>
                <a:ea typeface="Calibri"/>
                <a:cs typeface="Calibri"/>
              </a:rPr>
              <a:t> make recommendations for subcontractors/vendors to STAR </a:t>
            </a:r>
            <a:r>
              <a:rPr lang="en-US" sz="1100" b="0" i="0" u="none" strike="noStrike">
                <a:solidFill>
                  <a:srgbClr val="000000"/>
                </a:solidFill>
                <a:latin typeface="Open Sans"/>
                <a:ea typeface="Calibri"/>
                <a:cs typeface="Calibri"/>
              </a:rPr>
              <a:t>G</a:t>
            </a:r>
            <a:r>
              <a:rPr lang="en-US" sz="1100" b="0" i="0">
                <a:solidFill>
                  <a:srgbClr val="000000"/>
                </a:solidFill>
                <a:latin typeface="Open Sans"/>
                <a:ea typeface="Calibri"/>
                <a:cs typeface="Calibri"/>
              </a:rPr>
              <a:t>rantees. In cases where Vendor Outreach Project requirements apply, </a:t>
            </a:r>
            <a:r>
              <a:rPr lang="en-US" sz="1100" b="0" i="0" u="none" strike="noStrike">
                <a:solidFill>
                  <a:srgbClr val="000000"/>
                </a:solidFill>
                <a:latin typeface="Open Sans"/>
                <a:ea typeface="Calibri"/>
                <a:cs typeface="Calibri"/>
              </a:rPr>
              <a:t>G</a:t>
            </a:r>
            <a:r>
              <a:rPr lang="en-US" sz="1100" b="0" i="0">
                <a:solidFill>
                  <a:srgbClr val="000000"/>
                </a:solidFill>
                <a:latin typeface="Open Sans"/>
                <a:ea typeface="Calibri"/>
                <a:cs typeface="Calibri"/>
              </a:rPr>
              <a:t>rantees are referred to the City CERT list of small, minority-, and woman-owned businesses as a resource.</a:t>
            </a:r>
            <a:endParaRPr lang="en-US" sz="1100">
              <a:latin typeface="Open Sans"/>
            </a:endParaRPr>
          </a:p>
        </p:txBody>
      </p:sp>
      <p:sp>
        <p:nvSpPr>
          <p:cNvPr id="7" name="TextBox 6">
            <a:extLst>
              <a:ext uri="{FF2B5EF4-FFF2-40B4-BE49-F238E27FC236}">
                <a16:creationId xmlns:a16="http://schemas.microsoft.com/office/drawing/2014/main" id="{00A9F84C-DAA1-591D-0027-1837F49E4C5E}"/>
              </a:ext>
            </a:extLst>
          </p:cNvPr>
          <p:cNvSpPr txBox="1"/>
          <p:nvPr/>
        </p:nvSpPr>
        <p:spPr>
          <a:xfrm>
            <a:off x="436562" y="2309812"/>
            <a:ext cx="29845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a:latin typeface="Red Hat Text"/>
              </a:rPr>
              <a:t>The City</a:t>
            </a:r>
            <a:r>
              <a:rPr lang="en-US" b="1" u="sng">
                <a:latin typeface="Red Hat Text"/>
              </a:rPr>
              <a:t> DOES:</a:t>
            </a:r>
          </a:p>
        </p:txBody>
      </p:sp>
      <p:sp>
        <p:nvSpPr>
          <p:cNvPr id="8" name="TextBox 7">
            <a:extLst>
              <a:ext uri="{FF2B5EF4-FFF2-40B4-BE49-F238E27FC236}">
                <a16:creationId xmlns:a16="http://schemas.microsoft.com/office/drawing/2014/main" id="{BE81C690-2582-42F8-0A49-A26828E9F2EB}"/>
              </a:ext>
            </a:extLst>
          </p:cNvPr>
          <p:cNvSpPr txBox="1"/>
          <p:nvPr/>
        </p:nvSpPr>
        <p:spPr>
          <a:xfrm>
            <a:off x="4683124" y="2309812"/>
            <a:ext cx="2444750" cy="3095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a:latin typeface="Red Hat Text"/>
              </a:rPr>
              <a:t>The City </a:t>
            </a:r>
            <a:r>
              <a:rPr lang="en-US" b="1" u="sng">
                <a:latin typeface="Red Hat Text"/>
              </a:rPr>
              <a:t>DOES NOT:</a:t>
            </a:r>
          </a:p>
        </p:txBody>
      </p:sp>
    </p:spTree>
    <p:extLst>
      <p:ext uri="{BB962C8B-B14F-4D97-AF65-F5344CB8AC3E}">
        <p14:creationId xmlns:p14="http://schemas.microsoft.com/office/powerpoint/2010/main" val="1528575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81F3D-3347-99BA-E6C2-C6E651F70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9CC7F9-6E48-51FC-7E3E-6E459998C8BB}"/>
              </a:ext>
            </a:extLst>
          </p:cNvPr>
          <p:cNvSpPr>
            <a:spLocks noGrp="1"/>
          </p:cNvSpPr>
          <p:nvPr>
            <p:ph type="title"/>
          </p:nvPr>
        </p:nvSpPr>
        <p:spPr/>
        <p:txBody>
          <a:bodyPr/>
          <a:lstStyle/>
          <a:p>
            <a:r>
              <a:rPr lang="en-US"/>
              <a:t>Closing Fee &amp; </a:t>
            </a:r>
            <a:r>
              <a:rPr lang="en-US" err="1"/>
              <a:t>PaymentWorks</a:t>
            </a:r>
            <a:r>
              <a:rPr lang="en-US"/>
              <a:t> Registration </a:t>
            </a:r>
          </a:p>
        </p:txBody>
      </p:sp>
    </p:spTree>
    <p:extLst>
      <p:ext uri="{BB962C8B-B14F-4D97-AF65-F5344CB8AC3E}">
        <p14:creationId xmlns:p14="http://schemas.microsoft.com/office/powerpoint/2010/main" val="2394458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41DC4-8E78-693B-E042-BE860DDD8968}"/>
              </a:ext>
            </a:extLst>
          </p:cNvPr>
          <p:cNvSpPr txBox="1">
            <a:spLocks noGrp="1"/>
          </p:cNvSpPr>
          <p:nvPr>
            <p:ph type="title"/>
          </p:nvPr>
        </p:nvSpPr>
        <p:spPr>
          <a:xfrm>
            <a:off x="596328" y="77968"/>
            <a:ext cx="7957200" cy="697500"/>
          </a:xfrm>
        </p:spPr>
        <p:txBody>
          <a:bodyPr/>
          <a:lstStyle/>
          <a:p>
            <a:r>
              <a:rPr lang="en-US" sz="3000">
                <a:solidFill>
                  <a:schemeClr val="bg1"/>
                </a:solidFill>
              </a:rPr>
              <a:t>Closing Fee</a:t>
            </a:r>
          </a:p>
        </p:txBody>
      </p:sp>
      <p:sp>
        <p:nvSpPr>
          <p:cNvPr id="41" name="Text Placeholder 40">
            <a:extLst>
              <a:ext uri="{FF2B5EF4-FFF2-40B4-BE49-F238E27FC236}">
                <a16:creationId xmlns:a16="http://schemas.microsoft.com/office/drawing/2014/main" id="{6B86F448-B385-0A5F-B495-0A66BE21DC13}"/>
              </a:ext>
            </a:extLst>
          </p:cNvPr>
          <p:cNvSpPr>
            <a:spLocks noGrp="1"/>
          </p:cNvSpPr>
          <p:nvPr>
            <p:ph type="body" idx="1"/>
          </p:nvPr>
        </p:nvSpPr>
        <p:spPr>
          <a:xfrm>
            <a:off x="596328" y="1031089"/>
            <a:ext cx="7957200" cy="2818800"/>
          </a:xfrm>
        </p:spPr>
        <p:txBody>
          <a:bodyPr/>
          <a:lstStyle/>
          <a:p>
            <a:pPr marL="425450" indent="-285750"/>
            <a:r>
              <a:rPr lang="en-US" sz="1800">
                <a:solidFill>
                  <a:srgbClr val="444444"/>
                </a:solidFill>
              </a:rPr>
              <a:t>A closing fee equal to 1% of your grant award is due before payment can be released to you. For example, a grant of $50,000 would have a closing fee of $500.</a:t>
            </a:r>
          </a:p>
          <a:p>
            <a:pPr marL="425450" indent="-285750"/>
            <a:endParaRPr lang="en-US" sz="1800">
              <a:solidFill>
                <a:srgbClr val="444444"/>
              </a:solidFill>
            </a:endParaRPr>
          </a:p>
          <a:p>
            <a:pPr marL="425450" indent="-285750"/>
            <a:r>
              <a:rPr lang="en-US" sz="1800">
                <a:solidFill>
                  <a:srgbClr val="444444"/>
                </a:solidFill>
              </a:rPr>
              <a:t>Closing fee must be paid before any awarded funds can be released.</a:t>
            </a:r>
          </a:p>
          <a:p>
            <a:pPr marL="425450" indent="-285750"/>
            <a:endParaRPr lang="en-US" sz="1800">
              <a:solidFill>
                <a:srgbClr val="444444"/>
              </a:solidFill>
            </a:endParaRPr>
          </a:p>
          <a:p>
            <a:pPr marL="425450" indent="-285750"/>
            <a:r>
              <a:rPr lang="en-US" sz="1800">
                <a:solidFill>
                  <a:srgbClr val="444444"/>
                </a:solidFill>
              </a:rPr>
              <a:t>An invoice will be emailed to you with payment instructions. Online payments not accepted (sorry!)</a:t>
            </a:r>
            <a:endParaRPr lang="en-US" sz="1800"/>
          </a:p>
        </p:txBody>
      </p:sp>
    </p:spTree>
    <p:extLst>
      <p:ext uri="{BB962C8B-B14F-4D97-AF65-F5344CB8AC3E}">
        <p14:creationId xmlns:p14="http://schemas.microsoft.com/office/powerpoint/2010/main" val="189502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42773-A437-C048-FF0E-256DA79BE8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6005C-064D-20DD-7D50-8031CD8A6BE4}"/>
              </a:ext>
            </a:extLst>
          </p:cNvPr>
          <p:cNvSpPr>
            <a:spLocks noGrp="1"/>
          </p:cNvSpPr>
          <p:nvPr>
            <p:ph type="title"/>
          </p:nvPr>
        </p:nvSpPr>
        <p:spPr>
          <a:xfrm>
            <a:off x="538350" y="111097"/>
            <a:ext cx="7957200" cy="6975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000" err="1">
                <a:solidFill>
                  <a:schemeClr val="bg1"/>
                </a:solidFill>
              </a:rPr>
              <a:t>PaymentWorks</a:t>
            </a:r>
            <a:endParaRPr lang="en-US" sz="3000">
              <a:solidFill>
                <a:schemeClr val="bg1"/>
              </a:solidFill>
              <a:ea typeface="Open Sans"/>
              <a:cs typeface="Open Sans"/>
            </a:endParaRPr>
          </a:p>
        </p:txBody>
      </p:sp>
      <p:sp>
        <p:nvSpPr>
          <p:cNvPr id="3" name="Text Placeholder 2">
            <a:extLst>
              <a:ext uri="{FF2B5EF4-FFF2-40B4-BE49-F238E27FC236}">
                <a16:creationId xmlns:a16="http://schemas.microsoft.com/office/drawing/2014/main" id="{EB373FCC-8FAA-0916-F465-592082532EBA}"/>
              </a:ext>
            </a:extLst>
          </p:cNvPr>
          <p:cNvSpPr>
            <a:spLocks noGrp="1"/>
          </p:cNvSpPr>
          <p:nvPr>
            <p:ph type="body" idx="1"/>
          </p:nvPr>
        </p:nvSpPr>
        <p:spPr>
          <a:xfrm>
            <a:off x="538350" y="815741"/>
            <a:ext cx="7957200" cy="364706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86055" indent="0">
              <a:buNone/>
            </a:pPr>
            <a:r>
              <a:rPr lang="en-US" sz="1500" err="1">
                <a:solidFill>
                  <a:srgbClr val="454143"/>
                </a:solidFill>
              </a:rPr>
              <a:t>PaymentWorks</a:t>
            </a:r>
            <a:r>
              <a:rPr lang="en-US" sz="1500">
                <a:solidFill>
                  <a:srgbClr val="454143"/>
                </a:solidFill>
              </a:rPr>
              <a:t> is a third-party service provider contracted to manage and verify vendor information for the City.</a:t>
            </a:r>
            <a:endParaRPr lang="en-US" sz="1500">
              <a:solidFill>
                <a:srgbClr val="071D49"/>
              </a:solidFill>
            </a:endParaRPr>
          </a:p>
          <a:p>
            <a:pPr marL="186055" indent="0">
              <a:buNone/>
            </a:pPr>
            <a:endParaRPr lang="en-US" sz="1500">
              <a:solidFill>
                <a:srgbClr val="071D49"/>
              </a:solidFill>
            </a:endParaRPr>
          </a:p>
          <a:p>
            <a:pPr marL="186055" indent="0">
              <a:buNone/>
            </a:pPr>
            <a:r>
              <a:rPr lang="en-US" sz="1500">
                <a:solidFill>
                  <a:srgbClr val="454143"/>
                </a:solidFill>
              </a:rPr>
              <a:t>Grantees who are new to contracting with the City or still need to complete their </a:t>
            </a:r>
            <a:r>
              <a:rPr lang="en-US" sz="1500" err="1">
                <a:solidFill>
                  <a:srgbClr val="454143"/>
                </a:solidFill>
              </a:rPr>
              <a:t>PaymentWorks</a:t>
            </a:r>
            <a:r>
              <a:rPr lang="en-US" sz="1500">
                <a:solidFill>
                  <a:srgbClr val="454143"/>
                </a:solidFill>
              </a:rPr>
              <a:t> registration will receive an email from STAR staff in the coming days.</a:t>
            </a:r>
            <a:endParaRPr lang="en-US" sz="1500">
              <a:solidFill>
                <a:srgbClr val="071D49"/>
              </a:solidFill>
            </a:endParaRPr>
          </a:p>
          <a:p>
            <a:pPr marL="186055" indent="0">
              <a:buNone/>
            </a:pPr>
            <a:endParaRPr lang="en-US" sz="1500">
              <a:solidFill>
                <a:srgbClr val="071D49"/>
              </a:solidFill>
            </a:endParaRPr>
          </a:p>
          <a:p>
            <a:pPr marL="186055" indent="0">
              <a:buNone/>
            </a:pPr>
            <a:r>
              <a:rPr lang="en-US" sz="1500">
                <a:solidFill>
                  <a:srgbClr val="454143"/>
                </a:solidFill>
              </a:rPr>
              <a:t>If you have already completed the </a:t>
            </a:r>
            <a:r>
              <a:rPr lang="en-US" sz="1500" err="1">
                <a:solidFill>
                  <a:srgbClr val="454143"/>
                </a:solidFill>
              </a:rPr>
              <a:t>PaymentWorks</a:t>
            </a:r>
            <a:r>
              <a:rPr lang="en-US" sz="1500">
                <a:solidFill>
                  <a:srgbClr val="454143"/>
                </a:solidFill>
              </a:rPr>
              <a:t> registration for the City, please log in to your account and make sure all your information is up-to-date.</a:t>
            </a:r>
            <a:endParaRPr lang="en-US" sz="1500">
              <a:ea typeface="Open Sans"/>
              <a:cs typeface="Open Sans"/>
            </a:endParaRPr>
          </a:p>
          <a:p>
            <a:pPr marL="186055" indent="0">
              <a:buNone/>
            </a:pPr>
            <a:endParaRPr lang="en-US" sz="1500">
              <a:solidFill>
                <a:srgbClr val="071D49"/>
              </a:solidFill>
              <a:ea typeface="Open Sans"/>
              <a:cs typeface="Open Sans"/>
            </a:endParaRPr>
          </a:p>
          <a:p>
            <a:pPr marL="186055" indent="0">
              <a:buNone/>
            </a:pPr>
            <a:r>
              <a:rPr lang="en-US" sz="1500" b="1">
                <a:solidFill>
                  <a:srgbClr val="454143"/>
                </a:solidFill>
              </a:rPr>
              <a:t>Important to note when registering: </a:t>
            </a:r>
            <a:endParaRPr lang="en-US" sz="1500">
              <a:solidFill>
                <a:srgbClr val="071D49"/>
              </a:solidFill>
              <a:ea typeface="Open Sans"/>
              <a:cs typeface="Open Sans"/>
            </a:endParaRPr>
          </a:p>
          <a:p>
            <a:pPr marL="608965" indent="-422910"/>
            <a:r>
              <a:rPr lang="en-US" sz="1500">
                <a:solidFill>
                  <a:srgbClr val="454143"/>
                </a:solidFill>
              </a:rPr>
              <a:t>Your email may only be used once to set up a </a:t>
            </a:r>
            <a:r>
              <a:rPr lang="en-US" sz="1500" err="1">
                <a:solidFill>
                  <a:srgbClr val="454143"/>
                </a:solidFill>
              </a:rPr>
              <a:t>PaymentWorks</a:t>
            </a:r>
            <a:r>
              <a:rPr lang="en-US" sz="1500">
                <a:solidFill>
                  <a:srgbClr val="454143"/>
                </a:solidFill>
              </a:rPr>
              <a:t> account.</a:t>
            </a:r>
            <a:endParaRPr lang="en-US" sz="1500">
              <a:solidFill>
                <a:srgbClr val="071D49"/>
              </a:solidFill>
              <a:ea typeface="Open Sans"/>
              <a:cs typeface="Open Sans"/>
            </a:endParaRPr>
          </a:p>
          <a:p>
            <a:pPr marL="608965" indent="-422910"/>
            <a:r>
              <a:rPr lang="en-US" sz="1500">
                <a:solidFill>
                  <a:srgbClr val="454143"/>
                </a:solidFill>
              </a:rPr>
              <a:t>The information you provide to </a:t>
            </a:r>
            <a:r>
              <a:rPr lang="en-US" sz="1500" err="1">
                <a:solidFill>
                  <a:srgbClr val="454143"/>
                </a:solidFill>
              </a:rPr>
              <a:t>PaymentWorks</a:t>
            </a:r>
            <a:r>
              <a:rPr lang="en-US" sz="1500">
                <a:solidFill>
                  <a:srgbClr val="454143"/>
                </a:solidFill>
              </a:rPr>
              <a:t> must match throughout all forms and documents, including any STAR forms.</a:t>
            </a:r>
            <a:endParaRPr lang="en-US" sz="1500">
              <a:solidFill>
                <a:srgbClr val="071D49"/>
              </a:solidFill>
              <a:ea typeface="Open Sans"/>
              <a:cs typeface="Open Sans"/>
            </a:endParaRPr>
          </a:p>
          <a:p>
            <a:pPr marL="608965" indent="-422910"/>
            <a:r>
              <a:rPr lang="en-US" sz="1500">
                <a:solidFill>
                  <a:srgbClr val="454143"/>
                </a:solidFill>
              </a:rPr>
              <a:t>You can now opt in for ACH payments! Be sure to respond to </a:t>
            </a:r>
            <a:r>
              <a:rPr lang="en-US" sz="1500" err="1">
                <a:solidFill>
                  <a:srgbClr val="454143"/>
                </a:solidFill>
              </a:rPr>
              <a:t>PaymentWorks</a:t>
            </a:r>
            <a:r>
              <a:rPr lang="en-US" sz="1500">
                <a:solidFill>
                  <a:srgbClr val="454143"/>
                </a:solidFill>
              </a:rPr>
              <a:t> when they call to verify your banking information.</a:t>
            </a:r>
            <a:endParaRPr lang="en-US" sz="1500">
              <a:solidFill>
                <a:srgbClr val="071D49"/>
              </a:solidFill>
              <a:ea typeface="Open Sans"/>
              <a:cs typeface="Open Sans"/>
            </a:endParaRPr>
          </a:p>
          <a:p>
            <a:pPr marL="608965" indent="-422910"/>
            <a:r>
              <a:rPr lang="en-US" sz="1500">
                <a:solidFill>
                  <a:srgbClr val="454143"/>
                </a:solidFill>
              </a:rPr>
              <a:t>Save your login information so you can log back in to make updates.</a:t>
            </a:r>
            <a:endParaRPr lang="en-US" sz="1500">
              <a:solidFill>
                <a:srgbClr val="071D49"/>
              </a:solidFill>
            </a:endParaRPr>
          </a:p>
          <a:p>
            <a:pPr marL="608965" indent="-422910"/>
            <a:r>
              <a:rPr lang="en-US" sz="1500">
                <a:solidFill>
                  <a:srgbClr val="454143"/>
                </a:solidFill>
              </a:rPr>
              <a:t>The City does not have any oversight of their process.</a:t>
            </a:r>
            <a:endParaRPr lang="en-US" sz="1500">
              <a:solidFill>
                <a:srgbClr val="071D49"/>
              </a:solidFill>
            </a:endParaRPr>
          </a:p>
          <a:p>
            <a:pPr marL="139065" indent="0">
              <a:buNone/>
            </a:pPr>
            <a:endParaRPr lang="en-US" sz="1500">
              <a:solidFill>
                <a:srgbClr val="454143"/>
              </a:solidFill>
              <a:ea typeface="Open Sans"/>
              <a:cs typeface="Open Sans"/>
            </a:endParaRPr>
          </a:p>
        </p:txBody>
      </p:sp>
    </p:spTree>
    <p:extLst>
      <p:ext uri="{BB962C8B-B14F-4D97-AF65-F5344CB8AC3E}">
        <p14:creationId xmlns:p14="http://schemas.microsoft.com/office/powerpoint/2010/main" val="2880139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762AF-B6A2-CC5C-FFEB-DAD4C3CFBAFE}"/>
              </a:ext>
            </a:extLst>
          </p:cNvPr>
          <p:cNvSpPr>
            <a:spLocks noGrp="1"/>
          </p:cNvSpPr>
          <p:nvPr>
            <p:ph type="title"/>
          </p:nvPr>
        </p:nvSpPr>
        <p:spPr>
          <a:xfrm>
            <a:off x="538350" y="111098"/>
            <a:ext cx="7957200" cy="6975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err="1">
                <a:solidFill>
                  <a:srgbClr val="FFFFFF"/>
                </a:solidFill>
              </a:rPr>
              <a:t>PaymentWorks</a:t>
            </a:r>
            <a:r>
              <a:rPr lang="en-US" sz="2400">
                <a:solidFill>
                  <a:srgbClr val="FFFFFF"/>
                </a:solidFill>
              </a:rPr>
              <a:t> Resources &amp; Technical Assistance</a:t>
            </a:r>
            <a:endParaRPr lang="en-US" sz="2400">
              <a:solidFill>
                <a:srgbClr val="FFFFFF"/>
              </a:solidFill>
              <a:ea typeface="Open Sans"/>
              <a:cs typeface="Open Sans"/>
            </a:endParaRPr>
          </a:p>
        </p:txBody>
      </p:sp>
      <p:sp>
        <p:nvSpPr>
          <p:cNvPr id="3" name="Text Placeholder 2">
            <a:extLst>
              <a:ext uri="{FF2B5EF4-FFF2-40B4-BE49-F238E27FC236}">
                <a16:creationId xmlns:a16="http://schemas.microsoft.com/office/drawing/2014/main" id="{8B148C67-6D30-7CF8-8C17-DF216282D2BB}"/>
              </a:ext>
            </a:extLst>
          </p:cNvPr>
          <p:cNvSpPr>
            <a:spLocks noGrp="1"/>
          </p:cNvSpPr>
          <p:nvPr>
            <p:ph type="body" idx="1"/>
          </p:nvPr>
        </p:nvSpPr>
        <p:spPr>
          <a:xfrm>
            <a:off x="538350" y="1007747"/>
            <a:ext cx="7957200" cy="3764372"/>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456565" indent="-316865">
              <a:spcAft>
                <a:spcPts val="600"/>
              </a:spcAft>
            </a:pPr>
            <a:r>
              <a:rPr lang="en-US" sz="1600">
                <a:solidFill>
                  <a:srgbClr val="001212"/>
                </a:solidFill>
              </a:rPr>
              <a:t>To learn more about the City's partnership with </a:t>
            </a:r>
            <a:r>
              <a:rPr lang="en-US" sz="1600" err="1">
                <a:solidFill>
                  <a:srgbClr val="001212"/>
                </a:solidFill>
              </a:rPr>
              <a:t>PaymentWorks</a:t>
            </a:r>
            <a:r>
              <a:rPr lang="en-US" sz="1600">
                <a:solidFill>
                  <a:srgbClr val="001212"/>
                </a:solidFill>
              </a:rPr>
              <a:t>, visit the City's website: </a:t>
            </a:r>
            <a:r>
              <a:rPr lang="en-US" sz="1600" b="1">
                <a:solidFill>
                  <a:srgbClr val="001212"/>
                </a:solidFill>
                <a:ea typeface="+mn-lt"/>
                <a:cs typeface="+mn-lt"/>
                <a:hlinkClick r:id="rId3"/>
              </a:rPr>
              <a:t>https://www.stpaul.gov/departments/financial-services/paymentworks</a:t>
            </a:r>
            <a:r>
              <a:rPr lang="en-US" sz="1600" b="1">
                <a:solidFill>
                  <a:srgbClr val="001212"/>
                </a:solidFill>
                <a:ea typeface="+mn-lt"/>
                <a:cs typeface="+mn-lt"/>
              </a:rPr>
              <a:t> </a:t>
            </a:r>
            <a:endParaRPr lang="en-US" sz="1600" b="1">
              <a:solidFill>
                <a:srgbClr val="001212"/>
              </a:solidFill>
              <a:ea typeface="Open Sans"/>
              <a:cs typeface="Open Sans"/>
            </a:endParaRPr>
          </a:p>
          <a:p>
            <a:pPr marL="456565" indent="-316865">
              <a:spcAft>
                <a:spcPts val="600"/>
              </a:spcAft>
            </a:pPr>
            <a:r>
              <a:rPr lang="en-US" sz="1600">
                <a:solidFill>
                  <a:srgbClr val="001212"/>
                </a:solidFill>
              </a:rPr>
              <a:t>To learn more about </a:t>
            </a:r>
            <a:r>
              <a:rPr lang="en-US" sz="1600" err="1">
                <a:solidFill>
                  <a:srgbClr val="001212"/>
                </a:solidFill>
              </a:rPr>
              <a:t>PaymentWorks</a:t>
            </a:r>
            <a:r>
              <a:rPr lang="en-US" sz="1600">
                <a:solidFill>
                  <a:srgbClr val="001212"/>
                </a:solidFill>
              </a:rPr>
              <a:t> visit: </a:t>
            </a:r>
            <a:r>
              <a:rPr lang="en-US" sz="1600" b="1">
                <a:solidFill>
                  <a:srgbClr val="454143"/>
                </a:solidFill>
                <a:hlinkClick r:id="rId4"/>
              </a:rPr>
              <a:t>https://www.paymentworks.com/get-paid/</a:t>
            </a:r>
            <a:r>
              <a:rPr lang="en-US" sz="1600" b="1">
                <a:solidFill>
                  <a:srgbClr val="454143"/>
                </a:solidFill>
              </a:rPr>
              <a:t>  </a:t>
            </a:r>
            <a:endParaRPr lang="en-US" sz="1600" b="1">
              <a:solidFill>
                <a:srgbClr val="001212"/>
              </a:solidFill>
              <a:ea typeface="Open Sans"/>
              <a:cs typeface="Open Sans"/>
            </a:endParaRPr>
          </a:p>
          <a:p>
            <a:pPr marL="456565" indent="-316865">
              <a:spcAft>
                <a:spcPts val="600"/>
              </a:spcAft>
            </a:pPr>
            <a:r>
              <a:rPr lang="en-US" sz="1600" err="1">
                <a:solidFill>
                  <a:srgbClr val="454143"/>
                </a:solidFill>
              </a:rPr>
              <a:t>PaymentWorks</a:t>
            </a:r>
            <a:r>
              <a:rPr lang="en-US" sz="1600">
                <a:solidFill>
                  <a:srgbClr val="454143"/>
                </a:solidFill>
              </a:rPr>
              <a:t> Help Center: </a:t>
            </a:r>
            <a:r>
              <a:rPr lang="en-US" sz="1600" b="1">
                <a:solidFill>
                  <a:srgbClr val="454143"/>
                </a:solidFill>
                <a:hlinkClick r:id="rId5">
                  <a:extLst>
                    <a:ext uri="{A12FA001-AC4F-418D-AE19-62706E023703}">
                      <ahyp:hlinkClr xmlns:ahyp="http://schemas.microsoft.com/office/drawing/2018/hyperlinkcolor" val="tx"/>
                    </a:ext>
                  </a:extLst>
                </a:hlinkClick>
              </a:rPr>
              <a:t>https://help.paymentworks.com/knowledge-base/payee-knowledge-base</a:t>
            </a:r>
            <a:endParaRPr lang="en-US" sz="1600" b="1">
              <a:solidFill>
                <a:srgbClr val="454143"/>
              </a:solidFill>
              <a:ea typeface="Open Sans"/>
              <a:cs typeface="Open Sans"/>
            </a:endParaRPr>
          </a:p>
          <a:p>
            <a:pPr marL="456565" indent="-316865">
              <a:spcAft>
                <a:spcPts val="600"/>
              </a:spcAft>
            </a:pPr>
            <a:r>
              <a:rPr lang="en-US" sz="1600">
                <a:solidFill>
                  <a:srgbClr val="001212"/>
                </a:solidFill>
              </a:rPr>
              <a:t>Reach out to </a:t>
            </a:r>
            <a:r>
              <a:rPr lang="en-US" sz="1600" err="1">
                <a:solidFill>
                  <a:srgbClr val="001212"/>
                </a:solidFill>
              </a:rPr>
              <a:t>PaymentWorks</a:t>
            </a:r>
            <a:r>
              <a:rPr lang="en-US" sz="1600">
                <a:solidFill>
                  <a:srgbClr val="001212"/>
                </a:solidFill>
              </a:rPr>
              <a:t> directly for technical assistance by filling out their customer support form: </a:t>
            </a:r>
            <a:r>
              <a:rPr lang="en-US" sz="1600">
                <a:solidFill>
                  <a:srgbClr val="001212"/>
                </a:solidFill>
                <a:hlinkClick r:id="rId6">
                  <a:extLst>
                    <a:ext uri="{A12FA001-AC4F-418D-AE19-62706E023703}">
                      <ahyp:hlinkClr xmlns:ahyp="http://schemas.microsoft.com/office/drawing/2018/hyperlinkcolor" val="tx"/>
                    </a:ext>
                  </a:extLst>
                </a:hlinkClick>
              </a:rPr>
              <a:t>https://help.paymentworks.com/contactsupport</a:t>
            </a:r>
            <a:endParaRPr lang="en-US" sz="1600">
              <a:solidFill>
                <a:srgbClr val="454143"/>
              </a:solidFill>
              <a:ea typeface="Open Sans"/>
              <a:cs typeface="Open Sans"/>
            </a:endParaRPr>
          </a:p>
          <a:p>
            <a:pPr marL="456565" indent="-316865"/>
            <a:r>
              <a:rPr lang="en-US" sz="1600" b="1">
                <a:solidFill>
                  <a:srgbClr val="001212"/>
                </a:solidFill>
              </a:rPr>
              <a:t>If you have issues contacting </a:t>
            </a:r>
            <a:r>
              <a:rPr lang="en-US" sz="1600" b="1" err="1">
                <a:solidFill>
                  <a:srgbClr val="001212"/>
                </a:solidFill>
              </a:rPr>
              <a:t>PaymentWorks</a:t>
            </a:r>
            <a:r>
              <a:rPr lang="en-US" sz="1600" b="1">
                <a:solidFill>
                  <a:srgbClr val="001212"/>
                </a:solidFill>
              </a:rPr>
              <a:t> or have other concerns, </a:t>
            </a:r>
            <a:r>
              <a:rPr lang="en-US" sz="1600">
                <a:solidFill>
                  <a:srgbClr val="001212"/>
                </a:solidFill>
              </a:rPr>
              <a:t>please contact </a:t>
            </a:r>
            <a:r>
              <a:rPr lang="en-US" sz="1600"/>
              <a:t>The Office of Financial Services (OFS)</a:t>
            </a:r>
            <a:r>
              <a:rPr lang="en-US" sz="1600">
                <a:solidFill>
                  <a:srgbClr val="001212"/>
                </a:solidFill>
              </a:rPr>
              <a:t> at </a:t>
            </a:r>
            <a:r>
              <a:rPr lang="en-US" sz="1600" b="1">
                <a:solidFill>
                  <a:srgbClr val="454143"/>
                </a:solidFill>
                <a:hlinkClick r:id="rId7">
                  <a:extLst>
                    <a:ext uri="{A12FA001-AC4F-418D-AE19-62706E023703}">
                      <ahyp:hlinkClr xmlns:ahyp="http://schemas.microsoft.com/office/drawing/2018/hyperlinkcolor" val="tx"/>
                    </a:ext>
                  </a:extLst>
                </a:hlinkClick>
              </a:rPr>
              <a:t>OFS-Treasury@ci.stpaul.mn.us</a:t>
            </a:r>
            <a:r>
              <a:rPr lang="en-US" sz="1600">
                <a:solidFill>
                  <a:srgbClr val="001212"/>
                </a:solidFill>
              </a:rPr>
              <a:t> or call 651-266-8800.</a:t>
            </a:r>
            <a:endParaRPr lang="en-US" sz="1600">
              <a:solidFill>
                <a:srgbClr val="071D49"/>
              </a:solidFill>
              <a:ea typeface="Open Sans"/>
              <a:cs typeface="Open Sans"/>
            </a:endParaRPr>
          </a:p>
          <a:p>
            <a:pPr marL="139065" indent="0">
              <a:buNone/>
            </a:pPr>
            <a:endParaRPr lang="en-US" sz="1500">
              <a:ea typeface="Open Sans"/>
              <a:cs typeface="Open Sans"/>
            </a:endParaRPr>
          </a:p>
        </p:txBody>
      </p:sp>
    </p:spTree>
    <p:extLst>
      <p:ext uri="{BB962C8B-B14F-4D97-AF65-F5344CB8AC3E}">
        <p14:creationId xmlns:p14="http://schemas.microsoft.com/office/powerpoint/2010/main" val="24432009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2152C-6358-92BA-B1C6-85149BB5C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2BCB18-3EF5-09B2-46ED-190A97D6BD64}"/>
              </a:ext>
            </a:extLst>
          </p:cNvPr>
          <p:cNvSpPr>
            <a:spLocks noGrp="1"/>
          </p:cNvSpPr>
          <p:nvPr>
            <p:ph type="title"/>
          </p:nvPr>
        </p:nvSpPr>
        <p:spPr/>
        <p:txBody>
          <a:bodyPr/>
          <a:lstStyle/>
          <a:p>
            <a:r>
              <a:rPr lang="en-US"/>
              <a:t>Draw Requests &amp; Reporting </a:t>
            </a:r>
          </a:p>
        </p:txBody>
      </p:sp>
    </p:spTree>
    <p:extLst>
      <p:ext uri="{BB962C8B-B14F-4D97-AF65-F5344CB8AC3E}">
        <p14:creationId xmlns:p14="http://schemas.microsoft.com/office/powerpoint/2010/main" val="1049145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D778D-1AFF-1E2C-8C90-6FA28D2C9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299703-C163-5D02-406D-45B203D52D83}"/>
              </a:ext>
            </a:extLst>
          </p:cNvPr>
          <p:cNvSpPr txBox="1">
            <a:spLocks noGrp="1"/>
          </p:cNvSpPr>
          <p:nvPr>
            <p:ph type="title"/>
          </p:nvPr>
        </p:nvSpPr>
        <p:spPr>
          <a:xfrm>
            <a:off x="544954" y="73362"/>
            <a:ext cx="7957200" cy="697504"/>
          </a:xfrm>
        </p:spPr>
        <p:txBody>
          <a:bodyPr/>
          <a:lstStyle/>
          <a:p>
            <a:r>
              <a:rPr lang="en-US">
                <a:solidFill>
                  <a:schemeClr val="bg1"/>
                </a:solidFill>
              </a:rPr>
              <a:t>Draw Requests &amp; Reporting </a:t>
            </a:r>
          </a:p>
        </p:txBody>
      </p:sp>
      <p:graphicFrame>
        <p:nvGraphicFramePr>
          <p:cNvPr id="6" name="Diagram 5">
            <a:extLst>
              <a:ext uri="{FF2B5EF4-FFF2-40B4-BE49-F238E27FC236}">
                <a16:creationId xmlns:a16="http://schemas.microsoft.com/office/drawing/2014/main" id="{A1CC7A10-3D93-ED35-FB45-AF42100BAD77}"/>
              </a:ext>
            </a:extLst>
          </p:cNvPr>
          <p:cNvGraphicFramePr/>
          <p:nvPr/>
        </p:nvGraphicFramePr>
        <p:xfrm>
          <a:off x="199212" y="754300"/>
          <a:ext cx="8870153" cy="4390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01199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8AE32-B257-745B-18AF-B9758288CD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4986B-1154-0F49-F8E3-347547FB7759}"/>
              </a:ext>
            </a:extLst>
          </p:cNvPr>
          <p:cNvSpPr>
            <a:spLocks noGrp="1"/>
          </p:cNvSpPr>
          <p:nvPr>
            <p:ph type="title"/>
          </p:nvPr>
        </p:nvSpPr>
        <p:spPr>
          <a:xfrm>
            <a:off x="520391" y="102548"/>
            <a:ext cx="8690516" cy="565616"/>
          </a:xfrm>
        </p:spPr>
        <p:txBody>
          <a:bodyPr/>
          <a:lstStyle/>
          <a:p>
            <a:r>
              <a:rPr lang="en-US" sz="2800">
                <a:solidFill>
                  <a:schemeClr val="bg1"/>
                </a:solidFill>
              </a:rPr>
              <a:t>We want to hear from you! </a:t>
            </a:r>
          </a:p>
        </p:txBody>
      </p:sp>
      <p:sp>
        <p:nvSpPr>
          <p:cNvPr id="3" name="Text Placeholder 2">
            <a:extLst>
              <a:ext uri="{FF2B5EF4-FFF2-40B4-BE49-F238E27FC236}">
                <a16:creationId xmlns:a16="http://schemas.microsoft.com/office/drawing/2014/main" id="{FF55FC29-0E41-4C24-652D-E36B130847E8}"/>
              </a:ext>
            </a:extLst>
          </p:cNvPr>
          <p:cNvSpPr>
            <a:spLocks noGrp="1"/>
          </p:cNvSpPr>
          <p:nvPr>
            <p:ph type="body" idx="1"/>
          </p:nvPr>
        </p:nvSpPr>
        <p:spPr>
          <a:xfrm>
            <a:off x="74341" y="726788"/>
            <a:ext cx="8913542" cy="4215131"/>
          </a:xfrm>
        </p:spPr>
        <p:txBody>
          <a:bodyPr/>
          <a:lstStyle/>
          <a:p>
            <a:pPr marL="139700" indent="0">
              <a:buNone/>
            </a:pPr>
            <a:endParaRPr lang="en-US" sz="1500"/>
          </a:p>
          <a:p>
            <a:r>
              <a:rPr lang="en-US" sz="1800"/>
              <a:t>Please share pictures, stories, and updates throughout your project. We love opportunities to highlight the impact of the STAR program through videos, press releases, our website, reports, and other communications throughout the year.</a:t>
            </a:r>
            <a:br>
              <a:rPr lang="en-US" sz="1800"/>
            </a:br>
            <a:endParaRPr lang="en-US" sz="1800"/>
          </a:p>
          <a:p>
            <a:r>
              <a:rPr lang="en-US" sz="1800"/>
              <a:t>You can share updates with your Project Manager or any STAR staff. </a:t>
            </a:r>
          </a:p>
          <a:p>
            <a:pPr marL="139700" indent="0">
              <a:buNone/>
            </a:pPr>
            <a:endParaRPr lang="en-US" sz="1800"/>
          </a:p>
          <a:p>
            <a:r>
              <a:rPr lang="en-US" sz="1800"/>
              <a:t>We may periodically be in touch with opportunities to be included in our communications, such as press releases or newsletters. </a:t>
            </a:r>
            <a:br>
              <a:rPr lang="en-US" sz="1500"/>
            </a:br>
            <a:endParaRPr lang="en-US" sz="1500"/>
          </a:p>
        </p:txBody>
      </p:sp>
    </p:spTree>
    <p:extLst>
      <p:ext uri="{BB962C8B-B14F-4D97-AF65-F5344CB8AC3E}">
        <p14:creationId xmlns:p14="http://schemas.microsoft.com/office/powerpoint/2010/main" val="41731737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E81C8-2843-0990-291D-5E173BC2D0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1CC97C-7CBD-B6E2-B715-F17046478BC7}"/>
              </a:ext>
            </a:extLst>
          </p:cNvPr>
          <p:cNvSpPr>
            <a:spLocks noGrp="1"/>
          </p:cNvSpPr>
          <p:nvPr>
            <p:ph type="title"/>
          </p:nvPr>
        </p:nvSpPr>
        <p:spPr/>
        <p:txBody>
          <a:bodyPr/>
          <a:lstStyle/>
          <a:p>
            <a:r>
              <a:rPr lang="en-US"/>
              <a:t>Contact Information </a:t>
            </a:r>
          </a:p>
        </p:txBody>
      </p:sp>
    </p:spTree>
    <p:extLst>
      <p:ext uri="{BB962C8B-B14F-4D97-AF65-F5344CB8AC3E}">
        <p14:creationId xmlns:p14="http://schemas.microsoft.com/office/powerpoint/2010/main" val="1868622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0E3CC-F2A3-56D0-9295-FB8588AC13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F8E057-9D10-56F4-8781-C3B8EBEDD505}"/>
              </a:ext>
            </a:extLst>
          </p:cNvPr>
          <p:cNvSpPr>
            <a:spLocks noGrp="1"/>
          </p:cNvSpPr>
          <p:nvPr>
            <p:ph type="title"/>
          </p:nvPr>
        </p:nvSpPr>
        <p:spPr/>
        <p:txBody>
          <a:bodyPr/>
          <a:lstStyle/>
          <a:p>
            <a:r>
              <a:rPr lang="en-US"/>
              <a:t>Neighborhood STAR </a:t>
            </a:r>
            <a:br>
              <a:rPr lang="en-US"/>
            </a:br>
            <a:r>
              <a:rPr lang="en-US"/>
              <a:t>Tips &amp; Reminders</a:t>
            </a:r>
          </a:p>
        </p:txBody>
      </p:sp>
    </p:spTree>
    <p:extLst>
      <p:ext uri="{BB962C8B-B14F-4D97-AF65-F5344CB8AC3E}">
        <p14:creationId xmlns:p14="http://schemas.microsoft.com/office/powerpoint/2010/main" val="34507773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B5AFC-96B6-9B4E-82A9-C70DAF35044C}"/>
              </a:ext>
            </a:extLst>
          </p:cNvPr>
          <p:cNvSpPr>
            <a:spLocks noGrp="1"/>
          </p:cNvSpPr>
          <p:nvPr>
            <p:ph type="title"/>
          </p:nvPr>
        </p:nvSpPr>
        <p:spPr>
          <a:xfrm>
            <a:off x="511650" y="167538"/>
            <a:ext cx="8120700" cy="697500"/>
          </a:xfrm>
        </p:spPr>
        <p:txBody>
          <a:bodyPr/>
          <a:lstStyle/>
          <a:p>
            <a:r>
              <a:rPr lang="en-US"/>
              <a:t>Neighborhood STAR Staff</a:t>
            </a:r>
          </a:p>
        </p:txBody>
      </p:sp>
      <p:sp>
        <p:nvSpPr>
          <p:cNvPr id="3" name="Text Placeholder 2">
            <a:extLst>
              <a:ext uri="{FF2B5EF4-FFF2-40B4-BE49-F238E27FC236}">
                <a16:creationId xmlns:a16="http://schemas.microsoft.com/office/drawing/2014/main" id="{C07C3287-F915-BE42-90E1-D6DCAD02C8A4}"/>
              </a:ext>
            </a:extLst>
          </p:cNvPr>
          <p:cNvSpPr>
            <a:spLocks noGrp="1"/>
          </p:cNvSpPr>
          <p:nvPr>
            <p:ph type="body" idx="1"/>
          </p:nvPr>
        </p:nvSpPr>
        <p:spPr>
          <a:xfrm>
            <a:off x="511648" y="629502"/>
            <a:ext cx="3956701" cy="3884493"/>
          </a:xfrm>
        </p:spPr>
        <p:txBody>
          <a:bodyPr/>
          <a:lstStyle/>
          <a:p>
            <a:pPr marL="139065" indent="0">
              <a:buNone/>
            </a:pPr>
            <a:r>
              <a:rPr lang="en-US" sz="1500" b="1"/>
              <a:t>Neighborhood STAR Coordinator</a:t>
            </a:r>
            <a:r>
              <a:rPr lang="en-US" sz="1500"/>
              <a:t>:</a:t>
            </a:r>
            <a:endParaRPr lang="en-US"/>
          </a:p>
          <a:p>
            <a:pPr marL="139065" indent="0">
              <a:buNone/>
            </a:pPr>
            <a:r>
              <a:rPr lang="en-US" sz="1500"/>
              <a:t>Erin Lewis</a:t>
            </a:r>
          </a:p>
          <a:p>
            <a:pPr marL="139065" indent="0">
              <a:buNone/>
            </a:pPr>
            <a:r>
              <a:rPr lang="en-US" sz="1500"/>
              <a:t>651-266-6634</a:t>
            </a:r>
            <a:br>
              <a:rPr lang="en-US" sz="1500"/>
            </a:br>
            <a:r>
              <a:rPr lang="en-US" sz="1500">
                <a:hlinkClick r:id="rId3"/>
              </a:rPr>
              <a:t>erin.lewis@ci.stpaul.mn.us</a:t>
            </a:r>
            <a:endParaRPr lang="en-US" sz="1500"/>
          </a:p>
          <a:p>
            <a:pPr marL="139065" indent="0">
              <a:buNone/>
            </a:pPr>
            <a:r>
              <a:rPr lang="en-US" sz="1500">
                <a:hlinkClick r:id="rId4"/>
              </a:rPr>
              <a:t>ped-neighborhoodstar@ci.stpaul.mn.us</a:t>
            </a:r>
            <a:endParaRPr lang="en-US" sz="1500"/>
          </a:p>
          <a:p>
            <a:pPr marL="139065" indent="0">
              <a:buNone/>
            </a:pPr>
            <a:endParaRPr lang="en-US" sz="1500"/>
          </a:p>
          <a:p>
            <a:pPr marL="139700" indent="0">
              <a:buNone/>
            </a:pPr>
            <a:endParaRPr lang="en-US" sz="2000"/>
          </a:p>
          <a:p>
            <a:pPr marL="139065" indent="0">
              <a:buNone/>
            </a:pPr>
            <a:endParaRPr lang="en-US" sz="1500"/>
          </a:p>
        </p:txBody>
      </p:sp>
      <p:sp>
        <p:nvSpPr>
          <p:cNvPr id="5" name="Text Placeholder 2">
            <a:extLst>
              <a:ext uri="{FF2B5EF4-FFF2-40B4-BE49-F238E27FC236}">
                <a16:creationId xmlns:a16="http://schemas.microsoft.com/office/drawing/2014/main" id="{C7EAF678-5D5C-4553-1DDC-DC484175CD66}"/>
              </a:ext>
            </a:extLst>
          </p:cNvPr>
          <p:cNvSpPr txBox="1">
            <a:spLocks/>
          </p:cNvSpPr>
          <p:nvPr/>
        </p:nvSpPr>
        <p:spPr>
          <a:xfrm>
            <a:off x="511648" y="2119745"/>
            <a:ext cx="3956701" cy="29440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1pPr>
            <a:lvl2pPr marL="914400" marR="0" lvl="1"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2pPr>
            <a:lvl3pPr marL="1371600" marR="0" lvl="2"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3pPr>
            <a:lvl4pPr marL="1828800" marR="0" lvl="3"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4pPr>
            <a:lvl5pPr marL="2286000" marR="0" lvl="4"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5pPr>
            <a:lvl6pPr marL="2743200" marR="0" lvl="5"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6pPr>
            <a:lvl7pPr marL="3200400" marR="0" lvl="6"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7pPr>
            <a:lvl8pPr marL="3657600" marR="0" lvl="7"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8pPr>
            <a:lvl9pPr marL="4114800" marR="0" lvl="8" indent="-317500" algn="l" rtl="0">
              <a:lnSpc>
                <a:spcPct val="100000"/>
              </a:lnSpc>
              <a:spcBef>
                <a:spcPts val="0"/>
              </a:spcBef>
              <a:spcAft>
                <a:spcPts val="0"/>
              </a:spcAft>
              <a:buClr>
                <a:srgbClr val="000000"/>
              </a:buClr>
              <a:buSzPts val="1400"/>
              <a:buFont typeface="Open Sans"/>
              <a:buChar char="■"/>
              <a:defRPr sz="1400" b="0" i="0" u="none" strike="noStrike" cap="none">
                <a:solidFill>
                  <a:srgbClr val="000000"/>
                </a:solidFill>
                <a:latin typeface="Open Sans"/>
                <a:ea typeface="Open Sans"/>
                <a:cs typeface="Open Sans"/>
                <a:sym typeface="Open Sans"/>
              </a:defRPr>
            </a:lvl9pPr>
          </a:lstStyle>
          <a:p>
            <a:pPr marL="139065" indent="0">
              <a:buNone/>
            </a:pPr>
            <a:r>
              <a:rPr lang="en-US" sz="1500" b="1"/>
              <a:t>Project Managers</a:t>
            </a:r>
            <a:r>
              <a:rPr lang="en-US" sz="1500"/>
              <a:t>:</a:t>
            </a:r>
          </a:p>
          <a:p>
            <a:pPr marL="139065" indent="0">
              <a:buNone/>
            </a:pPr>
            <a:r>
              <a:rPr lang="en-US" sz="1500"/>
              <a:t>Nya Hardaman</a:t>
            </a:r>
          </a:p>
          <a:p>
            <a:pPr marL="139065" indent="0">
              <a:buNone/>
            </a:pPr>
            <a:r>
              <a:rPr lang="en-US" sz="1500"/>
              <a:t>651-266-6703</a:t>
            </a:r>
            <a:br>
              <a:rPr lang="en-US" sz="1500"/>
            </a:br>
            <a:r>
              <a:rPr lang="en-US" sz="1500">
                <a:hlinkClick r:id="rId3"/>
              </a:rPr>
              <a:t>nya.hardaman@ci.stpaul.mn.us</a:t>
            </a:r>
            <a:br>
              <a:rPr lang="en-US" sz="1500"/>
            </a:br>
            <a:br>
              <a:rPr lang="en-US" sz="1500"/>
            </a:br>
            <a:r>
              <a:rPr lang="en-US" sz="1500"/>
              <a:t>Grace Bubel</a:t>
            </a:r>
            <a:br>
              <a:rPr lang="en-US" sz="1500"/>
            </a:br>
            <a:r>
              <a:rPr lang="en-US" sz="1500"/>
              <a:t>651-266-6433</a:t>
            </a:r>
            <a:br>
              <a:rPr lang="en-US" sz="1500"/>
            </a:br>
            <a:r>
              <a:rPr lang="en-US" sz="1500">
                <a:hlinkClick r:id="rId5"/>
              </a:rPr>
              <a:t>grace.bubel@ci.stpaul.mn.us</a:t>
            </a:r>
            <a:br>
              <a:rPr lang="en-US" sz="1500"/>
            </a:br>
            <a:br>
              <a:rPr lang="en-US" sz="1500"/>
            </a:br>
            <a:r>
              <a:rPr lang="en-US" sz="1500">
                <a:latin typeface="Open Sans" panose="020B0606030504020204" pitchFamily="34" charset="0"/>
                <a:ea typeface="Open Sans" panose="020B0606030504020204" pitchFamily="34" charset="0"/>
                <a:cs typeface="Open Sans" panose="020B0606030504020204" pitchFamily="34" charset="0"/>
              </a:rPr>
              <a:t>Nancy Vang</a:t>
            </a:r>
            <a:br>
              <a:rPr lang="en-US" sz="1500">
                <a:latin typeface="Open Sans" panose="020B0606030504020204" pitchFamily="34" charset="0"/>
                <a:ea typeface="Open Sans" panose="020B0606030504020204" pitchFamily="34" charset="0"/>
                <a:cs typeface="Open Sans" panose="020B0606030504020204" pitchFamily="34" charset="0"/>
              </a:rPr>
            </a:br>
            <a:r>
              <a:rPr lang="en-US" sz="1500">
                <a:latin typeface="Open Sans" panose="020B0606030504020204" pitchFamily="34" charset="0"/>
                <a:ea typeface="Open Sans" panose="020B0606030504020204" pitchFamily="34" charset="0"/>
                <a:cs typeface="Open Sans" panose="020B0606030504020204" pitchFamily="34" charset="0"/>
              </a:rPr>
              <a:t>651-266-6474</a:t>
            </a:r>
            <a:br>
              <a:rPr lang="en-US" sz="1500">
                <a:latin typeface="Open Sans" panose="020B0606030504020204" pitchFamily="34" charset="0"/>
                <a:ea typeface="Open Sans" panose="020B0606030504020204" pitchFamily="34" charset="0"/>
                <a:cs typeface="Open Sans" panose="020B0606030504020204" pitchFamily="34" charset="0"/>
              </a:rPr>
            </a:br>
            <a:r>
              <a:rPr lang="en-US" sz="1500">
                <a:latin typeface="Open Sans" panose="020B0606030504020204" pitchFamily="34" charset="0"/>
                <a:ea typeface="Open Sans" panose="020B0606030504020204" pitchFamily="34" charset="0"/>
                <a:cs typeface="Open Sans" panose="020B0606030504020204" pitchFamily="34" charset="0"/>
                <a:hlinkClick r:id="rId6"/>
              </a:rPr>
              <a:t>nancy.vang@ci.stpaul.mn.us</a:t>
            </a:r>
            <a:r>
              <a:rPr lang="en-US" sz="1500">
                <a:latin typeface="Open Sans" panose="020B0606030504020204" pitchFamily="34" charset="0"/>
                <a:ea typeface="Open Sans" panose="020B0606030504020204" pitchFamily="34" charset="0"/>
                <a:cs typeface="Open Sans" panose="020B0606030504020204" pitchFamily="34" charset="0"/>
              </a:rPr>
              <a:t> </a:t>
            </a:r>
          </a:p>
          <a:p>
            <a:pPr marL="139065" indent="0">
              <a:buNone/>
            </a:pPr>
            <a:br>
              <a:rPr lang="en-US" sz="1500"/>
            </a:br>
            <a:endParaRPr lang="en-US" sz="1500"/>
          </a:p>
          <a:p>
            <a:pPr marL="139065" indent="0">
              <a:buFont typeface="Open Sans"/>
              <a:buNone/>
            </a:pPr>
            <a:endParaRPr lang="en-US" sz="1500"/>
          </a:p>
          <a:p>
            <a:pPr marL="139065" indent="0">
              <a:buFont typeface="Open Sans"/>
              <a:buNone/>
            </a:pPr>
            <a:endParaRPr lang="en-US" sz="1500"/>
          </a:p>
          <a:p>
            <a:pPr marL="139065" indent="0">
              <a:buFont typeface="Open Sans"/>
              <a:buNone/>
            </a:pPr>
            <a:endParaRPr lang="en-US" sz="1500"/>
          </a:p>
          <a:p>
            <a:pPr marL="139700" indent="0">
              <a:buFont typeface="Open Sans"/>
              <a:buNone/>
            </a:pPr>
            <a:endParaRPr lang="en-US" sz="2000"/>
          </a:p>
          <a:p>
            <a:pPr marL="139065" indent="0">
              <a:buFont typeface="Open Sans"/>
              <a:buNone/>
            </a:pPr>
            <a:endParaRPr lang="en-US" sz="1500"/>
          </a:p>
        </p:txBody>
      </p:sp>
      <p:sp>
        <p:nvSpPr>
          <p:cNvPr id="10" name="TextBox 9">
            <a:extLst>
              <a:ext uri="{FF2B5EF4-FFF2-40B4-BE49-F238E27FC236}">
                <a16:creationId xmlns:a16="http://schemas.microsoft.com/office/drawing/2014/main" id="{A1050DFD-91DB-6B39-5AE9-6DB340A57738}"/>
              </a:ext>
            </a:extLst>
          </p:cNvPr>
          <p:cNvSpPr txBox="1"/>
          <p:nvPr/>
        </p:nvSpPr>
        <p:spPr>
          <a:xfrm>
            <a:off x="5000586" y="2882499"/>
            <a:ext cx="3629892" cy="2031325"/>
          </a:xfrm>
          <a:prstGeom prst="rect">
            <a:avLst/>
          </a:prstGeom>
          <a:noFill/>
        </p:spPr>
        <p:txBody>
          <a:bodyPr wrap="square" lIns="91440" tIns="45720" rIns="91440" bIns="45720" rtlCol="0" anchor="t">
            <a:spAutoFit/>
          </a:bodyPr>
          <a:lstStyle/>
          <a:p>
            <a:r>
              <a:rPr lang="en-US" b="1">
                <a:latin typeface="Open Sans"/>
                <a:ea typeface="Open Sans"/>
                <a:cs typeface="Open Sans"/>
              </a:rPr>
              <a:t>Management Assistant:</a:t>
            </a:r>
            <a:br>
              <a:rPr lang="en-US" b="1">
                <a:latin typeface="Open Sans"/>
                <a:ea typeface="Open Sans"/>
                <a:cs typeface="Open Sans"/>
              </a:rPr>
            </a:br>
            <a:r>
              <a:rPr lang="en-US">
                <a:latin typeface="Open Sans"/>
                <a:ea typeface="Open Sans"/>
                <a:cs typeface="Open Sans"/>
              </a:rPr>
              <a:t>Melissa Doerscher</a:t>
            </a:r>
            <a:br>
              <a:rPr lang="en-US">
                <a:latin typeface="Open Sans"/>
                <a:ea typeface="Open Sans"/>
                <a:cs typeface="Open Sans"/>
              </a:rPr>
            </a:br>
            <a:r>
              <a:rPr lang="en-US">
                <a:latin typeface="Open Sans"/>
                <a:ea typeface="Open Sans"/>
                <a:cs typeface="Open Sans"/>
                <a:hlinkClick r:id="rId7"/>
              </a:rPr>
              <a:t>melissa.doerscher@ci.stpaul.mn.us</a:t>
            </a:r>
            <a:br>
              <a:rPr lang="en-US">
                <a:latin typeface="Open Sans"/>
                <a:ea typeface="Open Sans"/>
                <a:cs typeface="Open Sans"/>
              </a:rPr>
            </a:br>
            <a:r>
              <a:rPr lang="en-US">
                <a:latin typeface="Open Sans"/>
                <a:ea typeface="Open Sans"/>
                <a:cs typeface="Open Sans"/>
              </a:rPr>
              <a:t>651-266-6615</a:t>
            </a:r>
            <a:br>
              <a:rPr lang="en-US" b="1">
                <a:latin typeface="Open Sans"/>
                <a:ea typeface="Open Sans"/>
                <a:cs typeface="Open Sans"/>
              </a:rPr>
            </a:br>
            <a:br>
              <a:rPr lang="en-US" b="1">
                <a:latin typeface="Open Sans"/>
                <a:ea typeface="Open Sans"/>
                <a:cs typeface="Open Sans"/>
              </a:rPr>
            </a:br>
            <a:r>
              <a:rPr lang="en-US" b="1">
                <a:latin typeface="Open Sans"/>
                <a:ea typeface="Open Sans"/>
                <a:cs typeface="Open Sans"/>
              </a:rPr>
              <a:t>Cultural</a:t>
            </a:r>
            <a:r>
              <a:rPr lang="en-US" sz="1400" b="1">
                <a:latin typeface="Open Sans"/>
                <a:ea typeface="Open Sans"/>
                <a:cs typeface="Open Sans"/>
              </a:rPr>
              <a:t> STAR Coordinator</a:t>
            </a:r>
            <a:r>
              <a:rPr lang="en-US" sz="1400">
                <a:latin typeface="Open Sans"/>
                <a:ea typeface="Open Sans"/>
                <a:cs typeface="Open Sans"/>
              </a:rPr>
              <a:t>:</a:t>
            </a:r>
            <a:br>
              <a:rPr lang="en-US" sz="1400">
                <a:latin typeface="Open Sans" panose="020B0606030504020204" pitchFamily="34" charset="0"/>
                <a:ea typeface="Open Sans" panose="020B0606030504020204" pitchFamily="34" charset="0"/>
                <a:cs typeface="Open Sans" panose="020B0606030504020204" pitchFamily="34" charset="0"/>
              </a:rPr>
            </a:br>
            <a:r>
              <a:rPr lang="en-US" sz="1400">
                <a:latin typeface="Open Sans"/>
                <a:ea typeface="Open Sans"/>
                <a:cs typeface="Open Sans"/>
              </a:rPr>
              <a:t>Jessica Larson-Johnston</a:t>
            </a:r>
            <a:br>
              <a:rPr lang="en-US" sz="1400">
                <a:latin typeface="Open Sans" panose="020B0606030504020204" pitchFamily="34" charset="0"/>
                <a:ea typeface="Open Sans" panose="020B0606030504020204" pitchFamily="34" charset="0"/>
                <a:cs typeface="Open Sans" panose="020B0606030504020204" pitchFamily="34" charset="0"/>
              </a:rPr>
            </a:br>
            <a:r>
              <a:rPr lang="en-US" sz="1400">
                <a:latin typeface="Open Sans"/>
                <a:ea typeface="Open Sans"/>
                <a:cs typeface="Open Sans"/>
                <a:hlinkClick r:id="rId8"/>
              </a:rPr>
              <a:t>jessica.Larson.johnston@ci.stpaul.mn.us</a:t>
            </a:r>
            <a:br>
              <a:rPr lang="en-US" sz="1400">
                <a:latin typeface="Open Sans" panose="020B0606030504020204" pitchFamily="34" charset="0"/>
                <a:ea typeface="Open Sans" panose="020B0606030504020204" pitchFamily="34" charset="0"/>
                <a:cs typeface="Open Sans" panose="020B0606030504020204" pitchFamily="34" charset="0"/>
              </a:rPr>
            </a:br>
            <a:r>
              <a:rPr lang="en-US" sz="1400">
                <a:latin typeface="Open Sans"/>
                <a:ea typeface="Open Sans"/>
                <a:cs typeface="Open Sans"/>
              </a:rPr>
              <a:t>651-266-8654</a:t>
            </a:r>
          </a:p>
        </p:txBody>
      </p:sp>
      <p:pic>
        <p:nvPicPr>
          <p:cNvPr id="4" name="Picture 3">
            <a:extLst>
              <a:ext uri="{FF2B5EF4-FFF2-40B4-BE49-F238E27FC236}">
                <a16:creationId xmlns:a16="http://schemas.microsoft.com/office/drawing/2014/main" id="{0E3475C9-A618-8556-3560-BFEE1B4E55C2}"/>
              </a:ext>
            </a:extLst>
          </p:cNvPr>
          <p:cNvPicPr>
            <a:picLocks noChangeAspect="1"/>
          </p:cNvPicPr>
          <p:nvPr/>
        </p:nvPicPr>
        <p:blipFill>
          <a:blip r:embed="rId9"/>
          <a:stretch>
            <a:fillRect/>
          </a:stretch>
        </p:blipFill>
        <p:spPr>
          <a:xfrm>
            <a:off x="5222630" y="800099"/>
            <a:ext cx="3138855" cy="1776047"/>
          </a:xfrm>
          <a:prstGeom prst="rect">
            <a:avLst/>
          </a:prstGeom>
          <a:ln w="57150">
            <a:solidFill>
              <a:schemeClr val="tx1"/>
            </a:solidFill>
          </a:ln>
        </p:spPr>
      </p:pic>
    </p:spTree>
    <p:extLst>
      <p:ext uri="{BB962C8B-B14F-4D97-AF65-F5344CB8AC3E}">
        <p14:creationId xmlns:p14="http://schemas.microsoft.com/office/powerpoint/2010/main" val="29237343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A5170-8EFB-4231-BF63-C32B4BC265E3}"/>
              </a:ext>
            </a:extLst>
          </p:cNvPr>
          <p:cNvSpPr>
            <a:spLocks noGrp="1"/>
          </p:cNvSpPr>
          <p:nvPr>
            <p:ph type="title"/>
          </p:nvPr>
        </p:nvSpPr>
        <p:spPr>
          <a:xfrm>
            <a:off x="171471" y="59828"/>
            <a:ext cx="8120700" cy="697500"/>
          </a:xfrm>
        </p:spPr>
        <p:txBody>
          <a:bodyPr/>
          <a:lstStyle/>
          <a:p>
            <a:r>
              <a:rPr lang="en-US"/>
              <a:t>HREEO Contract Compliance Contacts</a:t>
            </a:r>
          </a:p>
        </p:txBody>
      </p:sp>
      <p:sp>
        <p:nvSpPr>
          <p:cNvPr id="3" name="Text Placeholder 2">
            <a:extLst>
              <a:ext uri="{FF2B5EF4-FFF2-40B4-BE49-F238E27FC236}">
                <a16:creationId xmlns:a16="http://schemas.microsoft.com/office/drawing/2014/main" id="{94535FA8-819B-4C6A-9936-4DC083CE99D2}"/>
              </a:ext>
            </a:extLst>
          </p:cNvPr>
          <p:cNvSpPr>
            <a:spLocks noGrp="1"/>
          </p:cNvSpPr>
          <p:nvPr>
            <p:ph type="body" idx="1"/>
          </p:nvPr>
        </p:nvSpPr>
        <p:spPr>
          <a:xfrm>
            <a:off x="96740" y="484549"/>
            <a:ext cx="5480700" cy="4465667"/>
          </a:xfrm>
        </p:spPr>
        <p:txBody>
          <a:bodyPr/>
          <a:lstStyle/>
          <a:p>
            <a:pPr marL="139065" indent="0">
              <a:buNone/>
            </a:pPr>
            <a:r>
              <a:rPr lang="en-US" sz="1500"/>
              <a:t>HREEO: Stpaul.gov/HREEO</a:t>
            </a:r>
            <a:br>
              <a:rPr lang="en-US" sz="1500" i="1"/>
            </a:br>
            <a:r>
              <a:rPr lang="en-US" sz="1500"/>
              <a:t>651-266-8966</a:t>
            </a:r>
            <a:br>
              <a:rPr lang="en-US" sz="1500" i="1"/>
            </a:br>
            <a:r>
              <a:rPr lang="en-US" sz="1500" i="1">
                <a:hlinkClick r:id="rId2"/>
              </a:rPr>
              <a:t>contractcompliance@ci.stpaul.mn.us</a:t>
            </a:r>
            <a:r>
              <a:rPr lang="en-US" sz="1500" i="1"/>
              <a:t> </a:t>
            </a:r>
            <a:endParaRPr lang="en-US" i="1"/>
          </a:p>
          <a:p>
            <a:pPr marL="139065" indent="0">
              <a:buNone/>
            </a:pPr>
            <a:r>
              <a:rPr lang="en-US" sz="1500"/>
              <a:t>Shared compliance inbox to reach all compliance contacts</a:t>
            </a:r>
          </a:p>
          <a:p>
            <a:pPr marL="139065" indent="0">
              <a:buNone/>
            </a:pPr>
            <a:endParaRPr lang="en-US" sz="1500"/>
          </a:p>
          <a:p>
            <a:pPr marL="139065" indent="0">
              <a:buNone/>
            </a:pPr>
            <a:r>
              <a:rPr lang="en-US" sz="1500"/>
              <a:t>AA/EEO &amp; Workforce Inclusion</a:t>
            </a:r>
            <a:endParaRPr lang="en-US"/>
          </a:p>
          <a:p>
            <a:pPr marL="139065" indent="0">
              <a:buNone/>
            </a:pPr>
            <a:r>
              <a:rPr lang="en-US" sz="1500"/>
              <a:t>Yia Thao </a:t>
            </a:r>
          </a:p>
          <a:p>
            <a:pPr marL="139065" indent="0">
              <a:buNone/>
            </a:pPr>
            <a:r>
              <a:rPr lang="fr-FR" sz="1500" i="1">
                <a:hlinkClick r:id="rId3"/>
              </a:rPr>
              <a:t>affirmativeaction@ci.stpaul.mn.us</a:t>
            </a:r>
            <a:r>
              <a:rPr lang="fr-FR" sz="1500" i="1"/>
              <a:t> </a:t>
            </a:r>
            <a:endParaRPr lang="fr-FR" sz="1500" i="1">
              <a:latin typeface="Open Sans" panose="020B0606030504020204" pitchFamily="34" charset="0"/>
              <a:ea typeface="Open Sans" panose="020B0606030504020204" pitchFamily="34" charset="0"/>
              <a:cs typeface="Open Sans" panose="020B0606030504020204" pitchFamily="34" charset="0"/>
            </a:endParaRPr>
          </a:p>
          <a:p>
            <a:pPr marL="139065" indent="0">
              <a:buNone/>
            </a:pPr>
            <a:r>
              <a:rPr lang="en-US" sz="1500"/>
              <a:t>651-266-8928</a:t>
            </a:r>
          </a:p>
          <a:p>
            <a:pPr marL="139065" indent="0">
              <a:buNone/>
            </a:pPr>
            <a:endParaRPr lang="en-US" sz="1500">
              <a:latin typeface="Open Sans" panose="020B0606030504020204" pitchFamily="34" charset="0"/>
              <a:ea typeface="Open Sans" panose="020B0606030504020204" pitchFamily="34" charset="0"/>
              <a:cs typeface="Open Sans" panose="020B0606030504020204" pitchFamily="34" charset="0"/>
            </a:endParaRPr>
          </a:p>
          <a:p>
            <a:pPr marL="139065" indent="0">
              <a:buNone/>
            </a:pPr>
            <a:r>
              <a:rPr lang="en-US" sz="1500"/>
              <a:t>City Labor Standards</a:t>
            </a:r>
          </a:p>
          <a:p>
            <a:pPr marL="139065" indent="0">
              <a:buNone/>
            </a:pPr>
            <a:r>
              <a:rPr lang="en-US" sz="1500"/>
              <a:t>Ethan Hansing</a:t>
            </a:r>
          </a:p>
          <a:p>
            <a:pPr marL="139065" indent="0">
              <a:buNone/>
            </a:pPr>
            <a:r>
              <a:rPr lang="en-US" sz="1500" i="1">
                <a:solidFill>
                  <a:srgbClr val="0000FF"/>
                </a:solidFill>
                <a:hlinkClick r:id="rId4"/>
              </a:rPr>
              <a:t>ethan.hansing@ci.stpaul.mn.us</a:t>
            </a:r>
            <a:endParaRPr lang="en-US" sz="1500" i="1">
              <a:solidFill>
                <a:srgbClr val="0000FF"/>
              </a:solidFill>
            </a:endParaRPr>
          </a:p>
          <a:p>
            <a:pPr marL="139065" indent="0">
              <a:buNone/>
            </a:pPr>
            <a:r>
              <a:rPr lang="en-US" sz="1500"/>
              <a:t>651-266-8921</a:t>
            </a:r>
          </a:p>
          <a:p>
            <a:pPr marL="139065" indent="0">
              <a:buNone/>
            </a:pPr>
            <a:endParaRPr lang="en-US" sz="1500"/>
          </a:p>
          <a:p>
            <a:pPr marL="139065" indent="0">
              <a:buNone/>
            </a:pPr>
            <a:endParaRPr lang="en-US" sz="1500">
              <a:latin typeface="Open Sans" panose="020B0606030504020204" pitchFamily="34" charset="0"/>
              <a:ea typeface="Open Sans" panose="020B0606030504020204" pitchFamily="34" charset="0"/>
              <a:cs typeface="Open Sans" panose="020B0606030504020204" pitchFamily="34" charset="0"/>
            </a:endParaRPr>
          </a:p>
          <a:p>
            <a:pPr marL="139065" marR="48260" indent="0">
              <a:buNone/>
            </a:pPr>
            <a:endParaRPr lang="en-US" sz="1500">
              <a:latin typeface="Open Sans" panose="020B0606030504020204" pitchFamily="34" charset="0"/>
              <a:ea typeface="Open Sans" panose="020B0606030504020204" pitchFamily="34" charset="0"/>
              <a:cs typeface="Open Sans" panose="020B0606030504020204" pitchFamily="34" charset="0"/>
            </a:endParaRPr>
          </a:p>
          <a:p>
            <a:pPr marL="139065" indent="0" algn="ctr">
              <a:buNone/>
            </a:pPr>
            <a:endParaRPr lang="en-US" sz="150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32772B2B-A3C4-E256-C1B1-35919503A0E7}"/>
              </a:ext>
            </a:extLst>
          </p:cNvPr>
          <p:cNvSpPr txBox="1"/>
          <p:nvPr/>
        </p:nvSpPr>
        <p:spPr>
          <a:xfrm>
            <a:off x="3816802" y="1748518"/>
            <a:ext cx="481012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39065"/>
            <a:r>
              <a:rPr lang="en-US" sz="1500">
                <a:latin typeface="Open Sans"/>
                <a:ea typeface="Open Sans"/>
                <a:cs typeface="Open Sans"/>
              </a:rPr>
              <a:t>Vendor Outreach Program (VOP)</a:t>
            </a:r>
            <a:endParaRPr lang="en-US" sz="1500">
              <a:solidFill>
                <a:srgbClr val="071D49"/>
              </a:solidFill>
              <a:latin typeface="Open Sans"/>
              <a:ea typeface="Open Sans"/>
              <a:cs typeface="Open Sans"/>
            </a:endParaRPr>
          </a:p>
          <a:p>
            <a:pPr marL="139065" marR="63500"/>
            <a:r>
              <a:rPr lang="en-US" sz="1500">
                <a:latin typeface="Open Sans"/>
                <a:ea typeface="Open Sans"/>
                <a:cs typeface="Open Sans"/>
              </a:rPr>
              <a:t>Priscilla Yang</a:t>
            </a:r>
          </a:p>
          <a:p>
            <a:pPr marL="139065" marR="52705"/>
            <a:r>
              <a:rPr lang="en-US" sz="1500" i="1">
                <a:solidFill>
                  <a:srgbClr val="071D49"/>
                </a:solidFill>
                <a:latin typeface="Open Sans"/>
                <a:ea typeface="Open Sans"/>
                <a:cs typeface="Open Sans"/>
                <a:hlinkClick r:id="rId5">
                  <a:extLst>
                    <a:ext uri="{A12FA001-AC4F-418D-AE19-62706E023703}">
                      <ahyp:hlinkClr xmlns:ahyp="http://schemas.microsoft.com/office/drawing/2018/hyperlinkcolor" val="tx"/>
                    </a:ext>
                  </a:extLst>
                </a:hlinkClick>
              </a:rPr>
              <a:t>priscilla.yang@ci.stpaul.mn.us</a:t>
            </a:r>
            <a:r>
              <a:rPr lang="en-US" sz="1500" i="1">
                <a:latin typeface="Open Sans"/>
                <a:ea typeface="Open Sans"/>
                <a:cs typeface="Open Sans"/>
              </a:rPr>
              <a:t> </a:t>
            </a:r>
            <a:br>
              <a:rPr lang="en-US" sz="1500" i="1">
                <a:latin typeface="Open Sans"/>
                <a:ea typeface="Open Sans"/>
                <a:cs typeface="Open Sans"/>
              </a:rPr>
            </a:br>
            <a:r>
              <a:rPr lang="en-US" sz="1500" i="1">
                <a:latin typeface="Open Sans"/>
                <a:ea typeface="Open Sans"/>
                <a:cs typeface="Open Sans"/>
              </a:rPr>
              <a:t>651-266-8966</a:t>
            </a:r>
            <a:br>
              <a:rPr lang="en-US" sz="1500">
                <a:latin typeface="Open Sans"/>
                <a:ea typeface="Open Sans"/>
                <a:cs typeface="Open Sans"/>
              </a:rPr>
            </a:br>
            <a:br>
              <a:rPr lang="en-US" sz="1500">
                <a:latin typeface="Open Sans"/>
                <a:ea typeface="Open Sans"/>
                <a:cs typeface="Open Sans"/>
              </a:rPr>
            </a:br>
            <a:r>
              <a:rPr lang="en-US" sz="1500">
                <a:solidFill>
                  <a:srgbClr val="050505"/>
                </a:solidFill>
                <a:latin typeface="Open Sans"/>
                <a:ea typeface="Open Sans"/>
                <a:cs typeface="Open Sans"/>
              </a:rPr>
              <a:t>CERT LIST:</a:t>
            </a:r>
            <a:br>
              <a:rPr lang="en-US" sz="1500">
                <a:latin typeface="Open Sans"/>
                <a:ea typeface="Open Sans"/>
                <a:cs typeface="Open Sans"/>
              </a:rPr>
            </a:br>
            <a:r>
              <a:rPr lang="en-US" sz="1500">
                <a:solidFill>
                  <a:srgbClr val="050505"/>
                </a:solidFill>
                <a:latin typeface="Open Sans"/>
                <a:ea typeface="Open Sans"/>
                <a:cs typeface="Open Sans"/>
                <a:hlinkClick r:id="rId6">
                  <a:extLst>
                    <a:ext uri="{A12FA001-AC4F-418D-AE19-62706E023703}">
                      <ahyp:hlinkClr xmlns:ahyp="http://schemas.microsoft.com/office/drawing/2018/hyperlinkcolor" val="tx"/>
                    </a:ext>
                  </a:extLst>
                </a:hlinkClick>
              </a:rPr>
              <a:t>https://cert.smwbe.com/</a:t>
            </a:r>
            <a:r>
              <a:rPr lang="en-US" sz="1500" u="sng">
                <a:solidFill>
                  <a:srgbClr val="050505"/>
                </a:solidFill>
                <a:latin typeface="Open Sans"/>
                <a:ea typeface="Open Sans"/>
                <a:cs typeface="Open Sans"/>
                <a:hlinkClick r:id="rId6"/>
              </a:rPr>
              <a:t>cert@ci.stpaul.mn.us</a:t>
            </a:r>
            <a:r>
              <a:rPr lang="en-US" sz="1500" u="sng">
                <a:solidFill>
                  <a:srgbClr val="050505"/>
                </a:solidFill>
                <a:latin typeface="Open Sans"/>
                <a:ea typeface="Open Sans"/>
                <a:cs typeface="Open Sans"/>
              </a:rPr>
              <a:t> </a:t>
            </a:r>
            <a:br>
              <a:rPr lang="en-US" sz="1500" u="sng">
                <a:latin typeface="Open Sans"/>
                <a:ea typeface="Open Sans"/>
                <a:cs typeface="Open Sans"/>
              </a:rPr>
            </a:br>
            <a:r>
              <a:rPr lang="en-US" sz="1500">
                <a:solidFill>
                  <a:srgbClr val="050505"/>
                </a:solidFill>
                <a:latin typeface="Open Sans"/>
                <a:ea typeface="Open Sans"/>
                <a:cs typeface="Open Sans"/>
              </a:rPr>
              <a:t>651-266-8966 – Choose the option for “CERT”</a:t>
            </a:r>
            <a:endParaRPr lang="en-US" sz="1500">
              <a:solidFill>
                <a:srgbClr val="050505"/>
              </a:solidFill>
            </a:endParaRPr>
          </a:p>
        </p:txBody>
      </p:sp>
    </p:spTree>
    <p:extLst>
      <p:ext uri="{BB962C8B-B14F-4D97-AF65-F5344CB8AC3E}">
        <p14:creationId xmlns:p14="http://schemas.microsoft.com/office/powerpoint/2010/main" val="39966534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B2C81-C320-44FB-8674-E26B2855A71D}"/>
              </a:ext>
            </a:extLst>
          </p:cNvPr>
          <p:cNvSpPr>
            <a:spLocks noGrp="1"/>
          </p:cNvSpPr>
          <p:nvPr>
            <p:ph type="title"/>
          </p:nvPr>
        </p:nvSpPr>
        <p:spPr>
          <a:xfrm>
            <a:off x="198171" y="73721"/>
            <a:ext cx="8120700" cy="697500"/>
          </a:xfrm>
        </p:spPr>
        <p:txBody>
          <a:bodyPr/>
          <a:lstStyle/>
          <a:p>
            <a:r>
              <a:rPr lang="en-US"/>
              <a:t>Business Subsidy Law, Living Wage Ordinance, and Sustainability Building Ordinance Contacts</a:t>
            </a:r>
          </a:p>
        </p:txBody>
      </p:sp>
      <p:sp>
        <p:nvSpPr>
          <p:cNvPr id="3" name="Text Placeholder 2">
            <a:extLst>
              <a:ext uri="{FF2B5EF4-FFF2-40B4-BE49-F238E27FC236}">
                <a16:creationId xmlns:a16="http://schemas.microsoft.com/office/drawing/2014/main" id="{0E2390A0-72B9-4BC0-B1E6-B15E096508B5}"/>
              </a:ext>
            </a:extLst>
          </p:cNvPr>
          <p:cNvSpPr>
            <a:spLocks noGrp="1"/>
          </p:cNvSpPr>
          <p:nvPr>
            <p:ph type="body" idx="1"/>
          </p:nvPr>
        </p:nvSpPr>
        <p:spPr>
          <a:xfrm>
            <a:off x="198171" y="931086"/>
            <a:ext cx="7957200" cy="2818800"/>
          </a:xfrm>
          <a:noFill/>
          <a:ln>
            <a:noFill/>
          </a:ln>
        </p:spPr>
        <p:txBody>
          <a:bodyPr spcFirstLastPara="1" vert="horz" wrap="square" lIns="91425" tIns="91425" rIns="91425" bIns="91425" rtlCol="0" anchor="t" anchorCtr="0">
            <a:noAutofit/>
          </a:bodyPr>
          <a:lstStyle/>
          <a:p>
            <a:pPr marL="139065" indent="0">
              <a:buNone/>
            </a:pPr>
            <a:r>
              <a:rPr lang="en-US" sz="1350"/>
              <a:t>Business Subsidy and Living Wage Ordinance Contact:</a:t>
            </a:r>
            <a:endParaRPr lang="en-US" sz="1350">
              <a:latin typeface="Open Sans" panose="020B0606030504020204" pitchFamily="34" charset="0"/>
              <a:ea typeface="Open Sans" panose="020B0606030504020204" pitchFamily="34" charset="0"/>
              <a:cs typeface="Open Sans" panose="020B0606030504020204" pitchFamily="34" charset="0"/>
            </a:endParaRPr>
          </a:p>
          <a:p>
            <a:pPr marL="139065" indent="0">
              <a:buNone/>
            </a:pPr>
            <a:r>
              <a:rPr lang="en-US" sz="1350">
                <a:latin typeface="Open Sans" panose="020B0606030504020204" pitchFamily="34" charset="0"/>
                <a:ea typeface="Open Sans" panose="020B0606030504020204" pitchFamily="34" charset="0"/>
                <a:cs typeface="Open Sans" panose="020B0606030504020204" pitchFamily="34" charset="0"/>
              </a:rPr>
              <a:t>Jenny Wolfe</a:t>
            </a:r>
          </a:p>
          <a:p>
            <a:pPr marL="139065" indent="0">
              <a:buNone/>
            </a:pPr>
            <a:r>
              <a:rPr lang="en-US" sz="1350">
                <a:latin typeface="Open Sans" panose="020B0606030504020204" pitchFamily="34" charset="0"/>
                <a:ea typeface="Open Sans" panose="020B0606030504020204" pitchFamily="34" charset="0"/>
                <a:cs typeface="Open Sans" panose="020B0606030504020204" pitchFamily="34" charset="0"/>
                <a:hlinkClick r:id="rId2"/>
              </a:rPr>
              <a:t>jenny.wolfe@ci.stpaul.mn.us</a:t>
            </a:r>
            <a:endParaRPr lang="en-US" sz="1350">
              <a:latin typeface="Open Sans" panose="020B0606030504020204" pitchFamily="34" charset="0"/>
              <a:ea typeface="Open Sans" panose="020B0606030504020204" pitchFamily="34" charset="0"/>
              <a:cs typeface="Open Sans" panose="020B0606030504020204" pitchFamily="34" charset="0"/>
            </a:endParaRPr>
          </a:p>
          <a:p>
            <a:pPr marL="139065" indent="0">
              <a:buNone/>
            </a:pPr>
            <a:r>
              <a:rPr lang="en-US" sz="1350">
                <a:latin typeface="Open Sans" panose="020B0606030504020204" pitchFamily="34" charset="0"/>
                <a:ea typeface="Open Sans" panose="020B0606030504020204" pitchFamily="34" charset="0"/>
                <a:cs typeface="Open Sans" panose="020B0606030504020204" pitchFamily="34" charset="0"/>
              </a:rPr>
              <a:t>651-266-6680</a:t>
            </a:r>
          </a:p>
          <a:p>
            <a:pPr marL="139065" indent="0">
              <a:buNone/>
            </a:pPr>
            <a:endParaRPr lang="en-US" sz="1350">
              <a:latin typeface="Open Sans" panose="020B0606030504020204" pitchFamily="34" charset="0"/>
              <a:ea typeface="Open Sans" panose="020B0606030504020204" pitchFamily="34" charset="0"/>
              <a:cs typeface="Open Sans" panose="020B0606030504020204" pitchFamily="34" charset="0"/>
            </a:endParaRPr>
          </a:p>
          <a:p>
            <a:pPr marL="139065" indent="0">
              <a:buNone/>
            </a:pPr>
            <a:r>
              <a:rPr lang="en-US" sz="1350">
                <a:latin typeface="Open Sans" panose="020B0606030504020204" pitchFamily="34" charset="0"/>
                <a:ea typeface="Open Sans" panose="020B0606030504020204" pitchFamily="34" charset="0"/>
                <a:cs typeface="Open Sans" panose="020B0606030504020204" pitchFamily="34" charset="0"/>
              </a:rPr>
              <a:t>Sustainability Building Ordinance Contact:</a:t>
            </a:r>
          </a:p>
          <a:p>
            <a:pPr marL="139065" indent="0">
              <a:buNone/>
            </a:pPr>
            <a:r>
              <a:rPr lang="en-US" sz="1350">
                <a:latin typeface="Open Sans" panose="020B0606030504020204" pitchFamily="34" charset="0"/>
                <a:ea typeface="Open Sans" panose="020B0606030504020204" pitchFamily="34" charset="0"/>
                <a:cs typeface="Open Sans" panose="020B0606030504020204" pitchFamily="34" charset="0"/>
              </a:rPr>
              <a:t>Kurt Schultz</a:t>
            </a:r>
          </a:p>
          <a:p>
            <a:pPr marL="139065" indent="0">
              <a:buNone/>
            </a:pPr>
            <a:r>
              <a:rPr lang="en-US" sz="1350">
                <a:latin typeface="Open Sans" panose="020B0606030504020204" pitchFamily="34" charset="0"/>
                <a:ea typeface="Open Sans" panose="020B0606030504020204" pitchFamily="34" charset="0"/>
                <a:cs typeface="Open Sans" panose="020B0606030504020204" pitchFamily="34" charset="0"/>
                <a:hlinkClick r:id="rId3"/>
              </a:rPr>
              <a:t>Kurt.Schultz@ci.stpaul.mn.us</a:t>
            </a:r>
            <a:endParaRPr lang="en-US" sz="1350">
              <a:latin typeface="Open Sans" panose="020B0606030504020204" pitchFamily="34" charset="0"/>
              <a:ea typeface="Open Sans" panose="020B0606030504020204" pitchFamily="34" charset="0"/>
              <a:cs typeface="Open Sans" panose="020B0606030504020204" pitchFamily="34" charset="0"/>
            </a:endParaRPr>
          </a:p>
          <a:p>
            <a:pPr marL="139065" indent="0">
              <a:buNone/>
            </a:pPr>
            <a:r>
              <a:rPr lang="en-US" sz="1350">
                <a:latin typeface="Open Sans" panose="020B0606030504020204" pitchFamily="34" charset="0"/>
                <a:ea typeface="Open Sans" panose="020B0606030504020204" pitchFamily="34" charset="0"/>
                <a:cs typeface="Open Sans" panose="020B0606030504020204" pitchFamily="34" charset="0"/>
              </a:rPr>
              <a:t>651-266-6590</a:t>
            </a:r>
          </a:p>
          <a:p>
            <a:pPr marL="139065" indent="0">
              <a:buNone/>
            </a:pPr>
            <a:endParaRPr lang="en-US" sz="1350">
              <a:latin typeface="Open Sans" panose="020B0606030504020204" pitchFamily="34" charset="0"/>
              <a:ea typeface="Open Sans" panose="020B0606030504020204" pitchFamily="34" charset="0"/>
              <a:cs typeface="Open Sans" panose="020B0606030504020204" pitchFamily="34" charset="0"/>
            </a:endParaRPr>
          </a:p>
          <a:p>
            <a:pPr marL="139065" indent="0">
              <a:buNone/>
            </a:pPr>
            <a:endParaRPr lang="en-US" sz="1350">
              <a:latin typeface="Open Sans" panose="020B0606030504020204" pitchFamily="34" charset="0"/>
              <a:ea typeface="Open Sans" panose="020B0606030504020204" pitchFamily="34" charset="0"/>
              <a:cs typeface="Open Sans" panose="020B0606030504020204" pitchFamily="34" charset="0"/>
            </a:endParaRPr>
          </a:p>
          <a:p>
            <a:pPr marL="139065" indent="0">
              <a:buNone/>
            </a:pPr>
            <a:endParaRPr lang="en-US" sz="1350">
              <a:latin typeface="Open Sans" panose="020B0606030504020204" pitchFamily="34" charset="0"/>
              <a:ea typeface="Open Sans" panose="020B0606030504020204" pitchFamily="34" charset="0"/>
              <a:cs typeface="Open Sans" panose="020B0606030504020204" pitchFamily="34" charset="0"/>
            </a:endParaRPr>
          </a:p>
          <a:p>
            <a:pPr marL="139065" indent="0">
              <a:buNone/>
            </a:pPr>
            <a:endParaRPr lang="en-US" sz="1350">
              <a:latin typeface="Open Sans" panose="020B0606030504020204" pitchFamily="34" charset="0"/>
              <a:ea typeface="Open Sans" panose="020B0606030504020204" pitchFamily="34" charset="0"/>
              <a:cs typeface="Open Sans" panose="020B0606030504020204" pitchFamily="34" charset="0"/>
            </a:endParaRPr>
          </a:p>
          <a:p>
            <a:pPr marL="139065" indent="0">
              <a:buNone/>
            </a:pPr>
            <a:endParaRPr lang="en-US" sz="135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456786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625270-609D-4EFE-BE2E-53B198A3B05D}"/>
              </a:ext>
            </a:extLst>
          </p:cNvPr>
          <p:cNvSpPr>
            <a:spLocks noGrp="1"/>
          </p:cNvSpPr>
          <p:nvPr>
            <p:ph type="title"/>
          </p:nvPr>
        </p:nvSpPr>
        <p:spPr>
          <a:xfrm>
            <a:off x="925050" y="1580448"/>
            <a:ext cx="7293900" cy="1711323"/>
          </a:xfrm>
        </p:spPr>
        <p:txBody>
          <a:bodyPr>
            <a:normAutofit/>
          </a:bodyPr>
          <a:lstStyle/>
          <a:p>
            <a:r>
              <a:rPr lang="en-US">
                <a:solidFill>
                  <a:schemeClr val="accent4"/>
                </a:solidFill>
              </a:rPr>
              <a:t>Questions?</a:t>
            </a:r>
          </a:p>
        </p:txBody>
      </p:sp>
    </p:spTree>
    <p:extLst>
      <p:ext uri="{BB962C8B-B14F-4D97-AF65-F5344CB8AC3E}">
        <p14:creationId xmlns:p14="http://schemas.microsoft.com/office/powerpoint/2010/main" val="17164444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625270-609D-4EFE-BE2E-53B198A3B05D}"/>
              </a:ext>
            </a:extLst>
          </p:cNvPr>
          <p:cNvSpPr>
            <a:spLocks noGrp="1"/>
          </p:cNvSpPr>
          <p:nvPr>
            <p:ph type="title"/>
          </p:nvPr>
        </p:nvSpPr>
        <p:spPr>
          <a:xfrm>
            <a:off x="925050" y="1580448"/>
            <a:ext cx="7293900" cy="1711323"/>
          </a:xfrm>
        </p:spPr>
        <p:txBody>
          <a:bodyPr>
            <a:normAutofit fontScale="90000"/>
          </a:bodyPr>
          <a:lstStyle/>
          <a:p>
            <a:r>
              <a:rPr lang="en-US">
                <a:solidFill>
                  <a:schemeClr val="bg1"/>
                </a:solidFill>
              </a:rPr>
              <a:t>Thank you! </a:t>
            </a:r>
            <a:br>
              <a:rPr lang="en-US">
                <a:solidFill>
                  <a:schemeClr val="bg1"/>
                </a:solidFill>
              </a:rPr>
            </a:br>
            <a:r>
              <a:rPr lang="en-US">
                <a:solidFill>
                  <a:schemeClr val="bg1"/>
                </a:solidFill>
              </a:rPr>
              <a:t>We look forward to working with you on your STAR projects</a:t>
            </a:r>
          </a:p>
        </p:txBody>
      </p:sp>
    </p:spTree>
    <p:extLst>
      <p:ext uri="{BB962C8B-B14F-4D97-AF65-F5344CB8AC3E}">
        <p14:creationId xmlns:p14="http://schemas.microsoft.com/office/powerpoint/2010/main" val="4215185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9D04C37-38C9-E46D-8B1B-1B782EA0D5E4}"/>
              </a:ext>
            </a:extLst>
          </p:cNvPr>
          <p:cNvSpPr>
            <a:spLocks noGrp="1"/>
          </p:cNvSpPr>
          <p:nvPr>
            <p:ph type="subTitle" idx="1"/>
          </p:nvPr>
        </p:nvSpPr>
        <p:spPr/>
        <p:txBody>
          <a:bodyPr/>
          <a:lstStyle/>
          <a:p>
            <a:r>
              <a:rPr lang="en-US"/>
              <a:t>Working with the City of Saint Paul Neighborhood STAR Program</a:t>
            </a:r>
          </a:p>
        </p:txBody>
      </p:sp>
      <p:sp>
        <p:nvSpPr>
          <p:cNvPr id="5" name="Title 4">
            <a:extLst>
              <a:ext uri="{FF2B5EF4-FFF2-40B4-BE49-F238E27FC236}">
                <a16:creationId xmlns:a16="http://schemas.microsoft.com/office/drawing/2014/main" id="{31DEF07E-51EA-70DB-B081-56A9232B479A}"/>
              </a:ext>
            </a:extLst>
          </p:cNvPr>
          <p:cNvSpPr>
            <a:spLocks noGrp="1"/>
          </p:cNvSpPr>
          <p:nvPr>
            <p:ph type="title"/>
          </p:nvPr>
        </p:nvSpPr>
        <p:spPr/>
        <p:txBody>
          <a:bodyPr/>
          <a:lstStyle/>
          <a:p>
            <a:r>
              <a:rPr lang="en-US"/>
              <a:t>Timeline </a:t>
            </a:r>
          </a:p>
        </p:txBody>
      </p:sp>
      <p:sp>
        <p:nvSpPr>
          <p:cNvPr id="6" name="TextBox 5">
            <a:extLst>
              <a:ext uri="{FF2B5EF4-FFF2-40B4-BE49-F238E27FC236}">
                <a16:creationId xmlns:a16="http://schemas.microsoft.com/office/drawing/2014/main" id="{869AC89D-B573-14E6-5C1D-3364FAE1F822}"/>
              </a:ext>
            </a:extLst>
          </p:cNvPr>
          <p:cNvSpPr txBox="1"/>
          <p:nvPr/>
        </p:nvSpPr>
        <p:spPr>
          <a:xfrm>
            <a:off x="58728" y="739336"/>
            <a:ext cx="9084803"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u="sng">
                <a:latin typeface="Open Sans"/>
              </a:rPr>
              <a:t>Timing</a:t>
            </a:r>
            <a:r>
              <a:rPr lang="en-US" sz="1200" b="1">
                <a:latin typeface="Open Sans"/>
              </a:rPr>
              <a:t>: </a:t>
            </a:r>
            <a:r>
              <a:rPr lang="en-US" sz="1200">
                <a:latin typeface="Open Sans"/>
              </a:rPr>
              <a:t> Awardees for the 2026 Round have until the </a:t>
            </a:r>
            <a:r>
              <a:rPr lang="en-US" sz="1200" b="1">
                <a:latin typeface="Open Sans"/>
              </a:rPr>
              <a:t>end of 2027 to get under contract</a:t>
            </a:r>
            <a:r>
              <a:rPr lang="en-US" sz="1200">
                <a:latin typeface="Open Sans"/>
              </a:rPr>
              <a:t>. At least one draw must be made by the end of 2028. Contracts are for two years. Please note that if you do not get under contract by the deadline, your grant funds will be withdrawn. </a:t>
            </a:r>
            <a:br>
              <a:rPr lang="en-US" sz="1200">
                <a:latin typeface="Open Sans"/>
              </a:rPr>
            </a:br>
            <a:br>
              <a:rPr lang="en-US" sz="1200">
                <a:latin typeface="Open Sans"/>
              </a:rPr>
            </a:br>
            <a:r>
              <a:rPr lang="en-US" sz="1200" b="1" u="sng">
                <a:latin typeface="Open Sans"/>
              </a:rPr>
              <a:t>Compliance</a:t>
            </a:r>
            <a:r>
              <a:rPr lang="en-US" sz="1200" b="1">
                <a:latin typeface="Open Sans"/>
              </a:rPr>
              <a:t>: </a:t>
            </a:r>
            <a:r>
              <a:rPr lang="en-US" sz="1200">
                <a:latin typeface="Open Sans"/>
              </a:rPr>
              <a:t>Your project is subject to </a:t>
            </a:r>
            <a:r>
              <a:rPr lang="en-US" sz="1200" b="1">
                <a:latin typeface="Open Sans"/>
              </a:rPr>
              <a:t>compliance requirements</a:t>
            </a:r>
            <a:r>
              <a:rPr lang="en-US" sz="1200">
                <a:latin typeface="Open Sans"/>
              </a:rPr>
              <a:t> depending on the total amount of your award, total project amount, and/or type of project. We will cover these areas in more detail today. Keep these requirements in mind </a:t>
            </a:r>
            <a:r>
              <a:rPr lang="en-US" sz="1200" b="1">
                <a:latin typeface="Open Sans"/>
              </a:rPr>
              <a:t>before beginning work</a:t>
            </a:r>
            <a:r>
              <a:rPr lang="en-US" sz="1200">
                <a:latin typeface="Open Sans"/>
              </a:rPr>
              <a:t> on your project. </a:t>
            </a:r>
            <a:br>
              <a:rPr lang="en-US" sz="1200">
                <a:latin typeface="Open Sans"/>
              </a:rPr>
            </a:br>
            <a:br>
              <a:rPr lang="en-US" sz="1200">
                <a:latin typeface="Open Sans"/>
              </a:rPr>
            </a:br>
            <a:r>
              <a:rPr lang="en-US" sz="1200" b="1" u="sng">
                <a:latin typeface="Open Sans"/>
              </a:rPr>
              <a:t>Eligible Expenses</a:t>
            </a:r>
            <a:r>
              <a:rPr lang="en-US" sz="1200" b="1">
                <a:latin typeface="Open Sans"/>
              </a:rPr>
              <a:t>: </a:t>
            </a:r>
            <a:r>
              <a:rPr lang="en-US" sz="1200">
                <a:latin typeface="Open Sans"/>
              </a:rPr>
              <a:t>You will only be reimbursed for expenses that are eligible for funding per STAR guidelines. If your project includes include activities that are not STAR-eligible, those must be paid by other sources of funds. </a:t>
            </a:r>
            <a:r>
              <a:rPr lang="en-US" sz="1200" b="1">
                <a:latin typeface="Open Sans"/>
              </a:rPr>
              <a:t>STAR-eligible expenses must be for capital improvements – physical improvements that are permanently affixed, with a lifespan of 7+ years. </a:t>
            </a:r>
            <a:br>
              <a:rPr lang="en-US" sz="1200" b="1">
                <a:latin typeface="Open Sans"/>
              </a:rPr>
            </a:br>
            <a:br>
              <a:rPr lang="en-US" sz="1200">
                <a:latin typeface="Open Sans"/>
              </a:rPr>
            </a:br>
            <a:r>
              <a:rPr lang="en-US" sz="1200" b="1" u="sng">
                <a:latin typeface="Open Sans"/>
              </a:rPr>
              <a:t>Keep good records</a:t>
            </a:r>
            <a:r>
              <a:rPr lang="en-US" sz="1200" b="1">
                <a:latin typeface="Open Sans"/>
              </a:rPr>
              <a:t>:</a:t>
            </a:r>
            <a:r>
              <a:rPr lang="en-US" sz="1200">
                <a:latin typeface="Open Sans"/>
              </a:rPr>
              <a:t> The Neighborhood STAR program is a reimbursement  or disbursement program, and </a:t>
            </a:r>
            <a:r>
              <a:rPr lang="en-US" sz="1200" b="1">
                <a:latin typeface="Open Sans"/>
              </a:rPr>
              <a:t>proof of payment for all grant-funded work is required</a:t>
            </a:r>
            <a:r>
              <a:rPr lang="en-US" sz="1200">
                <a:latin typeface="Open Sans"/>
              </a:rPr>
              <a:t>. Be sure to keep track of all invoices, receipts, and proof of payment, including those you will be using for match, if applicable. </a:t>
            </a:r>
            <a:br>
              <a:rPr lang="en-US" sz="1200">
                <a:latin typeface="Open Sans"/>
              </a:rPr>
            </a:br>
            <a:br>
              <a:rPr lang="en-US" sz="1200">
                <a:latin typeface="Open Sans"/>
              </a:rPr>
            </a:br>
            <a:r>
              <a:rPr lang="en-US" sz="1200" b="1" u="sng">
                <a:latin typeface="Open Sans"/>
              </a:rPr>
              <a:t>Plan ahead</a:t>
            </a:r>
            <a:r>
              <a:rPr lang="en-US" sz="1200" b="1">
                <a:latin typeface="Open Sans"/>
              </a:rPr>
              <a:t>:</a:t>
            </a:r>
            <a:r>
              <a:rPr lang="en-US" sz="1200">
                <a:latin typeface="Open Sans"/>
              </a:rPr>
              <a:t> The PED team is managing hundreds of projects at any given time. Processes for reimbursement can be slow – in some cases, 4+ weeks. Please plan ahead and </a:t>
            </a:r>
            <a:r>
              <a:rPr lang="en-US" sz="1200" b="1">
                <a:latin typeface="Open Sans"/>
              </a:rPr>
              <a:t>have your receipts and other documentation ready to go</a:t>
            </a:r>
            <a:r>
              <a:rPr lang="en-US" sz="1200">
                <a:latin typeface="Open Sans"/>
              </a:rPr>
              <a:t> if you are on a tight deadline. </a:t>
            </a:r>
            <a:br>
              <a:rPr lang="en-US" sz="1200">
                <a:latin typeface="Open Sans"/>
              </a:rPr>
            </a:br>
            <a:br>
              <a:rPr lang="en-US" sz="1200">
                <a:latin typeface="Open Sans"/>
              </a:rPr>
            </a:br>
            <a:br>
              <a:rPr lang="en-US" sz="1200">
                <a:latin typeface="Open Sans"/>
              </a:rPr>
            </a:br>
            <a:br>
              <a:rPr lang="en-US"/>
            </a:br>
            <a:endParaRPr lang="en-US"/>
          </a:p>
        </p:txBody>
      </p:sp>
    </p:spTree>
    <p:extLst>
      <p:ext uri="{BB962C8B-B14F-4D97-AF65-F5344CB8AC3E}">
        <p14:creationId xmlns:p14="http://schemas.microsoft.com/office/powerpoint/2010/main" val="3685301542"/>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D3777-5A6B-6401-1D72-54D207F67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64DD0-7A85-2FE5-BC10-0ABE2F70F407}"/>
              </a:ext>
            </a:extLst>
          </p:cNvPr>
          <p:cNvSpPr>
            <a:spLocks noGrp="1"/>
          </p:cNvSpPr>
          <p:nvPr>
            <p:ph type="title"/>
          </p:nvPr>
        </p:nvSpPr>
        <p:spPr/>
        <p:txBody>
          <a:bodyPr/>
          <a:lstStyle/>
          <a:p>
            <a:r>
              <a:rPr lang="en-US"/>
              <a:t>Working with a Project Manager</a:t>
            </a:r>
          </a:p>
        </p:txBody>
      </p:sp>
    </p:spTree>
    <p:extLst>
      <p:ext uri="{BB962C8B-B14F-4D97-AF65-F5344CB8AC3E}">
        <p14:creationId xmlns:p14="http://schemas.microsoft.com/office/powerpoint/2010/main" val="3831872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41DC4-8E78-693B-E042-BE860DDD8968}"/>
              </a:ext>
            </a:extLst>
          </p:cNvPr>
          <p:cNvSpPr txBox="1">
            <a:spLocks noGrp="1"/>
          </p:cNvSpPr>
          <p:nvPr>
            <p:ph type="title"/>
          </p:nvPr>
        </p:nvSpPr>
        <p:spPr>
          <a:xfrm>
            <a:off x="544954" y="73362"/>
            <a:ext cx="7957200" cy="697504"/>
          </a:xfrm>
        </p:spPr>
        <p:txBody>
          <a:bodyPr/>
          <a:lstStyle/>
          <a:p>
            <a:r>
              <a:rPr lang="en-US">
                <a:solidFill>
                  <a:schemeClr val="bg1"/>
                </a:solidFill>
              </a:rPr>
              <a:t>Project Management </a:t>
            </a:r>
          </a:p>
        </p:txBody>
      </p:sp>
      <p:sp>
        <p:nvSpPr>
          <p:cNvPr id="3" name="TextBox 5872">
            <a:extLst>
              <a:ext uri="{FF2B5EF4-FFF2-40B4-BE49-F238E27FC236}">
                <a16:creationId xmlns:a16="http://schemas.microsoft.com/office/drawing/2014/main" id="{0F9A529F-781B-2F77-30FA-2E695212CA5D}"/>
              </a:ext>
            </a:extLst>
          </p:cNvPr>
          <p:cNvSpPr txBox="1"/>
          <p:nvPr/>
        </p:nvSpPr>
        <p:spPr>
          <a:xfrm>
            <a:off x="1956" y="769174"/>
            <a:ext cx="9053968" cy="2898229"/>
          </a:xfrm>
          <a:prstGeom prst="rect">
            <a:avLst/>
          </a:prstGeom>
          <a:noFill/>
          <a:ln cap="flat">
            <a:noFill/>
          </a:ln>
        </p:spPr>
        <p:txBody>
          <a:bodyPr vert="horz" wrap="square" lIns="91440" tIns="45720" rIns="91440" bIns="45720" anchor="t" anchorCtr="0" compatLnSpc="1">
            <a:spAutoFit/>
          </a:bodyPr>
          <a:lstStyle/>
          <a:p>
            <a:pPr marL="285750" indent="-285750">
              <a:spcAft>
                <a:spcPts val="500"/>
              </a:spcAft>
              <a:buClrTx/>
              <a:buSzPct val="100000"/>
              <a:buFont typeface="Arial"/>
              <a:buChar char="•"/>
              <a:defRPr sz="1800" b="0" i="0" u="none" strike="noStrike" kern="0" cap="none" spc="0" baseline="0">
                <a:solidFill>
                  <a:srgbClr val="000000"/>
                </a:solidFill>
                <a:uFillTx/>
              </a:defRPr>
            </a:pPr>
            <a:r>
              <a:rPr lang="en-US" sz="1600" kern="1200">
                <a:latin typeface="Open Sans"/>
                <a:ea typeface="Open Sans"/>
                <a:cs typeface="Open Sans"/>
              </a:rPr>
              <a:t>Each awarded project will be assigned a </a:t>
            </a:r>
            <a:r>
              <a:rPr lang="en-US" sz="1600" b="1" kern="1200">
                <a:latin typeface="Open Sans"/>
                <a:ea typeface="Open Sans"/>
                <a:cs typeface="Open Sans"/>
              </a:rPr>
              <a:t>Project Manager</a:t>
            </a:r>
            <a:r>
              <a:rPr lang="en-US" sz="1600" kern="1200">
                <a:latin typeface="Open Sans"/>
                <a:ea typeface="Open Sans"/>
                <a:cs typeface="Open Sans"/>
              </a:rPr>
              <a:t> from the Planning and Economic Development (PED) team.</a:t>
            </a:r>
            <a:br>
              <a:rPr lang="en-US" sz="1600" kern="1200">
                <a:latin typeface="Open Sans"/>
                <a:ea typeface="Open Sans"/>
                <a:cs typeface="Open Sans"/>
              </a:rPr>
            </a:br>
            <a:endParaRPr lang="en-US" sz="1600" b="0" i="0" u="none" strike="noStrike" kern="0" cap="none" spc="0" normalizeH="0" baseline="0" noProof="0">
              <a:ln>
                <a:noFill/>
              </a:ln>
              <a:solidFill>
                <a:srgbClr val="000000"/>
              </a:solidFill>
              <a:effectLst/>
              <a:uLnTx/>
              <a:uFillTx/>
              <a:latin typeface="Open Sans"/>
              <a:ea typeface="Open Sans"/>
              <a:cs typeface="Open Sans"/>
            </a:endParaRPr>
          </a:p>
          <a:p>
            <a:pPr marL="285750" indent="-285750">
              <a:spcAft>
                <a:spcPts val="500"/>
              </a:spcAft>
              <a:buClrTx/>
              <a:buSzPct val="100000"/>
              <a:buFont typeface="Arial"/>
              <a:buChar char="•"/>
              <a:defRPr sz="1800" b="0" i="0" u="none" strike="noStrike" kern="0" cap="none" spc="0" baseline="0">
                <a:solidFill>
                  <a:srgbClr val="000000"/>
                </a:solidFill>
                <a:uFillTx/>
              </a:defRPr>
            </a:pPr>
            <a:r>
              <a:rPr lang="en-US" sz="1600" kern="1200">
                <a:latin typeface="Open Sans"/>
                <a:ea typeface="Open Sans"/>
                <a:cs typeface="Open Sans"/>
              </a:rPr>
              <a:t>Your Project Manager will be your </a:t>
            </a:r>
            <a:r>
              <a:rPr lang="en-US" sz="1600" b="1" kern="1200">
                <a:latin typeface="Open Sans"/>
                <a:ea typeface="Open Sans"/>
                <a:cs typeface="Open Sans"/>
              </a:rPr>
              <a:t>main point of contact</a:t>
            </a:r>
            <a:r>
              <a:rPr lang="en-US" sz="1600" kern="1200">
                <a:latin typeface="Open Sans"/>
                <a:ea typeface="Open Sans"/>
                <a:cs typeface="Open Sans"/>
              </a:rPr>
              <a:t> for getting under contract, maintaining contract compliance, disbursing funds, navigating city systems, and providing support and assistance as needed throughout the life of your project.</a:t>
            </a:r>
            <a:br>
              <a:rPr lang="en-US" sz="1600" kern="1200">
                <a:latin typeface="Open Sans"/>
                <a:ea typeface="Open Sans"/>
                <a:cs typeface="Open Sans"/>
              </a:rPr>
            </a:br>
            <a:endParaRPr lang="en-US" sz="1600" kern="1200">
              <a:latin typeface="Open Sans"/>
              <a:ea typeface="Open Sans"/>
              <a:cs typeface="Open Sans"/>
            </a:endParaRPr>
          </a:p>
          <a:p>
            <a:pPr marL="285750" indent="-285750">
              <a:buClrTx/>
              <a:buSzPct val="100000"/>
              <a:buFont typeface="Arial"/>
              <a:buChar char="•"/>
              <a:defRPr sz="1800" b="0" i="0" u="none" strike="noStrike" kern="0" cap="none" spc="0" baseline="0">
                <a:solidFill>
                  <a:srgbClr val="000000"/>
                </a:solidFill>
                <a:uFillTx/>
              </a:defRPr>
            </a:pPr>
            <a:r>
              <a:rPr lang="en-US" sz="1600" kern="1200">
                <a:latin typeface="Open Sans"/>
                <a:ea typeface="Open Sans"/>
                <a:cs typeface="Open Sans"/>
              </a:rPr>
              <a:t>Your Project Manager will be in touch with you in the next few weeks to get started on the steps needed to get your </a:t>
            </a:r>
            <a:r>
              <a:rPr lang="en-US" sz="1600" b="1" kern="1200">
                <a:latin typeface="Open Sans"/>
                <a:ea typeface="Open Sans"/>
                <a:cs typeface="Open Sans"/>
              </a:rPr>
              <a:t>project under contract</a:t>
            </a:r>
            <a:r>
              <a:rPr lang="en-US" sz="1600" kern="1200">
                <a:latin typeface="Open Sans"/>
                <a:ea typeface="Open Sans"/>
                <a:cs typeface="Open Sans"/>
              </a:rPr>
              <a:t>.</a:t>
            </a:r>
            <a:endParaRPr lang="en-US" sz="1600" b="0" i="0" u="none" strike="noStrike" kern="1200" cap="none" spc="0" normalizeH="0" baseline="0" noProof="0">
              <a:ln>
                <a:noFill/>
              </a:ln>
              <a:solidFill>
                <a:srgbClr val="000000"/>
              </a:solidFill>
              <a:effectLst/>
              <a:uLnTx/>
              <a:uFillTx/>
              <a:latin typeface="Open Sans"/>
              <a:ea typeface="Open Sans"/>
              <a:cs typeface="Open Sans"/>
            </a:endParaRPr>
          </a:p>
          <a:p>
            <a:pPr lvl="2">
              <a:buClrTx/>
              <a:buSzPct val="100000"/>
              <a:defRPr sz="1800" b="0" i="0" u="none" strike="noStrike" kern="0" cap="none" spc="0" baseline="0">
                <a:solidFill>
                  <a:srgbClr val="000000"/>
                </a:solidFill>
                <a:uFillTx/>
              </a:defRPr>
            </a:pPr>
            <a:endParaRPr lang="en-US" sz="2000" kern="1200">
              <a:latin typeface="Calibri"/>
              <a:ea typeface="Open Sans"/>
              <a:cs typeface="Calibri"/>
            </a:endParaRPr>
          </a:p>
          <a:p>
            <a:pPr marL="742950" lvl="1" indent="-285750">
              <a:buClrTx/>
              <a:buSzPct val="100000"/>
              <a:buFont typeface="Arial"/>
              <a:buChar char="•"/>
              <a:defRPr sz="1800" b="0" i="0" u="none" strike="noStrike" kern="0" cap="none" spc="0" baseline="0">
                <a:solidFill>
                  <a:srgbClr val="000000"/>
                </a:solidFill>
                <a:uFillTx/>
              </a:defRPr>
            </a:pPr>
            <a:endParaRPr kumimoji="0" lang="en-US" sz="1000" b="0" i="0" u="none" strike="noStrike" kern="1200" cap="none" spc="0" normalizeH="0" baseline="0" noProof="0">
              <a:ln>
                <a:noFill/>
              </a:ln>
              <a:solidFill>
                <a:srgbClr val="000000"/>
              </a:solidFill>
              <a:effectLst/>
              <a:uLnTx/>
              <a:uFillTx/>
              <a:latin typeface="Open Sans"/>
              <a:ea typeface="Open Sans"/>
              <a:cs typeface="Calibri"/>
            </a:endParaRPr>
          </a:p>
        </p:txBody>
      </p:sp>
    </p:spTree>
    <p:extLst>
      <p:ext uri="{BB962C8B-B14F-4D97-AF65-F5344CB8AC3E}">
        <p14:creationId xmlns:p14="http://schemas.microsoft.com/office/powerpoint/2010/main" val="3621237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0A1F4-A5FB-87BA-2B0F-77F8505F20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B1E6A-47B0-5E02-D24B-8EDF001CD3D7}"/>
              </a:ext>
            </a:extLst>
          </p:cNvPr>
          <p:cNvSpPr>
            <a:spLocks noGrp="1"/>
          </p:cNvSpPr>
          <p:nvPr>
            <p:ph type="title"/>
          </p:nvPr>
        </p:nvSpPr>
        <p:spPr/>
        <p:txBody>
          <a:bodyPr/>
          <a:lstStyle/>
          <a:p>
            <a:r>
              <a:rPr lang="en-US"/>
              <a:t>Getting Under Contract</a:t>
            </a:r>
          </a:p>
        </p:txBody>
      </p:sp>
    </p:spTree>
    <p:extLst>
      <p:ext uri="{BB962C8B-B14F-4D97-AF65-F5344CB8AC3E}">
        <p14:creationId xmlns:p14="http://schemas.microsoft.com/office/powerpoint/2010/main" val="3093524547"/>
      </p:ext>
    </p:extLst>
  </p:cSld>
  <p:clrMapOvr>
    <a:masterClrMapping/>
  </p:clrMapOvr>
</p:sld>
</file>

<file path=ppt/theme/theme1.xml><?xml version="1.0" encoding="utf-8"?>
<a:theme xmlns:a="http://schemas.openxmlformats.org/drawingml/2006/main" name="Office Theme">
  <a:themeElements>
    <a:clrScheme name="City of Saint Paul 2021">
      <a:dk1>
        <a:srgbClr val="071D49"/>
      </a:dk1>
      <a:lt1>
        <a:srgbClr val="FFFFFF"/>
      </a:lt1>
      <a:dk2>
        <a:srgbClr val="454142"/>
      </a:dk2>
      <a:lt2>
        <a:srgbClr val="D7D2CB"/>
      </a:lt2>
      <a:accent1>
        <a:srgbClr val="1D57A5"/>
      </a:accent1>
      <a:accent2>
        <a:srgbClr val="A1224E"/>
      </a:accent2>
      <a:accent3>
        <a:srgbClr val="D7D2CB"/>
      </a:accent3>
      <a:accent4>
        <a:srgbClr val="F1B434"/>
      </a:accent4>
      <a:accent5>
        <a:srgbClr val="071D49"/>
      </a:accent5>
      <a:accent6>
        <a:srgbClr val="A9C23F"/>
      </a:accent6>
      <a:hlink>
        <a:srgbClr val="000000"/>
      </a:hlink>
      <a:folHlink>
        <a:srgbClr val="B62655"/>
      </a:folHlink>
    </a:clrScheme>
    <a:fontScheme name="COSP 2021">
      <a:majorFont>
        <a:latin typeface="Red Hat Text Medium"/>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ity of Saint Paul - 2021">
      <a:dk1>
        <a:srgbClr val="071D49"/>
      </a:dk1>
      <a:lt1>
        <a:srgbClr val="FFFFFF"/>
      </a:lt1>
      <a:dk2>
        <a:srgbClr val="000000"/>
      </a:dk2>
      <a:lt2>
        <a:srgbClr val="E7E6E6"/>
      </a:lt2>
      <a:accent1>
        <a:srgbClr val="2367D3"/>
      </a:accent1>
      <a:accent2>
        <a:srgbClr val="A1224E"/>
      </a:accent2>
      <a:accent3>
        <a:srgbClr val="454141"/>
      </a:accent3>
      <a:accent4>
        <a:srgbClr val="FFC000"/>
      </a:accent4>
      <a:accent5>
        <a:srgbClr val="D7D2CB"/>
      </a:accent5>
      <a:accent6>
        <a:srgbClr val="70AD47"/>
      </a:accent6>
      <a:hlink>
        <a:srgbClr val="0563C1"/>
      </a:hlink>
      <a:folHlink>
        <a:srgbClr val="A1224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33270A577B084EAEDB4438986CC596" ma:contentTypeVersion="18" ma:contentTypeDescription="Create a new document." ma:contentTypeScope="" ma:versionID="1ed02d42be24e5d4dd2e6a79a254c501">
  <xsd:schema xmlns:xsd="http://www.w3.org/2001/XMLSchema" xmlns:xs="http://www.w3.org/2001/XMLSchema" xmlns:p="http://schemas.microsoft.com/office/2006/metadata/properties" xmlns:ns1="http://schemas.microsoft.com/sharepoint/v3" xmlns:ns2="8c133a86-583d-4f42-9d73-9512980150b9" xmlns:ns3="ca1c673c-5ca3-4a05-9f09-f15bea49d2c4" targetNamespace="http://schemas.microsoft.com/office/2006/metadata/properties" ma:root="true" ma:fieldsID="594e6348229862ed13ddefa46835872b" ns1:_="" ns2:_="" ns3:_="">
    <xsd:import namespace="http://schemas.microsoft.com/sharepoint/v3"/>
    <xsd:import namespace="8c133a86-583d-4f42-9d73-9512980150b9"/>
    <xsd:import namespace="ca1c673c-5ca3-4a05-9f09-f15bea49d2c4"/>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133a86-583d-4f42-9d73-9512980150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e6fa08e-94ad-4838-b240-0b9edb7c1f5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1c673c-5ca3-4a05-9f09-f15bea49d2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dea8c018-b5c3-4d72-ab75-e6f2f3cb1218}" ma:internalName="TaxCatchAll" ma:showField="CatchAllData" ma:web="ca1c673c-5ca3-4a05-9f09-f15bea49d2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133a86-583d-4f42-9d73-9512980150b9">
      <Terms xmlns="http://schemas.microsoft.com/office/infopath/2007/PartnerControls"/>
    </lcf76f155ced4ddcb4097134ff3c332f>
    <TaxCatchAll xmlns="ca1c673c-5ca3-4a05-9f09-f15bea49d2c4" xsi:nil="true"/>
    <SharedWithUsers xmlns="ca1c673c-5ca3-4a05-9f09-f15bea49d2c4">
      <UserInfo>
        <DisplayName>Mark Lorentzen</DisplayName>
        <AccountId>929</AccountId>
        <AccountType/>
      </UserInfo>
      <UserInfo>
        <DisplayName>Bret Bicoy</DisplayName>
        <AccountId>930</AccountId>
        <AccountType/>
      </UserInfo>
      <UserInfo>
        <DisplayName>Yia Thao</DisplayName>
        <AccountId>861</AccountId>
        <AccountType/>
      </UserInfo>
      <UserInfo>
        <DisplayName>Ethan Hansing</DisplayName>
        <AccountId>862</AccountId>
        <AccountType/>
      </UserInfo>
      <UserInfo>
        <DisplayName>Kurt Schultz</DisplayName>
        <AccountId>184</AccountId>
        <AccountType/>
      </UserInfo>
      <UserInfo>
        <DisplayName>Jenny Wolfe</DisplayName>
        <AccountId>14</AccountId>
        <AccountType/>
      </UserInfo>
      <UserInfo>
        <DisplayName>Nya Hardaman</DisplayName>
        <AccountId>902</AccountId>
        <AccountType/>
      </UserInfo>
      <UserInfo>
        <DisplayName>Sara Nurmela</DisplayName>
        <AccountId>863</AccountId>
        <AccountType/>
      </UserInfo>
      <UserInfo>
        <DisplayName>Alexander Dumke</DisplayName>
        <AccountId>243</AccountId>
        <AccountType/>
      </UserInfo>
      <UserInfo>
        <DisplayName>Crystal King</DisplayName>
        <AccountId>571</AccountId>
        <AccountType/>
      </UserInfo>
      <UserInfo>
        <DisplayName>Annie Byrne</DisplayName>
        <AccountId>423</AccountId>
        <AccountType/>
      </UserInfo>
      <UserInfo>
        <DisplayName>Daniela Lorenz</DisplayName>
        <AccountId>704</AccountId>
        <AccountType/>
      </UserInfo>
      <UserInfo>
        <DisplayName>Rachael Weiker</DisplayName>
        <AccountId>707</AccountId>
        <AccountType/>
      </UserInfo>
      <UserInfo>
        <DisplayName>Jonathan Reisetter</DisplayName>
        <AccountId>24</AccountId>
        <AccountType/>
      </UserInfo>
      <UserInfo>
        <DisplayName>Nicholas Wolff</DisplayName>
        <AccountId>748</AccountId>
        <AccountType/>
      </UserInfo>
      <UserInfo>
        <DisplayName>Ross Currier</DisplayName>
        <AccountId>16</AccountId>
        <AccountType/>
      </UserInfo>
      <UserInfo>
        <DisplayName>Laura Haynssen</DisplayName>
        <AccountId>12</AccountId>
        <AccountType/>
      </UserInfo>
      <UserInfo>
        <DisplayName>Erin Lewis</DisplayName>
        <AccountId>842</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D38B885-E309-4B0D-A033-A2C3EA654CA7}">
  <ds:schemaRefs>
    <ds:schemaRef ds:uri="8c133a86-583d-4f42-9d73-9512980150b9"/>
    <ds:schemaRef ds:uri="ca1c673c-5ca3-4a05-9f09-f15bea49d2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9C5F064-E9C0-44E3-8736-6A8FDCF270BC}">
  <ds:schemaRefs>
    <ds:schemaRef ds:uri="http://schemas.microsoft.com/sharepoint/v3/contenttype/forms"/>
  </ds:schemaRefs>
</ds:datastoreItem>
</file>

<file path=customXml/itemProps3.xml><?xml version="1.0" encoding="utf-8"?>
<ds:datastoreItem xmlns:ds="http://schemas.openxmlformats.org/officeDocument/2006/customXml" ds:itemID="{A1DEA2A4-10C6-4486-A80F-EDB1623A6C2D}">
  <ds:schemaRefs>
    <ds:schemaRef ds:uri="8c133a86-583d-4f42-9d73-9512980150b9"/>
    <ds:schemaRef ds:uri="ca1c673c-5ca3-4a05-9f09-f15bea49d2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5533</Words>
  <Application>Microsoft Office PowerPoint</Application>
  <PresentationFormat>On-screen Show (16:9)</PresentationFormat>
  <Paragraphs>482</Paragraphs>
  <Slides>54</Slides>
  <Notes>19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54</vt:i4>
      </vt:variant>
    </vt:vector>
  </HeadingPairs>
  <TitlesOfParts>
    <vt:vector size="66" baseType="lpstr">
      <vt:lpstr>Calibri Light</vt:lpstr>
      <vt:lpstr>Verdana</vt:lpstr>
      <vt:lpstr>Red Hat Text</vt:lpstr>
      <vt:lpstr>Segoe UI</vt:lpstr>
      <vt:lpstr>Calibri</vt:lpstr>
      <vt:lpstr>Red Hat Text Medium</vt:lpstr>
      <vt:lpstr>Arial</vt:lpstr>
      <vt:lpstr>Open Sans</vt:lpstr>
      <vt:lpstr>Source Sans Pro Web</vt:lpstr>
      <vt:lpstr>Red Hat Text bold</vt:lpstr>
      <vt:lpstr>Office Theme</vt:lpstr>
      <vt:lpstr>Office Theme</vt:lpstr>
      <vt:lpstr>PowerPoint Presentation</vt:lpstr>
      <vt:lpstr>Congratulations from the STAR Staff!  </vt:lpstr>
      <vt:lpstr>Introductions – STAR staff and additional staff as we go.  Awardees, please introduce yourselves in the chat!  </vt:lpstr>
      <vt:lpstr>Agenda</vt:lpstr>
      <vt:lpstr>Neighborhood STAR  Tips &amp; Reminders</vt:lpstr>
      <vt:lpstr>Timeline </vt:lpstr>
      <vt:lpstr>Working with a Project Manager</vt:lpstr>
      <vt:lpstr>Project Management </vt:lpstr>
      <vt:lpstr>Getting Under Contract</vt:lpstr>
      <vt:lpstr>Getting Under Contract </vt:lpstr>
      <vt:lpstr>Compliance </vt:lpstr>
      <vt:lpstr>Compliance </vt:lpstr>
      <vt:lpstr>A Summary of Common Areas of Compliance</vt:lpstr>
      <vt:lpstr>Summary, continued</vt:lpstr>
      <vt:lpstr>PowerPoint Presentation</vt:lpstr>
      <vt:lpstr>Insurance Requirements </vt:lpstr>
      <vt:lpstr>PowerPoint Presentation</vt:lpstr>
      <vt:lpstr>We investigate allegations of discrimination in these areas*  </vt:lpstr>
      <vt:lpstr>Your Saint Paul Labor Standards Rights</vt:lpstr>
      <vt:lpstr>Workers have a right to earn a higher Minimum Wage for work done within the city of Saint Paul.</vt:lpstr>
      <vt:lpstr>Contact us for more information!</vt:lpstr>
      <vt:lpstr>PowerPoint Presentation</vt:lpstr>
      <vt:lpstr>Affirmative Action/Equal Employment Opportunity  </vt:lpstr>
      <vt:lpstr>PowerPoint Presentation</vt:lpstr>
      <vt:lpstr>Prevailing Wage</vt:lpstr>
      <vt:lpstr>What do you have to do?</vt:lpstr>
      <vt:lpstr>PowerPoint Presentation</vt:lpstr>
      <vt:lpstr>Vendor Outreach Program (VOP)</vt:lpstr>
      <vt:lpstr>VOP responsibilities </vt:lpstr>
      <vt:lpstr>PowerPoint Presentation</vt:lpstr>
      <vt:lpstr>Vender Outreach Program   </vt:lpstr>
      <vt:lpstr>PowerPoint Presentation</vt:lpstr>
      <vt:lpstr>Minnesota Business Subsidy Law</vt:lpstr>
      <vt:lpstr>Minnesota Business Subsidy Law</vt:lpstr>
      <vt:lpstr>PowerPoint Presentation</vt:lpstr>
      <vt:lpstr>Saint Paul Living Wage Ordinance</vt:lpstr>
      <vt:lpstr>Saint Paul Living Wage Ordinance</vt:lpstr>
      <vt:lpstr>PowerPoint Presentation</vt:lpstr>
      <vt:lpstr>Sustainable Building Ordinance</vt:lpstr>
      <vt:lpstr>Working with Contractors/Subcontractors</vt:lpstr>
      <vt:lpstr>Contractors/Subcontractors</vt:lpstr>
      <vt:lpstr>Closing Fee &amp; PaymentWorks Registration </vt:lpstr>
      <vt:lpstr>Closing Fee</vt:lpstr>
      <vt:lpstr>PaymentWorks</vt:lpstr>
      <vt:lpstr>PaymentWorks Resources &amp; Technical Assistance</vt:lpstr>
      <vt:lpstr>Draw Requests &amp; Reporting </vt:lpstr>
      <vt:lpstr>Draw Requests &amp; Reporting </vt:lpstr>
      <vt:lpstr>We want to hear from you! </vt:lpstr>
      <vt:lpstr>Contact Information </vt:lpstr>
      <vt:lpstr>Neighborhood STAR Staff</vt:lpstr>
      <vt:lpstr>HREEO Contract Compliance Contacts</vt:lpstr>
      <vt:lpstr>Business Subsidy Law, Living Wage Ordinance, and Sustainability Building Ordinance Contacts</vt:lpstr>
      <vt:lpstr>Questions?</vt:lpstr>
      <vt:lpstr>Thank you!  We look forward to working with you on your STAR projects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for using this template (delete thisa slide)</dc:title>
  <dc:creator>Pete Nelson</dc:creator>
  <cp:lastModifiedBy>Melissa Doerscher</cp:lastModifiedBy>
  <cp:revision>3</cp:revision>
  <dcterms:modified xsi:type="dcterms:W3CDTF">2026-07-28T17:01:43Z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0x0101005633270A577B084EAEDB4438986CC596</vt:lpwstr>
  </property>
  <property fmtid="{D5CDD505-2E9C-101B-9397-08002B2CF9AE}" pid="3" name="MediaServiceImageTags">
    <vt:lpwstr/>
  </property>
</Properties>
</file>