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4"/>
  </p:sldMasterIdLst>
  <p:notesMasterIdLst>
    <p:notesMasterId r:id="rId17"/>
  </p:notesMasterIdLst>
  <p:sldIdLst>
    <p:sldId id="257" r:id="rId5"/>
    <p:sldId id="259" r:id="rId6"/>
    <p:sldId id="287" r:id="rId7"/>
    <p:sldId id="291" r:id="rId8"/>
    <p:sldId id="289" r:id="rId9"/>
    <p:sldId id="293" r:id="rId10"/>
    <p:sldId id="278" r:id="rId11"/>
    <p:sldId id="290" r:id="rId12"/>
    <p:sldId id="292" r:id="rId13"/>
    <p:sldId id="258" r:id="rId14"/>
    <p:sldId id="260" r:id="rId15"/>
    <p:sldId id="286" r:id="rId16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Red Hat Text" panose="020B060402020202020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6D4"/>
    <a:srgbClr val="F6BB86"/>
    <a:srgbClr val="E0BA9B"/>
    <a:srgbClr val="D5AF90"/>
    <a:srgbClr val="9B9AE1"/>
    <a:srgbClr val="131F49"/>
    <a:srgbClr val="C9C5B7"/>
    <a:srgbClr val="D4D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5" autoAdjust="0"/>
    <p:restoredTop sz="94694"/>
  </p:normalViewPr>
  <p:slideViewPr>
    <p:cSldViewPr snapToGrid="0">
      <p:cViewPr varScale="1">
        <p:scale>
          <a:sx n="202" d="100"/>
          <a:sy n="202" d="100"/>
        </p:scale>
        <p:origin x="94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b2cbea786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bb2cbea786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b2cbea786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b2cbea786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A5D50EC5-82EE-05B6-17C6-8C53967CD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b2cbea786_1_18:notes">
            <a:extLst>
              <a:ext uri="{FF2B5EF4-FFF2-40B4-BE49-F238E27FC236}">
                <a16:creationId xmlns:a16="http://schemas.microsoft.com/office/drawing/2014/main" id="{2D28692B-7B7B-FCDD-885D-B3E1F9D574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bb2cbea786_1_18:notes">
            <a:extLst>
              <a:ext uri="{FF2B5EF4-FFF2-40B4-BE49-F238E27FC236}">
                <a16:creationId xmlns:a16="http://schemas.microsoft.com/office/drawing/2014/main" id="{125C90C8-3DBE-ED78-5162-12FCA0A5C4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15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(River Gradient)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925050" y="1840150"/>
            <a:ext cx="72939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ed Hat Text"/>
              <a:buNone/>
              <a:defRPr sz="3600" b="1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ubTitle" idx="1"/>
          </p:nvPr>
        </p:nvSpPr>
        <p:spPr>
          <a:xfrm>
            <a:off x="2828100" y="2681750"/>
            <a:ext cx="34878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None/>
              <a:defRPr b="1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 (Sky-tinted Blue Background)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>
            <a:spLocks noGrp="1"/>
          </p:cNvSpPr>
          <p:nvPr>
            <p:ph type="title"/>
          </p:nvPr>
        </p:nvSpPr>
        <p:spPr>
          <a:xfrm>
            <a:off x="538350" y="886050"/>
            <a:ext cx="81207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ed Hat Text"/>
              <a:buNone/>
              <a:defRPr sz="2400" b="1">
                <a:solidFill>
                  <a:srgbClr val="FFFFFF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body" idx="1"/>
          </p:nvPr>
        </p:nvSpPr>
        <p:spPr>
          <a:xfrm>
            <a:off x="538350" y="1724625"/>
            <a:ext cx="7957200" cy="2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 (Big Rivers Blue Background)" type="vertTx">
  <p:cSld name="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 txBox="1">
            <a:spLocks noGrp="1"/>
          </p:cNvSpPr>
          <p:nvPr>
            <p:ph type="title"/>
          </p:nvPr>
        </p:nvSpPr>
        <p:spPr>
          <a:xfrm>
            <a:off x="538350" y="886050"/>
            <a:ext cx="81207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ed Hat Text"/>
              <a:buNone/>
              <a:defRPr sz="2400" b="1">
                <a:solidFill>
                  <a:srgbClr val="FFFFFF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body" idx="1"/>
          </p:nvPr>
        </p:nvSpPr>
        <p:spPr>
          <a:xfrm>
            <a:off x="538350" y="1724625"/>
            <a:ext cx="7957200" cy="2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 txBox="1">
            <a:spLocks noGrp="1"/>
          </p:cNvSpPr>
          <p:nvPr>
            <p:ph type="title"/>
          </p:nvPr>
        </p:nvSpPr>
        <p:spPr>
          <a:xfrm>
            <a:off x="481625" y="419700"/>
            <a:ext cx="7293900" cy="9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 b="1"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body" idx="1"/>
          </p:nvPr>
        </p:nvSpPr>
        <p:spPr>
          <a:xfrm>
            <a:off x="648300" y="1166025"/>
            <a:ext cx="7847400" cy="29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(Big Rivers Blue)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925050" y="1840150"/>
            <a:ext cx="72939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ed Hat Text"/>
              <a:buNone/>
              <a:defRPr sz="3600" b="1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1"/>
          </p:nvPr>
        </p:nvSpPr>
        <p:spPr>
          <a:xfrm>
            <a:off x="2828100" y="2681750"/>
            <a:ext cx="34878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None/>
              <a:defRPr b="1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(Sky-Tinted Blue)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title"/>
          </p:nvPr>
        </p:nvSpPr>
        <p:spPr>
          <a:xfrm>
            <a:off x="925050" y="1840150"/>
            <a:ext cx="72939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ed Hat Text"/>
              <a:buNone/>
              <a:defRPr sz="3600" b="1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"/>
          </p:nvPr>
        </p:nvSpPr>
        <p:spPr>
          <a:xfrm>
            <a:off x="2828100" y="2681750"/>
            <a:ext cx="34878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(Black)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subTitle" idx="1"/>
          </p:nvPr>
        </p:nvSpPr>
        <p:spPr>
          <a:xfrm>
            <a:off x="5481825" y="189550"/>
            <a:ext cx="34878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925050" y="1840150"/>
            <a:ext cx="72939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Red Hat Text"/>
              <a:buNone/>
              <a:defRPr sz="3600" b="1"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ubTitle" idx="2"/>
          </p:nvPr>
        </p:nvSpPr>
        <p:spPr>
          <a:xfrm>
            <a:off x="2828100" y="2681750"/>
            <a:ext cx="34878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b="1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(Photo)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925050" y="1957650"/>
            <a:ext cx="7293900" cy="122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ed Hat Text"/>
              <a:buNone/>
              <a:defRPr sz="3600" b="1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ubTitle" idx="1"/>
          </p:nvPr>
        </p:nvSpPr>
        <p:spPr>
          <a:xfrm>
            <a:off x="5481825" y="189550"/>
            <a:ext cx="32121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ig Rivers Blue)">
  <p:cSld name="TWO_OBJECTS_WITH_TEX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538350" y="1038750"/>
            <a:ext cx="79572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 Hat Text"/>
              <a:buNone/>
              <a:defRPr sz="2400" b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body" idx="1"/>
          </p:nvPr>
        </p:nvSpPr>
        <p:spPr>
          <a:xfrm>
            <a:off x="538350" y="1859350"/>
            <a:ext cx="7957200" cy="2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Sky-Tinted Blue)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subTitle" idx="1"/>
          </p:nvPr>
        </p:nvSpPr>
        <p:spPr>
          <a:xfrm>
            <a:off x="5481825" y="189550"/>
            <a:ext cx="34878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title"/>
          </p:nvPr>
        </p:nvSpPr>
        <p:spPr>
          <a:xfrm>
            <a:off x="538350" y="1038750"/>
            <a:ext cx="79572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 Hat Text"/>
              <a:buNone/>
              <a:defRPr sz="2400" b="1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2"/>
          </p:nvPr>
        </p:nvSpPr>
        <p:spPr>
          <a:xfrm>
            <a:off x="538350" y="1859350"/>
            <a:ext cx="7957200" cy="2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lack)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subTitle" idx="1"/>
          </p:nvPr>
        </p:nvSpPr>
        <p:spPr>
          <a:xfrm>
            <a:off x="5481825" y="189550"/>
            <a:ext cx="34878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b="1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title"/>
          </p:nvPr>
        </p:nvSpPr>
        <p:spPr>
          <a:xfrm>
            <a:off x="538350" y="1038750"/>
            <a:ext cx="79572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ed Hat Text"/>
              <a:buNone/>
              <a:defRPr sz="2400" b="1"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2"/>
          </p:nvPr>
        </p:nvSpPr>
        <p:spPr>
          <a:xfrm>
            <a:off x="538350" y="1859350"/>
            <a:ext cx="7957200" cy="2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 (Sky-Tinted Blue)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>
            <a:off x="538350" y="886050"/>
            <a:ext cx="81207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366D6"/>
              </a:buClr>
              <a:buSzPts val="2400"/>
              <a:buFont typeface="Red Hat Text"/>
              <a:buNone/>
              <a:defRPr sz="2400" b="1">
                <a:solidFill>
                  <a:srgbClr val="2366D6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366D6"/>
              </a:buClr>
              <a:buSzPts val="3600"/>
              <a:buNone/>
              <a:defRPr sz="3600">
                <a:solidFill>
                  <a:srgbClr val="2366D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366D6"/>
              </a:buClr>
              <a:buSzPts val="3600"/>
              <a:buNone/>
              <a:defRPr sz="3600">
                <a:solidFill>
                  <a:srgbClr val="2366D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366D6"/>
              </a:buClr>
              <a:buSzPts val="3600"/>
              <a:buNone/>
              <a:defRPr sz="3600">
                <a:solidFill>
                  <a:srgbClr val="2366D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366D6"/>
              </a:buClr>
              <a:buSzPts val="3600"/>
              <a:buNone/>
              <a:defRPr sz="3600">
                <a:solidFill>
                  <a:srgbClr val="2366D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366D6"/>
              </a:buClr>
              <a:buSzPts val="3600"/>
              <a:buNone/>
              <a:defRPr sz="3600">
                <a:solidFill>
                  <a:srgbClr val="2366D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366D6"/>
              </a:buClr>
              <a:buSzPts val="3600"/>
              <a:buNone/>
              <a:defRPr sz="3600">
                <a:solidFill>
                  <a:srgbClr val="2366D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366D6"/>
              </a:buClr>
              <a:buSzPts val="3600"/>
              <a:buNone/>
              <a:defRPr sz="3600">
                <a:solidFill>
                  <a:srgbClr val="2366D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366D6"/>
              </a:buClr>
              <a:buSzPts val="3600"/>
              <a:buNone/>
              <a:defRPr sz="3600">
                <a:solidFill>
                  <a:srgbClr val="2366D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>
            <a:off x="538350" y="1724625"/>
            <a:ext cx="7957200" cy="2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paul.gov/projects/public-works/pw2025universityavereconstructi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hyperlink" Target="mailto:Jack.Connelly@ci.stpaul.mn.u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paul.gov/specialassessments" TargetMode="External"/><Relationship Id="rId2" Type="http://schemas.openxmlformats.org/officeDocument/2006/relationships/hyperlink" Target="http://www.stpaul.gov/commoncent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658B755-2A3A-B41D-D0A5-AA126FB81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3"/>
            <a:ext cx="9148762" cy="5141893"/>
          </a:xfrm>
          <a:prstGeom prst="rect">
            <a:avLst/>
          </a:prstGeom>
        </p:spPr>
      </p:pic>
      <p:pic>
        <p:nvPicPr>
          <p:cNvPr id="105" name="Google Shape;105;p29" descr="A picture containing sha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91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9"/>
          <p:cNvSpPr/>
          <p:nvPr/>
        </p:nvSpPr>
        <p:spPr>
          <a:xfrm rot="10800000">
            <a:off x="0" y="2443499"/>
            <a:ext cx="9144000" cy="2700000"/>
          </a:xfrm>
          <a:prstGeom prst="rect">
            <a:avLst/>
          </a:prstGeom>
          <a:gradFill>
            <a:gsLst>
              <a:gs pos="0">
                <a:srgbClr val="111F48"/>
              </a:gs>
              <a:gs pos="100000">
                <a:srgbClr val="2366D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" name="Google Shape;107;p29"/>
          <p:cNvSpPr/>
          <p:nvPr/>
        </p:nvSpPr>
        <p:spPr>
          <a:xfrm rot="10800000">
            <a:off x="0" y="2479430"/>
            <a:ext cx="9144000" cy="2669700"/>
          </a:xfrm>
          <a:prstGeom prst="rect">
            <a:avLst/>
          </a:prstGeom>
          <a:gradFill>
            <a:gsLst>
              <a:gs pos="0">
                <a:srgbClr val="111F48"/>
              </a:gs>
              <a:gs pos="100000">
                <a:srgbClr val="2366D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29"/>
          <p:cNvSpPr txBox="1"/>
          <p:nvPr/>
        </p:nvSpPr>
        <p:spPr>
          <a:xfrm>
            <a:off x="310650" y="3835825"/>
            <a:ext cx="8734200" cy="1032600"/>
          </a:xfrm>
          <a:prstGeom prst="rect">
            <a:avLst/>
          </a:prstGeom>
          <a:noFill/>
          <a:ln>
            <a:noFill/>
          </a:ln>
          <a:effectLst>
            <a:outerShdw blurRad="609600" dist="812800" dir="8100000" sx="85000" sy="85000" algn="tr" rotWithShape="0">
              <a:srgbClr val="000000">
                <a:alpha val="117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Red Hat Text"/>
              <a:buNone/>
            </a:pPr>
            <a:r>
              <a:rPr lang="en" sz="4100" b="1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University Avenue Reconstruction Project</a:t>
            </a:r>
            <a:endParaRPr sz="1100" dirty="0"/>
          </a:p>
        </p:txBody>
      </p:sp>
      <p:sp>
        <p:nvSpPr>
          <p:cNvPr id="109" name="Google Shape;109;p29"/>
          <p:cNvSpPr txBox="1"/>
          <p:nvPr/>
        </p:nvSpPr>
        <p:spPr>
          <a:xfrm>
            <a:off x="344350" y="3451650"/>
            <a:ext cx="8403600" cy="503100"/>
          </a:xfrm>
          <a:prstGeom prst="rect">
            <a:avLst/>
          </a:prstGeom>
          <a:noFill/>
          <a:ln>
            <a:noFill/>
          </a:ln>
          <a:effectLst>
            <a:outerShdw blurRad="609600" dist="812800" dir="8100000" sx="85000" sy="85000" algn="tr" rotWithShape="0">
              <a:srgbClr val="000000">
                <a:alpha val="117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331"/>
              </a:buClr>
              <a:buSzPts val="1800"/>
              <a:buFont typeface="Red Hat Text"/>
              <a:buNone/>
            </a:pPr>
            <a:r>
              <a:rPr lang="en" sz="1800" b="1" dirty="0">
                <a:solidFill>
                  <a:srgbClr val="F1B331"/>
                </a:solidFill>
                <a:latin typeface="Red Hat Text"/>
                <a:ea typeface="Red Hat Text"/>
                <a:cs typeface="Red Hat Text"/>
                <a:sym typeface="Red Hat Text"/>
              </a:rPr>
              <a:t>CITY OF SAINT PAUL</a:t>
            </a:r>
            <a:endParaRPr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 txBox="1">
            <a:spLocks noGrp="1"/>
          </p:cNvSpPr>
          <p:nvPr>
            <p:ph type="subTitle" idx="1"/>
          </p:nvPr>
        </p:nvSpPr>
        <p:spPr>
          <a:xfrm>
            <a:off x="5570625" y="16450"/>
            <a:ext cx="32121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City of Saint Paul</a:t>
            </a:r>
            <a:endParaRPr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30"/>
          <p:cNvSpPr txBox="1">
            <a:spLocks noGrp="1"/>
          </p:cNvSpPr>
          <p:nvPr>
            <p:ph type="title"/>
          </p:nvPr>
        </p:nvSpPr>
        <p:spPr>
          <a:xfrm>
            <a:off x="538350" y="1038750"/>
            <a:ext cx="79572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 more information:</a:t>
            </a:r>
            <a:endParaRPr dirty="0"/>
          </a:p>
        </p:txBody>
      </p:sp>
      <p:sp>
        <p:nvSpPr>
          <p:cNvPr id="116" name="Google Shape;116;p30"/>
          <p:cNvSpPr txBox="1">
            <a:spLocks noGrp="1"/>
          </p:cNvSpPr>
          <p:nvPr>
            <p:ph type="body" idx="1"/>
          </p:nvPr>
        </p:nvSpPr>
        <p:spPr>
          <a:xfrm>
            <a:off x="538350" y="1800360"/>
            <a:ext cx="7957200" cy="3076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20675">
              <a:buClr>
                <a:schemeClr val="dk2"/>
              </a:buClr>
              <a:buSzPts val="1450"/>
            </a:pPr>
            <a:r>
              <a:rPr lang="en" sz="1450" dirty="0">
                <a:solidFill>
                  <a:schemeClr val="dk2"/>
                </a:solidFill>
                <a:highlight>
                  <a:srgbClr val="FFFFFF"/>
                </a:highlight>
              </a:rPr>
              <a:t>Project website: </a:t>
            </a:r>
            <a:r>
              <a:rPr lang="en-US" sz="1600" dirty="0">
                <a:hlinkClick r:id="rId3"/>
              </a:rPr>
              <a:t>University Avenue Reconstruction | Saint Paul Minnesota</a:t>
            </a:r>
            <a:br>
              <a:rPr lang="en" sz="1450" dirty="0">
                <a:solidFill>
                  <a:schemeClr val="dk2"/>
                </a:solidFill>
                <a:highlight>
                  <a:srgbClr val="FFFFFF"/>
                </a:highlight>
              </a:rPr>
            </a:br>
            <a:endParaRPr sz="1450" dirty="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Char char="●"/>
            </a:pPr>
            <a:r>
              <a:rPr lang="en" sz="1450" dirty="0">
                <a:solidFill>
                  <a:schemeClr val="dk2"/>
                </a:solidFill>
                <a:highlight>
                  <a:srgbClr val="FFFFFF"/>
                </a:highlight>
              </a:rPr>
              <a:t>Sign-up for University Avenue R</a:t>
            </a:r>
            <a:r>
              <a:rPr lang="en-US" sz="1450" dirty="0">
                <a:solidFill>
                  <a:schemeClr val="dk2"/>
                </a:solidFill>
                <a:highlight>
                  <a:srgbClr val="FFFFFF"/>
                </a:highlight>
              </a:rPr>
              <a:t>e</a:t>
            </a:r>
            <a:r>
              <a:rPr lang="en" sz="1450" dirty="0">
                <a:solidFill>
                  <a:schemeClr val="dk2"/>
                </a:solidFill>
                <a:highlight>
                  <a:srgbClr val="FFFFFF"/>
                </a:highlight>
              </a:rPr>
              <a:t>construction Project Updates, for weekly updates in your inbox! </a:t>
            </a:r>
          </a:p>
          <a:p>
            <a:pPr marL="136525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None/>
            </a:pPr>
            <a:endParaRPr lang="en" sz="1450" dirty="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Char char="●"/>
            </a:pPr>
            <a:endParaRPr lang="en" sz="1450" dirty="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136525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None/>
            </a:pPr>
            <a:endParaRPr lang="en" sz="1450" dirty="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136525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50"/>
              <a:buNone/>
            </a:pPr>
            <a:endParaRPr lang="en" sz="1450" dirty="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lvl="0" indent="-320675">
              <a:buClr>
                <a:schemeClr val="dk2"/>
              </a:buClr>
              <a:buSzPts val="1450"/>
            </a:pPr>
            <a:r>
              <a:rPr lang="en" sz="1450" dirty="0">
                <a:solidFill>
                  <a:schemeClr val="dk2"/>
                </a:solidFill>
                <a:highlight>
                  <a:srgbClr val="FFFFFF"/>
                </a:highlight>
              </a:rPr>
              <a:t>Questions?: </a:t>
            </a:r>
          </a:p>
          <a:p>
            <a:pPr lvl="1" indent="-320675">
              <a:buClr>
                <a:schemeClr val="dk2"/>
              </a:buClr>
              <a:buSzPts val="1450"/>
            </a:pPr>
            <a:r>
              <a:rPr lang="en" sz="1450" dirty="0">
                <a:solidFill>
                  <a:schemeClr val="dk2"/>
                </a:solidFill>
                <a:highlight>
                  <a:srgbClr val="FFFFFF"/>
                </a:highlight>
              </a:rPr>
              <a:t>Jack Connelly, Public Works Street Design and Construction, 651.266.5417, </a:t>
            </a:r>
            <a:r>
              <a:rPr lang="en-US" sz="1450" dirty="0">
                <a:solidFill>
                  <a:schemeClr val="dk2"/>
                </a:solidFill>
                <a:hlinkClick r:id="rId4"/>
              </a:rPr>
              <a:t>Jack.Connelly@ci.stpaul.mn.us</a:t>
            </a:r>
            <a:r>
              <a:rPr lang="en-US" sz="1450" dirty="0">
                <a:solidFill>
                  <a:schemeClr val="dk2"/>
                </a:solidFill>
              </a:rPr>
              <a:t> </a:t>
            </a:r>
            <a:endParaRPr lang="en-US" sz="1450" dirty="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lvl="1" indent="-320675">
              <a:buClr>
                <a:schemeClr val="dk2"/>
              </a:buClr>
              <a:buSzPts val="1450"/>
            </a:pPr>
            <a:r>
              <a:rPr lang="en-US" sz="1450" dirty="0">
                <a:solidFill>
                  <a:schemeClr val="dk2"/>
                </a:solidFill>
                <a:highlight>
                  <a:srgbClr val="FFFFFF"/>
                </a:highlight>
              </a:rPr>
              <a:t>Brandon Mensing, Bolton and Menk Construction Manager, 612.289.0313, Brandon.Mensing@Bolton-Menk.com</a:t>
            </a:r>
            <a:endParaRPr lang="en-US" sz="1450" dirty="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57A95-0219-E78E-3C6D-978649053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589" y="2631704"/>
            <a:ext cx="3055198" cy="10140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BF3EE-97F9-2B78-CCC5-2D97A586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Investing in Saint Paul Streets: Common Cent: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5931-70F0-A0E6-F51E-0F4D5F5AB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portion of this street reconstruction project will be paid for by a 1% local option sales tax, called </a:t>
            </a:r>
            <a:r>
              <a:rPr lang="en-US" dirty="0">
                <a:hlinkClick r:id="rId2"/>
              </a:rPr>
              <a:t>Common Cent</a:t>
            </a:r>
            <a:r>
              <a:rPr lang="en-US" dirty="0"/>
              <a:t>. This sales tax was approved by Saint Paul voters in November 2023. A portion of the project will also be funded through assessments to property owners adjacent to the project. The estimated assessment rate is based on a third-party special benefit analysis of the property values in the project area. Property owners will receive a notice of the estimated rate and date for a public hearing when estimated rates are available. More information on assessments can be found at </a:t>
            </a:r>
            <a:r>
              <a:rPr lang="en-US" dirty="0">
                <a:hlinkClick r:id="rId3"/>
              </a:rPr>
              <a:t>www.stpaul.gov/specialassessments</a:t>
            </a:r>
            <a:r>
              <a:rPr lang="en-US" dirty="0"/>
              <a:t>.</a:t>
            </a:r>
          </a:p>
        </p:txBody>
      </p:sp>
      <p:sp>
        <p:nvSpPr>
          <p:cNvPr id="5" name="Google Shape;114;p30">
            <a:extLst>
              <a:ext uri="{FF2B5EF4-FFF2-40B4-BE49-F238E27FC236}">
                <a16:creationId xmlns:a16="http://schemas.microsoft.com/office/drawing/2014/main" id="{0C4EF261-B1AD-6F75-1D42-907E10211FFA}"/>
              </a:ext>
            </a:extLst>
          </p:cNvPr>
          <p:cNvSpPr txBox="1">
            <a:spLocks/>
          </p:cNvSpPr>
          <p:nvPr/>
        </p:nvSpPr>
        <p:spPr>
          <a:xfrm>
            <a:off x="5570625" y="12217"/>
            <a:ext cx="32121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r">
              <a:buFont typeface="Open Sans"/>
              <a:buNone/>
            </a:pPr>
            <a:r>
              <a:rPr lang="en-US" b="1">
                <a:solidFill>
                  <a:srgbClr val="FFFFFF"/>
                </a:solidFill>
              </a:rPr>
              <a:t>City of Saint Paul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>
          <a:extLst>
            <a:ext uri="{FF2B5EF4-FFF2-40B4-BE49-F238E27FC236}">
              <a16:creationId xmlns:a16="http://schemas.microsoft.com/office/drawing/2014/main" id="{0387D13D-DBF0-5945-6414-2105AB6F4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FC0502-295B-0A80-4A81-148A33673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3"/>
            <a:ext cx="9148762" cy="5141893"/>
          </a:xfrm>
          <a:prstGeom prst="rect">
            <a:avLst/>
          </a:prstGeom>
        </p:spPr>
      </p:pic>
      <p:pic>
        <p:nvPicPr>
          <p:cNvPr id="105" name="Google Shape;105;p29" descr="A picture containing shape&#10;&#10;Description automatically generated">
            <a:extLst>
              <a:ext uri="{FF2B5EF4-FFF2-40B4-BE49-F238E27FC236}">
                <a16:creationId xmlns:a16="http://schemas.microsoft.com/office/drawing/2014/main" id="{CBD76BBF-9876-E5B6-A1AE-87CFAF1271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91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9">
            <a:extLst>
              <a:ext uri="{FF2B5EF4-FFF2-40B4-BE49-F238E27FC236}">
                <a16:creationId xmlns:a16="http://schemas.microsoft.com/office/drawing/2014/main" id="{42F7B99B-84BB-415E-BB57-EFF4DF0C1877}"/>
              </a:ext>
            </a:extLst>
          </p:cNvPr>
          <p:cNvSpPr/>
          <p:nvPr/>
        </p:nvSpPr>
        <p:spPr>
          <a:xfrm rot="10800000">
            <a:off x="0" y="2443499"/>
            <a:ext cx="9144000" cy="2700000"/>
          </a:xfrm>
          <a:prstGeom prst="rect">
            <a:avLst/>
          </a:prstGeom>
          <a:gradFill>
            <a:gsLst>
              <a:gs pos="0">
                <a:srgbClr val="111F48"/>
              </a:gs>
              <a:gs pos="100000">
                <a:srgbClr val="2366D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" name="Google Shape;107;p29">
            <a:extLst>
              <a:ext uri="{FF2B5EF4-FFF2-40B4-BE49-F238E27FC236}">
                <a16:creationId xmlns:a16="http://schemas.microsoft.com/office/drawing/2014/main" id="{85FEAC9D-BB69-CF94-B601-2925D6693EFB}"/>
              </a:ext>
            </a:extLst>
          </p:cNvPr>
          <p:cNvSpPr/>
          <p:nvPr/>
        </p:nvSpPr>
        <p:spPr>
          <a:xfrm rot="10800000">
            <a:off x="0" y="2479430"/>
            <a:ext cx="9144000" cy="2669700"/>
          </a:xfrm>
          <a:prstGeom prst="rect">
            <a:avLst/>
          </a:prstGeom>
          <a:gradFill>
            <a:gsLst>
              <a:gs pos="0">
                <a:srgbClr val="111F48"/>
              </a:gs>
              <a:gs pos="100000">
                <a:srgbClr val="2366D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29">
            <a:extLst>
              <a:ext uri="{FF2B5EF4-FFF2-40B4-BE49-F238E27FC236}">
                <a16:creationId xmlns:a16="http://schemas.microsoft.com/office/drawing/2014/main" id="{6E7AABDE-98A1-CA89-69F1-5B043AAC3CF4}"/>
              </a:ext>
            </a:extLst>
          </p:cNvPr>
          <p:cNvSpPr txBox="1"/>
          <p:nvPr/>
        </p:nvSpPr>
        <p:spPr>
          <a:xfrm>
            <a:off x="310650" y="3835825"/>
            <a:ext cx="8734200" cy="1032600"/>
          </a:xfrm>
          <a:prstGeom prst="rect">
            <a:avLst/>
          </a:prstGeom>
          <a:noFill/>
          <a:ln>
            <a:noFill/>
          </a:ln>
          <a:effectLst>
            <a:outerShdw blurRad="609600" dist="812800" dir="8100000" sx="85000" sy="85000" algn="tr" rotWithShape="0">
              <a:srgbClr val="000000">
                <a:alpha val="117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Red Hat Text"/>
              <a:buNone/>
            </a:pPr>
            <a:r>
              <a:rPr lang="en" sz="4100" b="1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Thank You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381455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06A5-A5C0-84FE-A2CC-53B0346B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50" y="652150"/>
            <a:ext cx="7293900" cy="614100"/>
          </a:xfrm>
          <a:ln>
            <a:noFill/>
          </a:ln>
          <a:effectLst/>
        </p:spPr>
        <p:txBody>
          <a:bodyPr/>
          <a:lstStyle/>
          <a:p>
            <a:pPr algn="l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Reconstructing University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Avenue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0996D-B1AE-0AD7-1053-CA90C022CA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Project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A4E7F-2BF3-5E6C-C49A-8617CA57A8B8}"/>
              </a:ext>
            </a:extLst>
          </p:cNvPr>
          <p:cNvSpPr txBox="1"/>
          <p:nvPr/>
        </p:nvSpPr>
        <p:spPr>
          <a:xfrm>
            <a:off x="882969" y="1493008"/>
            <a:ext cx="7335981" cy="131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the west side of </a:t>
            </a:r>
            <a:r>
              <a:rPr lang="en-US" sz="14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L’Orient</a:t>
            </a:r>
            <a:r>
              <a:rPr lang="en-US" sz="14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Street to Lafayette Road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watermain and storm sewer below ground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road layout with additional street crossings, traffic signals and 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16009F-D33A-D89F-4823-1974FF1F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51" y="2937164"/>
            <a:ext cx="7152150" cy="2016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ACC6D1-16FC-80A3-8A51-FBEDEA23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0652"/>
            <a:ext cx="9144000" cy="186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8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384AA-7F68-204F-AC6F-88CCF156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2268-13DC-6041-7A00-676B48AB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50" y="724117"/>
            <a:ext cx="7293900" cy="614100"/>
          </a:xfrm>
          <a:ln>
            <a:noFill/>
          </a:ln>
          <a:effectLst/>
        </p:spPr>
        <p:txBody>
          <a:bodyPr/>
          <a:lstStyle/>
          <a:p>
            <a:pPr algn="l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Overall Phasing Plan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3D204-0A20-A00C-7429-0A40C1259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Project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0A05E-2D3F-A8B3-68D1-7D2D32FF7B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3168"/>
          <a:stretch>
            <a:fillRect/>
          </a:stretch>
        </p:blipFill>
        <p:spPr>
          <a:xfrm>
            <a:off x="0" y="1804955"/>
            <a:ext cx="9144000" cy="333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0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C7568-1FD4-14B6-71E3-29893294B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E4F1-B70C-2AAC-4349-ECA08B47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50" y="724117"/>
            <a:ext cx="7293900" cy="614100"/>
          </a:xfrm>
          <a:ln>
            <a:noFill/>
          </a:ln>
          <a:effectLst/>
        </p:spPr>
        <p:txBody>
          <a:bodyPr/>
          <a:lstStyle/>
          <a:p>
            <a:pPr algn="l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Project Timeline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BF258-FC10-6C31-4F4C-3E391043B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Project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C4F63-63DE-DC9E-70D4-4BBB8508ED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29380" b="3169"/>
          <a:stretch>
            <a:fillRect/>
          </a:stretch>
        </p:blipFill>
        <p:spPr>
          <a:xfrm>
            <a:off x="0" y="2817917"/>
            <a:ext cx="9144000" cy="23255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193C31-C869-447A-2186-8165C73790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15022" y="1577798"/>
            <a:ext cx="2064081" cy="309200"/>
          </a:xfrm>
          <a:prstGeom prst="rect">
            <a:avLst/>
          </a:prstGeom>
          <a:solidFill>
            <a:srgbClr val="9B9AE1"/>
          </a:solidFill>
          <a:ln w="31750">
            <a:solidFill>
              <a:srgbClr val="2466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Red Hat Text" panose="020B0604020202020204" charset="0"/>
              </a:rPr>
              <a:t>Phase 1: 6/1/26 – Mid-Summer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C5C256-ACD4-FFE6-5479-A83CE442E8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79103" y="1905939"/>
            <a:ext cx="2776962" cy="309200"/>
          </a:xfrm>
          <a:prstGeom prst="rect">
            <a:avLst/>
          </a:prstGeom>
          <a:solidFill>
            <a:srgbClr val="00B050"/>
          </a:solidFill>
          <a:ln w="31750">
            <a:solidFill>
              <a:srgbClr val="2466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Red Hat Text" panose="020B0604020202020204" charset="0"/>
              </a:rPr>
              <a:t>Phase 2: Mid-Summer – End of Autumn</a:t>
            </a:r>
          </a:p>
        </p:txBody>
      </p:sp>
    </p:spTree>
    <p:extLst>
      <p:ext uri="{BB962C8B-B14F-4D97-AF65-F5344CB8AC3E}">
        <p14:creationId xmlns:p14="http://schemas.microsoft.com/office/powerpoint/2010/main" val="4129551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EC521-997C-2BCC-C0F4-05A38D331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2632-505C-B4C2-1674-2A4393A96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50" y="724117"/>
            <a:ext cx="7293900" cy="614100"/>
          </a:xfrm>
          <a:ln>
            <a:noFill/>
          </a:ln>
          <a:effectLst/>
        </p:spPr>
        <p:txBody>
          <a:bodyPr/>
          <a:lstStyle/>
          <a:p>
            <a:pPr algn="l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Phase 1: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L’Orient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to N. Pine Street; 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Lafayette Road intersection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49158F-C762-9CF2-029D-FA0C9F012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Project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5FF88-8A1C-BEBC-8F58-A3E0177E78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3168"/>
          <a:stretch>
            <a:fillRect/>
          </a:stretch>
        </p:blipFill>
        <p:spPr>
          <a:xfrm>
            <a:off x="0" y="1804955"/>
            <a:ext cx="9144000" cy="33385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DF5C95-1A6C-CFAA-3ED8-180208BD4F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79001" y="1804954"/>
            <a:ext cx="3311293" cy="333854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60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090E6-201B-E22D-ECC2-9B26EA80F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3E3326-8A9A-0654-C545-3F096D18BB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Project Information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1AEE93-A78C-4A3C-BA6D-59124049A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" b="621"/>
          <a:stretch>
            <a:fillRect/>
          </a:stretch>
        </p:blipFill>
        <p:spPr>
          <a:xfrm>
            <a:off x="593557" y="747777"/>
            <a:ext cx="8021053" cy="42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92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69B16-8E73-29D9-C5B6-E91545B91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BD5FF-A04B-13D1-AA39-EC05E191C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50" y="724117"/>
            <a:ext cx="7293900" cy="614100"/>
          </a:xfrm>
          <a:ln>
            <a:noFill/>
          </a:ln>
          <a:effectLst/>
        </p:spPr>
        <p:txBody>
          <a:bodyPr/>
          <a:lstStyle/>
          <a:p>
            <a:pPr algn="l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Access during Phase 1: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L’Orient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to N. Pine Street; Lafayette Road intersection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2ADFB-28FC-C551-2997-5889210F52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/>
              <a:t>Project Information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31106-C292-E30F-3E7B-C4412AACAA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34" t="3532" r="1"/>
          <a:stretch>
            <a:fillRect/>
          </a:stretch>
        </p:blipFill>
        <p:spPr>
          <a:xfrm>
            <a:off x="1949206" y="1825242"/>
            <a:ext cx="5230225" cy="32747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676912-7E20-02E0-0662-E01BC8789C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87126" y="1825241"/>
            <a:ext cx="125732" cy="13640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760F66-F02E-2AF7-4705-47152F0942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3814140" y="2700877"/>
            <a:ext cx="117340" cy="108009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C4CB-E53D-FD71-0068-9DC224029857}"/>
              </a:ext>
            </a:extLst>
          </p:cNvPr>
          <p:cNvSpPr>
            <a:spLocks/>
          </p:cNvSpPr>
          <p:nvPr/>
        </p:nvSpPr>
        <p:spPr>
          <a:xfrm>
            <a:off x="3207030" y="2306051"/>
            <a:ext cx="125732" cy="247045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381F76-50FE-3A11-EFCE-4844BD71B8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454379" y="2508355"/>
            <a:ext cx="177448" cy="471374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A6614-4020-E91B-4A70-0F54BB47CC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76197" y="2558255"/>
            <a:ext cx="223779" cy="227691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741E43-5999-2055-3880-EB1545943F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768173" y="3839825"/>
            <a:ext cx="990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N. PINE STREET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8947AF-E978-FC95-417E-4921350970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233929" y="3741862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LAFAYETTE ROAD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B597D-3055-3823-FAD1-899B67CAA3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32762" y="3126335"/>
            <a:ext cx="9525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E. 13</a:t>
            </a:r>
            <a:r>
              <a:rPr lang="en-US" sz="800" baseline="30000" dirty="0"/>
              <a:t>TH</a:t>
            </a:r>
            <a:r>
              <a:rPr lang="en-US" sz="800" dirty="0"/>
              <a:t> STREET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D40A23-43F6-C43F-6B30-D000506F418F}"/>
              </a:ext>
            </a:extLst>
          </p:cNvPr>
          <p:cNvSpPr txBox="1"/>
          <p:nvPr/>
        </p:nvSpPr>
        <p:spPr>
          <a:xfrm>
            <a:off x="3948308" y="4759472"/>
            <a:ext cx="990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GROVE STREET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9CADF9-585B-622F-FDBE-955C2D51D807}"/>
              </a:ext>
            </a:extLst>
          </p:cNvPr>
          <p:cNvSpPr>
            <a:spLocks/>
          </p:cNvSpPr>
          <p:nvPr/>
        </p:nvSpPr>
        <p:spPr>
          <a:xfrm>
            <a:off x="2024138" y="3452058"/>
            <a:ext cx="162092" cy="150189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2C584-8AB9-5D90-B675-1FF751E4707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1506616" y="3871656"/>
            <a:ext cx="12330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MISSISSIPPI STREET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B2E48D-A666-703F-F8A8-48C1572BB690}"/>
              </a:ext>
            </a:extLst>
          </p:cNvPr>
          <p:cNvSpPr txBox="1">
            <a:spLocks/>
          </p:cNvSpPr>
          <p:nvPr/>
        </p:nvSpPr>
        <p:spPr>
          <a:xfrm rot="16200000">
            <a:off x="3887238" y="2646951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OLIVE STREET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EB2DCB-5C42-C6BA-AAC1-1DAB6BDBA8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618682" y="745521"/>
            <a:ext cx="145040" cy="2968345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67A3F-A1B4-500C-7812-875E8982EF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5875" y="2129986"/>
            <a:ext cx="28023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UNIVERSITY AVENUE – PHASE 2 RECONSTRUCTION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ED70D2-19C8-0FEB-B92A-E49EC55C96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9307" y="1825241"/>
            <a:ext cx="125732" cy="30474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7F02B-5A49-2ED6-379B-85942E2320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21329" y="1875343"/>
            <a:ext cx="10294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N. JOHN STREET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B997DA-2E3C-6996-E899-1F67C80B01B7}"/>
              </a:ext>
            </a:extLst>
          </p:cNvPr>
          <p:cNvCxnSpPr>
            <a:cxnSpLocks/>
          </p:cNvCxnSpPr>
          <p:nvPr/>
        </p:nvCxnSpPr>
        <p:spPr>
          <a:xfrm flipH="1" flipV="1">
            <a:off x="5535083" y="1980463"/>
            <a:ext cx="239184" cy="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F7D0831-124A-2AFE-FF42-079354924C7E}"/>
              </a:ext>
            </a:extLst>
          </p:cNvPr>
          <p:cNvSpPr/>
          <p:nvPr/>
        </p:nvSpPr>
        <p:spPr>
          <a:xfrm rot="5400000">
            <a:off x="7346312" y="1924947"/>
            <a:ext cx="125732" cy="30474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DA7757-944D-EDA3-B3E0-8B86E810076B}"/>
              </a:ext>
            </a:extLst>
          </p:cNvPr>
          <p:cNvSpPr txBox="1">
            <a:spLocks/>
          </p:cNvSpPr>
          <p:nvPr/>
        </p:nvSpPr>
        <p:spPr>
          <a:xfrm>
            <a:off x="7549579" y="1969598"/>
            <a:ext cx="11945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AVAILABLE ACCESS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F9935D-8D7D-963F-F2B8-DADF951D594D}"/>
              </a:ext>
            </a:extLst>
          </p:cNvPr>
          <p:cNvSpPr/>
          <p:nvPr/>
        </p:nvSpPr>
        <p:spPr>
          <a:xfrm rot="5400000">
            <a:off x="7346312" y="2212707"/>
            <a:ext cx="125732" cy="30474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670E15-7E70-3EB6-73CB-CA74121178EE}"/>
              </a:ext>
            </a:extLst>
          </p:cNvPr>
          <p:cNvSpPr txBox="1">
            <a:spLocks/>
          </p:cNvSpPr>
          <p:nvPr/>
        </p:nvSpPr>
        <p:spPr>
          <a:xfrm>
            <a:off x="7539862" y="219449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AVAILABLE ACCESS AT</a:t>
            </a:r>
          </a:p>
          <a:p>
            <a:r>
              <a:rPr lang="en-US" sz="800" dirty="0"/>
              <a:t>UNIVERSITY DURING THIS </a:t>
            </a:r>
          </a:p>
          <a:p>
            <a:r>
              <a:rPr lang="en-US" sz="800" dirty="0"/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3701842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A3D44-4E94-41BA-E5EC-4B4CEF2E7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2638C-E376-BCD8-9EAA-DFC28A25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50" y="724117"/>
            <a:ext cx="7293900" cy="614100"/>
          </a:xfrm>
          <a:ln>
            <a:noFill/>
          </a:ln>
          <a:effectLst/>
        </p:spPr>
        <p:txBody>
          <a:bodyPr/>
          <a:lstStyle/>
          <a:p>
            <a:pPr algn="l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Phase 2: University Avenue between N. Pine Street and west of Lafayette Road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4FCBF-66BB-C082-2E35-FD00708B31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Project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056B47-1364-FDE8-5900-15250BA365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3168"/>
          <a:stretch>
            <a:fillRect/>
          </a:stretch>
        </p:blipFill>
        <p:spPr>
          <a:xfrm>
            <a:off x="0" y="1804955"/>
            <a:ext cx="9144000" cy="33385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BE80FC-5DE4-3578-2466-65F5817DAF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04954"/>
            <a:ext cx="3995608" cy="333854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9940D5-0C64-6EF7-E855-025B0A32A8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79620" y="1804954"/>
            <a:ext cx="1864382" cy="333854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4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742DD-A00F-D2DA-8B99-78807F3F8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DBE2-4881-C5A1-EC94-E8E084B8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50" y="724117"/>
            <a:ext cx="7293900" cy="614100"/>
          </a:xfrm>
          <a:ln>
            <a:noFill/>
          </a:ln>
          <a:effectLst/>
        </p:spPr>
        <p:txBody>
          <a:bodyPr/>
          <a:lstStyle/>
          <a:p>
            <a:pPr algn="l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Access during Phase 2: University Avenue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0F3DFF-6CBA-5B65-941D-A0A7E1ADA5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/>
              <a:t>Project Information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823AA1-7C0C-41DC-7655-CB3EFD979A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34" t="3532" r="1"/>
          <a:stretch>
            <a:fillRect/>
          </a:stretch>
        </p:blipFill>
        <p:spPr>
          <a:xfrm>
            <a:off x="1949206" y="1825242"/>
            <a:ext cx="5230225" cy="32747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F689FD-6BDF-454A-1EE5-E2D8BE2EFC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87126" y="1825241"/>
            <a:ext cx="125732" cy="28378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EADA2-AD62-80FA-C8DA-EFE0825189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3814140" y="2700877"/>
            <a:ext cx="117340" cy="108009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A8D02D-8072-923F-80E9-69FA5D13E9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07030" y="3182255"/>
            <a:ext cx="125732" cy="15942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41FD82-3C55-3CBB-609D-3BB90D295A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454379" y="2508355"/>
            <a:ext cx="177448" cy="471374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957D91-B563-4A7B-F770-1F653A90A8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76197" y="2185043"/>
            <a:ext cx="223779" cy="26501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9B946E-4A21-EF9C-C46A-168E951482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2768173" y="3839825"/>
            <a:ext cx="990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N. PINE STREET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5EA2A1-FB31-C92A-C46E-4AEA2E1C397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233929" y="3741862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LAFAYETTE ROAD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B96433-BB67-97BC-2F59-FFDA41E00A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32762" y="3126335"/>
            <a:ext cx="9525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E. 13</a:t>
            </a:r>
            <a:r>
              <a:rPr lang="en-US" sz="800" baseline="30000" dirty="0"/>
              <a:t>TH</a:t>
            </a:r>
            <a:r>
              <a:rPr lang="en-US" sz="800" dirty="0"/>
              <a:t> STREET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7C9EE7-1A9B-055D-43AC-2B83605E8C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48308" y="4759472"/>
            <a:ext cx="990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GROVE STREET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7CB75-FD76-7B69-1372-060123B4B6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4138" y="1825241"/>
            <a:ext cx="162092" cy="312871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E0D428-6F92-E3CC-FA59-1E47810426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1506616" y="3871656"/>
            <a:ext cx="12330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MISSISSIPPI STREET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DD865-AB91-819C-2A75-028FA4FD8F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9307" y="1825241"/>
            <a:ext cx="125732" cy="30474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14E94-189D-A734-F64D-D43BABAA4D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21329" y="1875343"/>
            <a:ext cx="10294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N. JOHN STREET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317EDC-1159-8CD6-650A-70FDB96E18C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5535083" y="1980463"/>
            <a:ext cx="239184" cy="3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194BF38-EA19-FA1D-2408-66880C5F31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7346312" y="1924947"/>
            <a:ext cx="125732" cy="30474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8B2A95-8A01-B674-5588-59DA900BDAE7}"/>
              </a:ext>
            </a:extLst>
          </p:cNvPr>
          <p:cNvSpPr txBox="1">
            <a:spLocks/>
          </p:cNvSpPr>
          <p:nvPr/>
        </p:nvSpPr>
        <p:spPr>
          <a:xfrm>
            <a:off x="7549579" y="1969598"/>
            <a:ext cx="11945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AVAILABLE ACCESS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435F7-4BB8-FA7A-2BD9-C470036D01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38719" y="1826413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OLIVE STREET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C6B291-535C-DF20-69B2-563CDEBA6B1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01017" y="1939341"/>
            <a:ext cx="4869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EFDB4AE-DCDC-09C2-08A2-CB5C22AF2E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81743" y="2316271"/>
            <a:ext cx="125732" cy="24602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383D45-6592-3CA3-16F7-8376DF42D4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3891736" y="3871655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OLIVE STREET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1757B44-F865-0C28-A21C-E603A40214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2548930" y="1794474"/>
            <a:ext cx="198250" cy="92365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7ADD5C-53EF-69E7-ADF7-8F274D210A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421375">
            <a:off x="6838094" y="1830273"/>
            <a:ext cx="150506" cy="40854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30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of Saint Paul - 2021">
      <a:dk1>
        <a:srgbClr val="071D49"/>
      </a:dk1>
      <a:lt1>
        <a:srgbClr val="FFFFFF"/>
      </a:lt1>
      <a:dk2>
        <a:srgbClr val="000000"/>
      </a:dk2>
      <a:lt2>
        <a:srgbClr val="E7E6E6"/>
      </a:lt2>
      <a:accent1>
        <a:srgbClr val="2367D3"/>
      </a:accent1>
      <a:accent2>
        <a:srgbClr val="A1224E"/>
      </a:accent2>
      <a:accent3>
        <a:srgbClr val="454141"/>
      </a:accent3>
      <a:accent4>
        <a:srgbClr val="FFC000"/>
      </a:accent4>
      <a:accent5>
        <a:srgbClr val="D7D2CB"/>
      </a:accent5>
      <a:accent6>
        <a:srgbClr val="70AD47"/>
      </a:accent6>
      <a:hlink>
        <a:srgbClr val="0563C1"/>
      </a:hlink>
      <a:folHlink>
        <a:srgbClr val="A1224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30E1261B4F3545B428F4FB348DA709" ma:contentTypeVersion="15" ma:contentTypeDescription="Create a new document." ma:contentTypeScope="" ma:versionID="30427814839c243bf4eff897633c1cb5">
  <xsd:schema xmlns:xsd="http://www.w3.org/2001/XMLSchema" xmlns:xs="http://www.w3.org/2001/XMLSchema" xmlns:p="http://schemas.microsoft.com/office/2006/metadata/properties" xmlns:ns2="a0bc5757-3a67-47ad-9129-016f71c9b68b" xmlns:ns3="e1d947d4-ed52-416e-90eb-89ce37be0f5c" targetNamespace="http://schemas.microsoft.com/office/2006/metadata/properties" ma:root="true" ma:fieldsID="5bea03fde71f88627b262485454d7d62" ns2:_="" ns3:_="">
    <xsd:import namespace="a0bc5757-3a67-47ad-9129-016f71c9b68b"/>
    <xsd:import namespace="e1d947d4-ed52-416e-90eb-89ce37be0f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Article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bc5757-3a67-47ad-9129-016f71c9b6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e6fa08e-94ad-4838-b240-0b9edb7c1f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rticleStatus" ma:index="21" nillable="true" ma:displayName="Article Status" ma:format="Dropdown" ma:internalName="ArticleStatus">
      <xsd:simpleType>
        <xsd:restriction base="dms:Choice">
          <xsd:enumeration value="Publish"/>
          <xsd:enumeration value="Archiv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947d4-ed52-416e-90eb-89ce37be0f5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d499eac-512f-4aef-a169-f506a3a309b4}" ma:internalName="TaxCatchAll" ma:showField="CatchAllData" ma:web="e1d947d4-ed52-416e-90eb-89ce37be0f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bc5757-3a67-47ad-9129-016f71c9b68b">
      <Terms xmlns="http://schemas.microsoft.com/office/infopath/2007/PartnerControls"/>
    </lcf76f155ced4ddcb4097134ff3c332f>
    <TaxCatchAll xmlns="e1d947d4-ed52-416e-90eb-89ce37be0f5c" xsi:nil="true"/>
    <ArticleStatus xmlns="a0bc5757-3a67-47ad-9129-016f71c9b68b" xsi:nil="true"/>
  </documentManagement>
</p:properties>
</file>

<file path=customXml/itemProps1.xml><?xml version="1.0" encoding="utf-8"?>
<ds:datastoreItem xmlns:ds="http://schemas.openxmlformats.org/officeDocument/2006/customXml" ds:itemID="{15FBAEDC-9BA9-4CC5-9F43-F4F2CA0D97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A3638D-6D12-4E0C-8AE8-DA4FDDB12F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bc5757-3a67-47ad-9129-016f71c9b68b"/>
    <ds:schemaRef ds:uri="e1d947d4-ed52-416e-90eb-89ce37be0f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B1B52-9923-4B4E-BE28-367107BF552A}">
  <ds:schemaRefs>
    <ds:schemaRef ds:uri="http://schemas.microsoft.com/office/2006/documentManagement/types"/>
    <ds:schemaRef ds:uri="e1d947d4-ed52-416e-90eb-89ce37be0f5c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a0bc5757-3a67-47ad-9129-016f71c9b68b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394</Words>
  <Application>Microsoft Office PowerPoint</Application>
  <PresentationFormat>On-screen Show (16:9)</PresentationFormat>
  <Paragraphs>58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Verdana</vt:lpstr>
      <vt:lpstr>Red Hat Text</vt:lpstr>
      <vt:lpstr>Open Sans</vt:lpstr>
      <vt:lpstr>Office Theme</vt:lpstr>
      <vt:lpstr>PowerPoint Presentation</vt:lpstr>
      <vt:lpstr>Reconstructing University Avenue</vt:lpstr>
      <vt:lpstr>Overall Phasing Plan</vt:lpstr>
      <vt:lpstr>Project Timeline</vt:lpstr>
      <vt:lpstr>Phase 1: L’Orient to N. Pine Street;  Lafayette Road intersection</vt:lpstr>
      <vt:lpstr>PowerPoint Presentation</vt:lpstr>
      <vt:lpstr>Access during Phase 1: L’Orient to N. Pine Street; Lafayette Road intersection</vt:lpstr>
      <vt:lpstr>Phase 2: University Avenue between N. Pine Street and west of Lafayette Road</vt:lpstr>
      <vt:lpstr>Access during Phase 2: University Avenue</vt:lpstr>
      <vt:lpstr>For more information:</vt:lpstr>
      <vt:lpstr>Investing in Saint Paul Streets: Common Cent: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using this template (delete this slide)</dc:title>
  <dc:creator>Lyssa Washington, Assoc. AIA|NOMA|LEED-AP</dc:creator>
  <cp:lastModifiedBy>Lyssa Washington, Assoc. AIA|NOMA|LEED-AP</cp:lastModifiedBy>
  <cp:revision>28</cp:revision>
  <cp:lastPrinted>2026-05-22T18:53:44Z</cp:lastPrinted>
  <dcterms:modified xsi:type="dcterms:W3CDTF">2026-05-27T20:16:59Z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0x0101004930E1261B4F3545B428F4FB348DA709</vt:lpwstr>
  </property>
  <property fmtid="{D5CDD505-2E9C-101B-9397-08002B2CF9AE}" pid="3" name="MediaServiceImageTags">
    <vt:lpwstr/>
  </property>
</Properties>
</file>